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329" r:id="rId7"/>
    <p:sldId id="262" r:id="rId8"/>
    <p:sldId id="307" r:id="rId9"/>
    <p:sldId id="312" r:id="rId10"/>
    <p:sldId id="313" r:id="rId11"/>
    <p:sldId id="314" r:id="rId12"/>
    <p:sldId id="315" r:id="rId13"/>
    <p:sldId id="317" r:id="rId14"/>
    <p:sldId id="303" r:id="rId15"/>
    <p:sldId id="327" r:id="rId16"/>
    <p:sldId id="321" r:id="rId17"/>
    <p:sldId id="324" r:id="rId18"/>
    <p:sldId id="263" r:id="rId19"/>
    <p:sldId id="292" r:id="rId20"/>
    <p:sldId id="264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65" r:id="rId30"/>
    <p:sldId id="291" r:id="rId31"/>
    <p:sldId id="293" r:id="rId32"/>
    <p:sldId id="295" r:id="rId33"/>
    <p:sldId id="294" r:id="rId34"/>
    <p:sldId id="297" r:id="rId35"/>
    <p:sldId id="299" r:id="rId36"/>
    <p:sldId id="298" r:id="rId37"/>
    <p:sldId id="274" r:id="rId38"/>
    <p:sldId id="304" r:id="rId39"/>
    <p:sldId id="330" r:id="rId40"/>
    <p:sldId id="275" r:id="rId41"/>
    <p:sldId id="278" r:id="rId42"/>
    <p:sldId id="276" r:id="rId43"/>
    <p:sldId id="279" r:id="rId44"/>
    <p:sldId id="280" r:id="rId45"/>
    <p:sldId id="281" r:id="rId46"/>
    <p:sldId id="282" r:id="rId47"/>
    <p:sldId id="283" r:id="rId48"/>
    <p:sldId id="284" r:id="rId49"/>
    <p:sldId id="285" r:id="rId50"/>
    <p:sldId id="286" r:id="rId51"/>
    <p:sldId id="287" r:id="rId52"/>
    <p:sldId id="288" r:id="rId53"/>
    <p:sldId id="308" r:id="rId54"/>
    <p:sldId id="311" r:id="rId55"/>
    <p:sldId id="309" r:id="rId56"/>
    <p:sldId id="310" r:id="rId57"/>
    <p:sldId id="328" r:id="rId58"/>
    <p:sldId id="331" r:id="rId59"/>
    <p:sldId id="332" r:id="rId60"/>
    <p:sldId id="302" r:id="rId61"/>
    <p:sldId id="305" r:id="rId62"/>
    <p:sldId id="277" r:id="rId6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C034B5-0D52-96A6-1052-DFBEF3F2558F}" v="2473" dt="2025-04-29T02:06:39.0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7" d="100"/>
          <a:sy n="67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B4A849-702D-4900-8995-ED81C9FB6F6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8BD01D4-D9E9-4E57-BC5C-5B8B8BFFF6E7}">
      <dgm:prSet custT="1"/>
      <dgm:spPr/>
      <dgm:t>
        <a:bodyPr/>
        <a:lstStyle/>
        <a:p>
          <a:r>
            <a:rPr lang="pt-BR" sz="4000" b="1" dirty="0"/>
            <a:t>OFICINA:</a:t>
          </a:r>
          <a:endParaRPr lang="en-US" sz="4000" dirty="0"/>
        </a:p>
      </dgm:t>
    </dgm:pt>
    <dgm:pt modelId="{5E89071A-1E71-4FA4-9F4B-828316C3CF16}" type="parTrans" cxnId="{FF9F3BAD-BF92-4A84-A2EC-87E16ADB7D38}">
      <dgm:prSet/>
      <dgm:spPr/>
      <dgm:t>
        <a:bodyPr/>
        <a:lstStyle/>
        <a:p>
          <a:endParaRPr lang="en-US"/>
        </a:p>
      </dgm:t>
    </dgm:pt>
    <dgm:pt modelId="{1660BF6F-C4B8-4BA8-B42E-98CB08EC631E}" type="sibTrans" cxnId="{FF9F3BAD-BF92-4A84-A2EC-87E16ADB7D38}">
      <dgm:prSet/>
      <dgm:spPr/>
      <dgm:t>
        <a:bodyPr/>
        <a:lstStyle/>
        <a:p>
          <a:endParaRPr lang="en-US"/>
        </a:p>
      </dgm:t>
    </dgm:pt>
    <dgm:pt modelId="{6E356075-6561-459F-B634-C74B428C7CE4}">
      <dgm:prSet custT="1"/>
      <dgm:spPr/>
      <dgm:t>
        <a:bodyPr/>
        <a:lstStyle/>
        <a:p>
          <a:r>
            <a:rPr lang="en-US" sz="1600" dirty="0"/>
            <a:t>Vamos </a:t>
          </a:r>
          <a:r>
            <a:rPr lang="en-US" sz="1600" dirty="0" err="1"/>
            <a:t>colocar</a:t>
          </a:r>
          <a:r>
            <a:rPr lang="en-US" sz="1600" dirty="0"/>
            <a:t> </a:t>
          </a:r>
          <a:r>
            <a:rPr lang="en-US" sz="1600" dirty="0" err="1"/>
            <a:t>em</a:t>
          </a:r>
          <a:r>
            <a:rPr lang="en-US" sz="1600" dirty="0"/>
            <a:t> </a:t>
          </a:r>
          <a:r>
            <a:rPr lang="en-US" sz="1600" dirty="0" err="1"/>
            <a:t>prática</a:t>
          </a:r>
          <a:r>
            <a:rPr lang="en-US" sz="1600" dirty="0"/>
            <a:t> o </a:t>
          </a:r>
          <a:r>
            <a:rPr lang="en-US" sz="1600" dirty="0" err="1"/>
            <a:t>nosso</a:t>
          </a:r>
          <a:r>
            <a:rPr lang="en-US" sz="1600" dirty="0"/>
            <a:t> </a:t>
          </a:r>
          <a:r>
            <a:rPr lang="en-US" sz="1600" dirty="0" err="1"/>
            <a:t>trabalho</a:t>
          </a:r>
          <a:r>
            <a:rPr lang="en-US" sz="1600" dirty="0"/>
            <a:t> de </a:t>
          </a:r>
          <a:r>
            <a:rPr lang="en-US" sz="1600" dirty="0" err="1"/>
            <a:t>planejamento</a:t>
          </a:r>
          <a:r>
            <a:rPr lang="en-US" sz="1600" dirty="0"/>
            <a:t> </a:t>
          </a:r>
          <a:r>
            <a:rPr lang="en-US" sz="1600" dirty="0" err="1"/>
            <a:t>semanal</a:t>
          </a:r>
          <a:r>
            <a:rPr lang="en-US" sz="1600" dirty="0"/>
            <a:t> </a:t>
          </a:r>
          <a:r>
            <a:rPr lang="en-US" sz="1600" dirty="0" err="1"/>
            <a:t>por</a:t>
          </a:r>
          <a:r>
            <a:rPr lang="en-US" sz="1600" dirty="0"/>
            <a:t> </a:t>
          </a:r>
          <a:r>
            <a:rPr lang="en-US" sz="1600" dirty="0" err="1"/>
            <a:t>meio</a:t>
          </a:r>
          <a:r>
            <a:rPr lang="en-US" sz="1600" dirty="0"/>
            <a:t> da </a:t>
          </a:r>
          <a:r>
            <a:rPr lang="en-US" sz="1600" dirty="0" err="1"/>
            <a:t>elaboração</a:t>
          </a:r>
          <a:r>
            <a:rPr lang="en-US" sz="1600" dirty="0"/>
            <a:t>   do Plano de Aula, </a:t>
          </a:r>
          <a:r>
            <a:rPr lang="en-US" sz="1600" dirty="0" err="1"/>
            <a:t>fundamentado</a:t>
          </a:r>
          <a:r>
            <a:rPr lang="en-US" sz="1600" dirty="0"/>
            <a:t> </a:t>
          </a:r>
          <a:r>
            <a:rPr lang="en-US" sz="1600" dirty="0" err="1"/>
            <a:t>nos</a:t>
          </a:r>
          <a:r>
            <a:rPr lang="en-US" sz="1600" dirty="0"/>
            <a:t> </a:t>
          </a:r>
          <a:r>
            <a:rPr lang="en-US" sz="1600" dirty="0" err="1"/>
            <a:t>Materiais</a:t>
          </a:r>
          <a:r>
            <a:rPr lang="en-US" sz="1600" dirty="0"/>
            <a:t> de </a:t>
          </a:r>
          <a:r>
            <a:rPr lang="en-US" sz="1600" dirty="0" err="1"/>
            <a:t>Apoio</a:t>
          </a:r>
          <a:r>
            <a:rPr lang="en-US" sz="1600" dirty="0"/>
            <a:t> (</a:t>
          </a:r>
          <a:r>
            <a:rPr lang="en-US" sz="1600" dirty="0" err="1"/>
            <a:t>escopo-sequência</a:t>
          </a:r>
          <a:r>
            <a:rPr lang="en-US" sz="1600" dirty="0"/>
            <a:t> e </a:t>
          </a:r>
          <a:r>
            <a:rPr lang="en-US" sz="1600" dirty="0" err="1"/>
            <a:t>Planos</a:t>
          </a:r>
          <a:r>
            <a:rPr lang="en-US" sz="1600" dirty="0"/>
            <a:t> de Aula)?</a:t>
          </a:r>
        </a:p>
        <a:p>
          <a:endParaRPr lang="en-US" sz="1600" dirty="0"/>
        </a:p>
        <a:p>
          <a:endParaRPr lang="en-US" sz="1600" dirty="0"/>
        </a:p>
      </dgm:t>
    </dgm:pt>
    <dgm:pt modelId="{36A9886A-F68E-4947-BC9B-BE6221A88903}" type="parTrans" cxnId="{6C3D0752-BC41-4638-ACF5-8BBE93F6EF89}">
      <dgm:prSet/>
      <dgm:spPr/>
      <dgm:t>
        <a:bodyPr/>
        <a:lstStyle/>
        <a:p>
          <a:endParaRPr lang="en-US"/>
        </a:p>
      </dgm:t>
    </dgm:pt>
    <dgm:pt modelId="{92729EC1-FD52-446A-B8F3-26831AF0BAA2}" type="sibTrans" cxnId="{6C3D0752-BC41-4638-ACF5-8BBE93F6EF89}">
      <dgm:prSet/>
      <dgm:spPr/>
      <dgm:t>
        <a:bodyPr/>
        <a:lstStyle/>
        <a:p>
          <a:endParaRPr lang="en-US"/>
        </a:p>
      </dgm:t>
    </dgm:pt>
    <dgm:pt modelId="{C5E82A8A-4E96-4097-8D78-EC9C65E748F4}">
      <dgm:prSet custT="1"/>
      <dgm:spPr/>
      <dgm:t>
        <a:bodyPr/>
        <a:lstStyle/>
        <a:p>
          <a:r>
            <a:rPr lang="en-US" sz="1600" dirty="0"/>
            <a:t>Para que </a:t>
          </a:r>
          <a:r>
            <a:rPr lang="en-US" sz="1600" dirty="0" err="1"/>
            <a:t>esse</a:t>
          </a:r>
          <a:r>
            <a:rPr lang="en-US" sz="1600" dirty="0"/>
            <a:t> </a:t>
          </a:r>
          <a:r>
            <a:rPr lang="en-US" sz="1600" dirty="0" err="1"/>
            <a:t>movimento</a:t>
          </a:r>
          <a:r>
            <a:rPr lang="en-US" sz="1600" dirty="0"/>
            <a:t> </a:t>
          </a:r>
          <a:r>
            <a:rPr lang="en-US" sz="1600" dirty="0" err="1"/>
            <a:t>ocorra</a:t>
          </a:r>
          <a:r>
            <a:rPr lang="en-US" sz="1600" dirty="0"/>
            <a:t> de forma significative, </a:t>
          </a:r>
          <a:r>
            <a:rPr lang="en-US" sz="1600" dirty="0" err="1"/>
            <a:t>fluida</a:t>
          </a:r>
          <a:r>
            <a:rPr lang="en-US" sz="1600" dirty="0"/>
            <a:t> e </a:t>
          </a:r>
          <a:r>
            <a:rPr lang="en-US" sz="1600" dirty="0" err="1"/>
            <a:t>efetiva</a:t>
          </a:r>
          <a:r>
            <a:rPr lang="en-US" sz="1600" dirty="0"/>
            <a:t>, </a:t>
          </a:r>
          <a:r>
            <a:rPr lang="en-US" sz="1600" dirty="0" err="1"/>
            <a:t>alguns</a:t>
          </a:r>
          <a:r>
            <a:rPr lang="en-US" sz="1600" dirty="0"/>
            <a:t> </a:t>
          </a:r>
          <a:r>
            <a:rPr lang="en-US" sz="1600" dirty="0" err="1"/>
            <a:t>passos</a:t>
          </a:r>
          <a:r>
            <a:rPr lang="en-US" sz="1600" dirty="0"/>
            <a:t> </a:t>
          </a:r>
          <a:r>
            <a:rPr lang="en-US" sz="1600" dirty="0" err="1"/>
            <a:t>serão</a:t>
          </a:r>
          <a:r>
            <a:rPr lang="en-US" sz="1600" dirty="0"/>
            <a:t> </a:t>
          </a:r>
          <a:r>
            <a:rPr lang="en-US" sz="1600" dirty="0" err="1"/>
            <a:t>necessários</a:t>
          </a:r>
          <a:r>
            <a:rPr lang="en-US" sz="1600" dirty="0"/>
            <a:t>:</a:t>
          </a:r>
        </a:p>
        <a:p>
          <a:r>
            <a:rPr lang="en-US" sz="1600" dirty="0"/>
            <a:t>1- </a:t>
          </a:r>
          <a:r>
            <a:rPr lang="en-US" sz="1600" dirty="0" err="1"/>
            <a:t>Tenha</a:t>
          </a:r>
          <a:r>
            <a:rPr lang="en-US" sz="1600" dirty="0"/>
            <a:t> o </a:t>
          </a:r>
          <a:r>
            <a:rPr lang="en-US" sz="1600" dirty="0" err="1"/>
            <a:t>calendário</a:t>
          </a:r>
          <a:r>
            <a:rPr lang="en-US" sz="1600" dirty="0"/>
            <a:t> </a:t>
          </a:r>
          <a:r>
            <a:rPr lang="en-US" sz="1600" dirty="0" err="1"/>
            <a:t>em</a:t>
          </a:r>
          <a:r>
            <a:rPr lang="en-US" sz="1600" dirty="0"/>
            <a:t> </a:t>
          </a:r>
          <a:r>
            <a:rPr lang="en-US" sz="1600" dirty="0" err="1"/>
            <a:t>mãos</a:t>
          </a:r>
          <a:r>
            <a:rPr lang="en-US" sz="1600" dirty="0"/>
            <a:t> para </a:t>
          </a:r>
          <a:r>
            <a:rPr lang="en-US" sz="1600" dirty="0" err="1"/>
            <a:t>pensar</a:t>
          </a:r>
          <a:r>
            <a:rPr lang="en-US" sz="1600" dirty="0"/>
            <a:t> </a:t>
          </a:r>
          <a:r>
            <a:rPr lang="en-US" sz="1600" dirty="0" err="1"/>
            <a:t>na</a:t>
          </a:r>
          <a:r>
            <a:rPr lang="en-US" sz="1600" dirty="0"/>
            <a:t> </a:t>
          </a:r>
          <a:r>
            <a:rPr lang="en-US" sz="1600" dirty="0" err="1"/>
            <a:t>quantidade</a:t>
          </a:r>
          <a:r>
            <a:rPr lang="en-US" sz="1600" dirty="0"/>
            <a:t> de aulas que </a:t>
          </a:r>
          <a:r>
            <a:rPr lang="en-US" sz="1600" dirty="0" err="1"/>
            <a:t>vc</a:t>
          </a:r>
          <a:r>
            <a:rPr lang="en-US" sz="1600" dirty="0"/>
            <a:t> </a:t>
          </a:r>
          <a:r>
            <a:rPr lang="en-US" sz="1600" dirty="0" err="1"/>
            <a:t>terá</a:t>
          </a:r>
          <a:r>
            <a:rPr lang="en-US" sz="1600" dirty="0"/>
            <a:t> no </a:t>
          </a:r>
          <a:r>
            <a:rPr lang="en-US" sz="1600" dirty="0" err="1"/>
            <a:t>mês</a:t>
          </a:r>
          <a:r>
            <a:rPr lang="en-US" sz="1600" dirty="0"/>
            <a:t>/</a:t>
          </a:r>
          <a:r>
            <a:rPr lang="en-US" sz="1600" dirty="0" err="1"/>
            <a:t>bimestre</a:t>
          </a:r>
          <a:r>
            <a:rPr lang="en-US" sz="1600" dirty="0"/>
            <a:t>;</a:t>
          </a:r>
        </a:p>
      </dgm:t>
    </dgm:pt>
    <dgm:pt modelId="{787BB00A-6AA0-4F69-AD10-040C70903389}" type="parTrans" cxnId="{26F3BF83-BD86-4BD0-AAC1-EC20AE23D9D6}">
      <dgm:prSet/>
      <dgm:spPr/>
      <dgm:t>
        <a:bodyPr/>
        <a:lstStyle/>
        <a:p>
          <a:endParaRPr lang="en-US"/>
        </a:p>
      </dgm:t>
    </dgm:pt>
    <dgm:pt modelId="{A8D40C98-05C0-40CD-8811-1CCD0B74C93D}" type="sibTrans" cxnId="{26F3BF83-BD86-4BD0-AAC1-EC20AE23D9D6}">
      <dgm:prSet/>
      <dgm:spPr/>
      <dgm:t>
        <a:bodyPr/>
        <a:lstStyle/>
        <a:p>
          <a:endParaRPr lang="en-US"/>
        </a:p>
      </dgm:t>
    </dgm:pt>
    <dgm:pt modelId="{2E01E256-310A-49DC-8051-FD9581C89FC7}">
      <dgm:prSet custT="1"/>
      <dgm:spPr/>
      <dgm:t>
        <a:bodyPr/>
        <a:lstStyle/>
        <a:p>
          <a:r>
            <a:rPr lang="en-US" sz="1600" dirty="0"/>
            <a:t>2- </a:t>
          </a:r>
          <a:r>
            <a:rPr lang="en-US" sz="1600" dirty="0" err="1"/>
            <a:t>Também</a:t>
          </a:r>
          <a:r>
            <a:rPr lang="en-US" sz="1600" dirty="0"/>
            <a:t> </a:t>
          </a:r>
          <a:r>
            <a:rPr lang="en-US" sz="1600" dirty="0" err="1"/>
            <a:t>planeje</a:t>
          </a:r>
          <a:r>
            <a:rPr lang="en-US" sz="1600" dirty="0"/>
            <a:t> o </a:t>
          </a:r>
          <a:r>
            <a:rPr lang="en-US" sz="1600" dirty="0" err="1"/>
            <a:t>seu</a:t>
          </a:r>
          <a:r>
            <a:rPr lang="en-US" sz="1600" dirty="0"/>
            <a:t> </a:t>
          </a:r>
          <a:r>
            <a:rPr lang="en-US" sz="1600" dirty="0" err="1"/>
            <a:t>cronograma</a:t>
          </a:r>
          <a:r>
            <a:rPr lang="en-US" sz="1600" dirty="0"/>
            <a:t> das </a:t>
          </a:r>
          <a:r>
            <a:rPr lang="en-US" sz="1600" dirty="0" err="1"/>
            <a:t>ações</a:t>
          </a:r>
          <a:r>
            <a:rPr lang="en-US" sz="1600" dirty="0"/>
            <a:t> que </a:t>
          </a:r>
          <a:r>
            <a:rPr lang="en-US" sz="1600" dirty="0" err="1"/>
            <a:t>irá</a:t>
          </a:r>
          <a:r>
            <a:rPr lang="en-US" sz="1600" dirty="0"/>
            <a:t> </a:t>
          </a:r>
          <a:r>
            <a:rPr lang="en-US" sz="1600" dirty="0" err="1"/>
            <a:t>realizar</a:t>
          </a:r>
          <a:r>
            <a:rPr lang="en-US" sz="1600" dirty="0"/>
            <a:t> </a:t>
          </a:r>
          <a:r>
            <a:rPr lang="en-US" sz="1600" dirty="0" err="1"/>
            <a:t>nas</a:t>
          </a:r>
          <a:r>
            <a:rPr lang="en-US" sz="1600" dirty="0"/>
            <a:t> aulas de </a:t>
          </a:r>
          <a:r>
            <a:rPr lang="en-US" sz="1600" dirty="0" err="1"/>
            <a:t>Redação</a:t>
          </a:r>
          <a:r>
            <a:rPr lang="en-US" sz="1600" dirty="0"/>
            <a:t> e </a:t>
          </a:r>
          <a:r>
            <a:rPr lang="en-US" sz="1600" dirty="0" err="1"/>
            <a:t>Leitura</a:t>
          </a:r>
          <a:r>
            <a:rPr lang="en-US" sz="1600" dirty="0"/>
            <a:t>, </a:t>
          </a:r>
          <a:r>
            <a:rPr lang="en-US" sz="1600" dirty="0" err="1"/>
            <a:t>considerando</a:t>
          </a:r>
          <a:r>
            <a:rPr lang="en-US" sz="1600" dirty="0"/>
            <a:t> o </a:t>
          </a:r>
          <a:r>
            <a:rPr lang="en-US" sz="1600" dirty="0" err="1"/>
            <a:t>cronograma</a:t>
          </a:r>
          <a:r>
            <a:rPr lang="en-US" sz="1600" dirty="0"/>
            <a:t> </a:t>
          </a:r>
          <a:r>
            <a:rPr lang="en-US" sz="1600" dirty="0" err="1"/>
            <a:t>sugerido</a:t>
          </a:r>
          <a:r>
            <a:rPr lang="en-US" sz="1600" dirty="0"/>
            <a:t> pela PEC </a:t>
          </a:r>
          <a:r>
            <a:rPr lang="en-US" sz="1600" dirty="0" err="1"/>
            <a:t>Desenvolvimento</a:t>
          </a:r>
          <a:r>
            <a:rPr lang="en-US" sz="1600" dirty="0"/>
            <a:t> Curricular </a:t>
          </a:r>
          <a:r>
            <a:rPr lang="en-US" sz="1600" dirty="0" err="1"/>
            <a:t>em</a:t>
          </a:r>
          <a:r>
            <a:rPr lang="en-US" sz="1600" dirty="0"/>
            <a:t> </a:t>
          </a:r>
          <a:r>
            <a:rPr lang="en-US" sz="1600" dirty="0" err="1"/>
            <a:t>Língua</a:t>
          </a:r>
          <a:r>
            <a:rPr lang="en-US" sz="1600" dirty="0"/>
            <a:t> Portuguesa – Lucimara Gusson</a:t>
          </a:r>
        </a:p>
      </dgm:t>
    </dgm:pt>
    <dgm:pt modelId="{608F8A72-9C24-4BE4-AB50-FDBEF564B982}" type="parTrans" cxnId="{C2B522B8-B633-412D-AB6F-DB09BE733EBD}">
      <dgm:prSet/>
      <dgm:spPr/>
      <dgm:t>
        <a:bodyPr/>
        <a:lstStyle/>
        <a:p>
          <a:endParaRPr lang="en-US"/>
        </a:p>
      </dgm:t>
    </dgm:pt>
    <dgm:pt modelId="{B8148C95-1490-418C-9BC3-CB6019488CFC}" type="sibTrans" cxnId="{C2B522B8-B633-412D-AB6F-DB09BE733EBD}">
      <dgm:prSet/>
      <dgm:spPr/>
      <dgm:t>
        <a:bodyPr/>
        <a:lstStyle/>
        <a:p>
          <a:endParaRPr lang="en-US"/>
        </a:p>
      </dgm:t>
    </dgm:pt>
    <dgm:pt modelId="{BCF4425D-34EF-4F47-AEB8-AE0936576750}">
      <dgm:prSet custT="1"/>
      <dgm:spPr/>
      <dgm:t>
        <a:bodyPr/>
        <a:lstStyle/>
        <a:p>
          <a:r>
            <a:rPr lang="en-US" sz="1600" dirty="0"/>
            <a:t>3- Em </a:t>
          </a:r>
          <a:r>
            <a:rPr lang="en-US" sz="1600" dirty="0" err="1"/>
            <a:t>grupos</a:t>
          </a:r>
          <a:r>
            <a:rPr lang="en-US" sz="1600" dirty="0"/>
            <a:t> de 5 </a:t>
          </a:r>
          <a:r>
            <a:rPr lang="en-US" sz="1600" dirty="0" err="1"/>
            <a:t>escolas</a:t>
          </a:r>
          <a:r>
            <a:rPr lang="en-US" sz="1600" dirty="0"/>
            <a:t>, um </a:t>
          </a:r>
          <a:r>
            <a:rPr lang="en-US" sz="1600" dirty="0" err="1"/>
            <a:t>participante</a:t>
          </a:r>
          <a:r>
            <a:rPr lang="en-US" sz="1600" dirty="0"/>
            <a:t> do </a:t>
          </a:r>
          <a:r>
            <a:rPr lang="en-US" sz="1600" dirty="0" err="1"/>
            <a:t>Componente</a:t>
          </a:r>
          <a:r>
            <a:rPr lang="en-US" sz="1600" dirty="0"/>
            <a:t> de </a:t>
          </a:r>
          <a:r>
            <a:rPr lang="en-US" sz="1600" dirty="0" err="1"/>
            <a:t>Redação</a:t>
          </a:r>
          <a:r>
            <a:rPr lang="en-US" sz="1600" dirty="0"/>
            <a:t> e </a:t>
          </a:r>
          <a:r>
            <a:rPr lang="en-US" sz="1600" dirty="0" err="1"/>
            <a:t>Leitura</a:t>
          </a:r>
          <a:r>
            <a:rPr lang="en-US" sz="1600" dirty="0"/>
            <a:t> de </a:t>
          </a:r>
          <a:r>
            <a:rPr lang="en-US" sz="1600" dirty="0" err="1"/>
            <a:t>cada</a:t>
          </a:r>
          <a:r>
            <a:rPr lang="en-US" sz="1600" dirty="0"/>
            <a:t> </a:t>
          </a:r>
          <a:r>
            <a:rPr lang="en-US" sz="1600" dirty="0" err="1"/>
            <a:t>Unidade</a:t>
          </a:r>
          <a:r>
            <a:rPr lang="en-US" sz="1600" dirty="0"/>
            <a:t> Escolar, </a:t>
          </a:r>
          <a:r>
            <a:rPr lang="en-US" sz="1600" dirty="0" err="1"/>
            <a:t>irão</a:t>
          </a:r>
          <a:r>
            <a:rPr lang="en-US" sz="1600" dirty="0"/>
            <a:t> </a:t>
          </a:r>
          <a:r>
            <a:rPr lang="en-US" sz="1600" dirty="0" err="1"/>
            <a:t>planejar</a:t>
          </a:r>
          <a:r>
            <a:rPr lang="en-US" sz="1600" dirty="0"/>
            <a:t> a aula </a:t>
          </a:r>
          <a:r>
            <a:rPr lang="en-US" sz="1600" dirty="0" err="1"/>
            <a:t>por</a:t>
          </a:r>
          <a:r>
            <a:rPr lang="en-US" sz="1600" dirty="0"/>
            <a:t> </a:t>
          </a:r>
          <a:r>
            <a:rPr lang="en-US" sz="1600" dirty="0" err="1"/>
            <a:t>meio</a:t>
          </a:r>
          <a:r>
            <a:rPr lang="en-US" sz="1600" dirty="0"/>
            <a:t> do </a:t>
          </a:r>
          <a:r>
            <a:rPr lang="en-US" sz="1600" dirty="0" err="1"/>
            <a:t>registro</a:t>
          </a:r>
          <a:r>
            <a:rPr lang="en-US" sz="1600" dirty="0"/>
            <a:t> do Plano de Aula que </a:t>
          </a:r>
          <a:r>
            <a:rPr lang="en-US" sz="1600" dirty="0" err="1"/>
            <a:t>será</a:t>
          </a:r>
          <a:r>
            <a:rPr lang="en-US" sz="1600" dirty="0"/>
            <a:t>, </a:t>
          </a:r>
          <a:r>
            <a:rPr lang="en-US" sz="1600" dirty="0" err="1"/>
            <a:t>posteriormente</a:t>
          </a:r>
          <a:r>
            <a:rPr lang="en-US" sz="1600" dirty="0"/>
            <a:t>, </a:t>
          </a:r>
          <a:r>
            <a:rPr lang="en-US" sz="1600" dirty="0" err="1"/>
            <a:t>socializado</a:t>
          </a:r>
          <a:r>
            <a:rPr lang="en-US" sz="1600" dirty="0"/>
            <a:t> </a:t>
          </a:r>
          <a:r>
            <a:rPr lang="en-US" sz="1600" dirty="0" err="1"/>
            <a:t>na</a:t>
          </a:r>
          <a:r>
            <a:rPr lang="en-US" sz="1600" dirty="0"/>
            <a:t> </a:t>
          </a:r>
          <a:r>
            <a:rPr lang="en-US" sz="1600" dirty="0" err="1"/>
            <a:t>Formação</a:t>
          </a:r>
          <a:r>
            <a:rPr lang="en-US" sz="1600" dirty="0"/>
            <a:t>, </a:t>
          </a:r>
          <a:r>
            <a:rPr lang="en-US" sz="1600" dirty="0" err="1"/>
            <a:t>servindo</a:t>
          </a:r>
          <a:r>
            <a:rPr lang="en-US" sz="1600" dirty="0"/>
            <a:t>, inclusive, </a:t>
          </a:r>
          <a:r>
            <a:rPr lang="en-US" sz="1600" dirty="0" err="1"/>
            <a:t>como</a:t>
          </a:r>
          <a:r>
            <a:rPr lang="en-US" sz="1600" dirty="0"/>
            <a:t> </a:t>
          </a:r>
          <a:r>
            <a:rPr lang="en-US" sz="1600" dirty="0" err="1"/>
            <a:t>modelização</a:t>
          </a:r>
          <a:r>
            <a:rPr lang="en-US" sz="1600" dirty="0"/>
            <a:t> </a:t>
          </a:r>
          <a:r>
            <a:rPr lang="en-US" sz="1600" dirty="0" err="1"/>
            <a:t>em</a:t>
          </a:r>
          <a:r>
            <a:rPr lang="en-US" sz="1600" dirty="0"/>
            <a:t> </a:t>
          </a:r>
          <a:r>
            <a:rPr lang="en-US" sz="1600" dirty="0" err="1"/>
            <a:t>sua</a:t>
          </a:r>
          <a:r>
            <a:rPr lang="en-US" sz="1600" dirty="0"/>
            <a:t> </a:t>
          </a:r>
          <a:r>
            <a:rPr lang="en-US" sz="1600" dirty="0" err="1"/>
            <a:t>replicabilidade</a:t>
          </a:r>
          <a:r>
            <a:rPr lang="en-US" sz="1600" dirty="0"/>
            <a:t> e </a:t>
          </a:r>
          <a:r>
            <a:rPr lang="en-US" sz="1600" dirty="0" err="1"/>
            <a:t>nas</a:t>
          </a:r>
          <a:r>
            <a:rPr lang="en-US" sz="1600" dirty="0"/>
            <a:t> </a:t>
          </a:r>
          <a:r>
            <a:rPr lang="en-US" sz="1600" dirty="0" err="1"/>
            <a:t>construções</a:t>
          </a:r>
          <a:r>
            <a:rPr lang="en-US" sz="1600" dirty="0"/>
            <a:t> dos </a:t>
          </a:r>
          <a:r>
            <a:rPr lang="en-US" sz="1600" dirty="0" err="1"/>
            <a:t>próximos</a:t>
          </a:r>
          <a:r>
            <a:rPr lang="en-US" sz="1600" dirty="0"/>
            <a:t> </a:t>
          </a:r>
          <a:r>
            <a:rPr lang="en-US" sz="1600" dirty="0" err="1"/>
            <a:t>Planos</a:t>
          </a:r>
          <a:r>
            <a:rPr lang="en-US" sz="1600" dirty="0"/>
            <a:t> de aula, </a:t>
          </a:r>
          <a:r>
            <a:rPr lang="en-US" sz="1600" dirty="0" err="1"/>
            <a:t>na</a:t>
          </a:r>
          <a:r>
            <a:rPr lang="en-US" sz="1600" dirty="0"/>
            <a:t> Escola</a:t>
          </a:r>
          <a:r>
            <a:rPr lang="en-US" sz="1200" dirty="0"/>
            <a:t>. </a:t>
          </a:r>
        </a:p>
      </dgm:t>
    </dgm:pt>
    <dgm:pt modelId="{8E66EEB2-C68C-46E0-873F-ABB12D5F59B4}" type="parTrans" cxnId="{3EA3BFB7-D2A2-4D5A-9FA0-D8738E7D8545}">
      <dgm:prSet/>
      <dgm:spPr/>
      <dgm:t>
        <a:bodyPr/>
        <a:lstStyle/>
        <a:p>
          <a:endParaRPr lang="en-US"/>
        </a:p>
      </dgm:t>
    </dgm:pt>
    <dgm:pt modelId="{B4D1C8C6-46F2-4C77-956A-CDCBEE7E53BB}" type="sibTrans" cxnId="{3EA3BFB7-D2A2-4D5A-9FA0-D8738E7D8545}">
      <dgm:prSet/>
      <dgm:spPr/>
      <dgm:t>
        <a:bodyPr/>
        <a:lstStyle/>
        <a:p>
          <a:endParaRPr lang="en-US"/>
        </a:p>
      </dgm:t>
    </dgm:pt>
    <dgm:pt modelId="{61E5DF35-E429-45B8-B506-9845DC6E1B02}" type="pres">
      <dgm:prSet presAssocID="{99B4A849-702D-4900-8995-ED81C9FB6F6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F9CE563-446F-46C5-8388-3C79D7B92123}" type="pres">
      <dgm:prSet presAssocID="{88BD01D4-D9E9-4E57-BC5C-5B8B8BFFF6E7}" presName="hierRoot1" presStyleCnt="0">
        <dgm:presLayoutVars>
          <dgm:hierBranch val="init"/>
        </dgm:presLayoutVars>
      </dgm:prSet>
      <dgm:spPr/>
    </dgm:pt>
    <dgm:pt modelId="{BD5E3F08-9799-41D5-B7A1-42FD238511B3}" type="pres">
      <dgm:prSet presAssocID="{88BD01D4-D9E9-4E57-BC5C-5B8B8BFFF6E7}" presName="rootComposite1" presStyleCnt="0"/>
      <dgm:spPr/>
    </dgm:pt>
    <dgm:pt modelId="{4407010B-FFE9-47C4-A0AF-293E58B9C844}" type="pres">
      <dgm:prSet presAssocID="{88BD01D4-D9E9-4E57-BC5C-5B8B8BFFF6E7}" presName="rootText1" presStyleLbl="node0" presStyleIdx="0" presStyleCnt="1" custScaleX="156322">
        <dgm:presLayoutVars>
          <dgm:chPref val="3"/>
        </dgm:presLayoutVars>
      </dgm:prSet>
      <dgm:spPr/>
    </dgm:pt>
    <dgm:pt modelId="{FF9FAD93-10FB-4AEE-AC88-E1AB9F8B26F6}" type="pres">
      <dgm:prSet presAssocID="{88BD01D4-D9E9-4E57-BC5C-5B8B8BFFF6E7}" presName="rootConnector1" presStyleLbl="node1" presStyleIdx="0" presStyleCnt="0"/>
      <dgm:spPr/>
    </dgm:pt>
    <dgm:pt modelId="{8873F4CB-287A-4A8C-A301-D88B1E4DBF52}" type="pres">
      <dgm:prSet presAssocID="{88BD01D4-D9E9-4E57-BC5C-5B8B8BFFF6E7}" presName="hierChild2" presStyleCnt="0"/>
      <dgm:spPr/>
    </dgm:pt>
    <dgm:pt modelId="{697293E7-DC12-441A-BD23-ACEC44D1B5B6}" type="pres">
      <dgm:prSet presAssocID="{36A9886A-F68E-4947-BC9B-BE6221A88903}" presName="Name37" presStyleLbl="parChTrans1D2" presStyleIdx="0" presStyleCnt="4"/>
      <dgm:spPr/>
    </dgm:pt>
    <dgm:pt modelId="{8D14CF91-2840-4868-A3C4-433C5F24AC94}" type="pres">
      <dgm:prSet presAssocID="{6E356075-6561-459F-B634-C74B428C7CE4}" presName="hierRoot2" presStyleCnt="0">
        <dgm:presLayoutVars>
          <dgm:hierBranch val="init"/>
        </dgm:presLayoutVars>
      </dgm:prSet>
      <dgm:spPr/>
    </dgm:pt>
    <dgm:pt modelId="{F86E9D9B-1223-4C18-A187-B27C682B4F26}" type="pres">
      <dgm:prSet presAssocID="{6E356075-6561-459F-B634-C74B428C7CE4}" presName="rootComposite" presStyleCnt="0"/>
      <dgm:spPr/>
    </dgm:pt>
    <dgm:pt modelId="{44AD4F2B-4D41-454A-8CEC-45DC6A0A0136}" type="pres">
      <dgm:prSet presAssocID="{6E356075-6561-459F-B634-C74B428C7CE4}" presName="rootText" presStyleLbl="node2" presStyleIdx="0" presStyleCnt="4" custScaleX="135316" custScaleY="404964">
        <dgm:presLayoutVars>
          <dgm:chPref val="3"/>
        </dgm:presLayoutVars>
      </dgm:prSet>
      <dgm:spPr/>
    </dgm:pt>
    <dgm:pt modelId="{BBDC2119-F11C-4B0B-AEFB-4511ECB76929}" type="pres">
      <dgm:prSet presAssocID="{6E356075-6561-459F-B634-C74B428C7CE4}" presName="rootConnector" presStyleLbl="node2" presStyleIdx="0" presStyleCnt="4"/>
      <dgm:spPr/>
    </dgm:pt>
    <dgm:pt modelId="{214DBBC7-AEB6-4220-BB60-193092B14272}" type="pres">
      <dgm:prSet presAssocID="{6E356075-6561-459F-B634-C74B428C7CE4}" presName="hierChild4" presStyleCnt="0"/>
      <dgm:spPr/>
    </dgm:pt>
    <dgm:pt modelId="{FF0118A7-6C71-4229-B4F7-FE381E9F70D1}" type="pres">
      <dgm:prSet presAssocID="{6E356075-6561-459F-B634-C74B428C7CE4}" presName="hierChild5" presStyleCnt="0"/>
      <dgm:spPr/>
    </dgm:pt>
    <dgm:pt modelId="{504928C9-7795-45D7-BA87-124C4F6F8F15}" type="pres">
      <dgm:prSet presAssocID="{787BB00A-6AA0-4F69-AD10-040C70903389}" presName="Name37" presStyleLbl="parChTrans1D2" presStyleIdx="1" presStyleCnt="4"/>
      <dgm:spPr/>
    </dgm:pt>
    <dgm:pt modelId="{3C5A244C-AE6B-41CD-A19C-191196809154}" type="pres">
      <dgm:prSet presAssocID="{C5E82A8A-4E96-4097-8D78-EC9C65E748F4}" presName="hierRoot2" presStyleCnt="0">
        <dgm:presLayoutVars>
          <dgm:hierBranch val="init"/>
        </dgm:presLayoutVars>
      </dgm:prSet>
      <dgm:spPr/>
    </dgm:pt>
    <dgm:pt modelId="{5A0311EA-4169-48D5-8FA7-88E361FDC479}" type="pres">
      <dgm:prSet presAssocID="{C5E82A8A-4E96-4097-8D78-EC9C65E748F4}" presName="rootComposite" presStyleCnt="0"/>
      <dgm:spPr/>
    </dgm:pt>
    <dgm:pt modelId="{EDE9FA27-824B-4EEC-A422-81CCBF0D0C02}" type="pres">
      <dgm:prSet presAssocID="{C5E82A8A-4E96-4097-8D78-EC9C65E748F4}" presName="rootText" presStyleLbl="node2" presStyleIdx="1" presStyleCnt="4" custScaleX="147743" custScaleY="341969">
        <dgm:presLayoutVars>
          <dgm:chPref val="3"/>
        </dgm:presLayoutVars>
      </dgm:prSet>
      <dgm:spPr/>
    </dgm:pt>
    <dgm:pt modelId="{BA55C474-F4BE-405C-9DDE-CAF9B755882E}" type="pres">
      <dgm:prSet presAssocID="{C5E82A8A-4E96-4097-8D78-EC9C65E748F4}" presName="rootConnector" presStyleLbl="node2" presStyleIdx="1" presStyleCnt="4"/>
      <dgm:spPr/>
    </dgm:pt>
    <dgm:pt modelId="{DDA42893-38DF-43C1-8541-8E676E627F29}" type="pres">
      <dgm:prSet presAssocID="{C5E82A8A-4E96-4097-8D78-EC9C65E748F4}" presName="hierChild4" presStyleCnt="0"/>
      <dgm:spPr/>
    </dgm:pt>
    <dgm:pt modelId="{88B45E73-B036-47ED-B541-8D3C909D7CFD}" type="pres">
      <dgm:prSet presAssocID="{C5E82A8A-4E96-4097-8D78-EC9C65E748F4}" presName="hierChild5" presStyleCnt="0"/>
      <dgm:spPr/>
    </dgm:pt>
    <dgm:pt modelId="{519CB017-36F7-4F9E-857B-5100C2C95207}" type="pres">
      <dgm:prSet presAssocID="{608F8A72-9C24-4BE4-AB50-FDBEF564B982}" presName="Name37" presStyleLbl="parChTrans1D2" presStyleIdx="2" presStyleCnt="4"/>
      <dgm:spPr/>
    </dgm:pt>
    <dgm:pt modelId="{224845CC-C7B9-4C39-8B36-EF9274CB0D12}" type="pres">
      <dgm:prSet presAssocID="{2E01E256-310A-49DC-8051-FD9581C89FC7}" presName="hierRoot2" presStyleCnt="0">
        <dgm:presLayoutVars>
          <dgm:hierBranch val="init"/>
        </dgm:presLayoutVars>
      </dgm:prSet>
      <dgm:spPr/>
    </dgm:pt>
    <dgm:pt modelId="{717EEE03-5B99-47AC-8D89-4FBCB7FF7475}" type="pres">
      <dgm:prSet presAssocID="{2E01E256-310A-49DC-8051-FD9581C89FC7}" presName="rootComposite" presStyleCnt="0"/>
      <dgm:spPr/>
    </dgm:pt>
    <dgm:pt modelId="{7D019196-A430-45BC-853B-8C88AC5EB245}" type="pres">
      <dgm:prSet presAssocID="{2E01E256-310A-49DC-8051-FD9581C89FC7}" presName="rootText" presStyleLbl="node2" presStyleIdx="2" presStyleCnt="4" custScaleX="123978" custScaleY="378802">
        <dgm:presLayoutVars>
          <dgm:chPref val="3"/>
        </dgm:presLayoutVars>
      </dgm:prSet>
      <dgm:spPr/>
    </dgm:pt>
    <dgm:pt modelId="{13F30B26-26C6-4F4A-9876-CF6954BB3A3B}" type="pres">
      <dgm:prSet presAssocID="{2E01E256-310A-49DC-8051-FD9581C89FC7}" presName="rootConnector" presStyleLbl="node2" presStyleIdx="2" presStyleCnt="4"/>
      <dgm:spPr/>
    </dgm:pt>
    <dgm:pt modelId="{13F8411A-430E-43C5-BA1C-07E0B70030E5}" type="pres">
      <dgm:prSet presAssocID="{2E01E256-310A-49DC-8051-FD9581C89FC7}" presName="hierChild4" presStyleCnt="0"/>
      <dgm:spPr/>
    </dgm:pt>
    <dgm:pt modelId="{C504797A-118F-4D8B-931E-07CBF38DFB64}" type="pres">
      <dgm:prSet presAssocID="{2E01E256-310A-49DC-8051-FD9581C89FC7}" presName="hierChild5" presStyleCnt="0"/>
      <dgm:spPr/>
    </dgm:pt>
    <dgm:pt modelId="{2C0A7851-4FE9-4049-9B74-97BEEBCD2F79}" type="pres">
      <dgm:prSet presAssocID="{8E66EEB2-C68C-46E0-873F-ABB12D5F59B4}" presName="Name37" presStyleLbl="parChTrans1D2" presStyleIdx="3" presStyleCnt="4"/>
      <dgm:spPr/>
    </dgm:pt>
    <dgm:pt modelId="{9B32C48D-4110-4307-B994-E2A6B08D793D}" type="pres">
      <dgm:prSet presAssocID="{BCF4425D-34EF-4F47-AEB8-AE0936576750}" presName="hierRoot2" presStyleCnt="0">
        <dgm:presLayoutVars>
          <dgm:hierBranch val="init"/>
        </dgm:presLayoutVars>
      </dgm:prSet>
      <dgm:spPr/>
    </dgm:pt>
    <dgm:pt modelId="{C1982244-0CCF-45B3-9193-CC41069A3F34}" type="pres">
      <dgm:prSet presAssocID="{BCF4425D-34EF-4F47-AEB8-AE0936576750}" presName="rootComposite" presStyleCnt="0"/>
      <dgm:spPr/>
    </dgm:pt>
    <dgm:pt modelId="{709C3FC9-D589-4CDF-B620-54CC96669EDE}" type="pres">
      <dgm:prSet presAssocID="{BCF4425D-34EF-4F47-AEB8-AE0936576750}" presName="rootText" presStyleLbl="node2" presStyleIdx="3" presStyleCnt="4" custScaleX="141929" custScaleY="396124">
        <dgm:presLayoutVars>
          <dgm:chPref val="3"/>
        </dgm:presLayoutVars>
      </dgm:prSet>
      <dgm:spPr/>
    </dgm:pt>
    <dgm:pt modelId="{CF1B27DF-342A-4550-9E73-F419767740C7}" type="pres">
      <dgm:prSet presAssocID="{BCF4425D-34EF-4F47-AEB8-AE0936576750}" presName="rootConnector" presStyleLbl="node2" presStyleIdx="3" presStyleCnt="4"/>
      <dgm:spPr/>
    </dgm:pt>
    <dgm:pt modelId="{11869BC6-389D-42B5-A40E-ECEBDC6B10DB}" type="pres">
      <dgm:prSet presAssocID="{BCF4425D-34EF-4F47-AEB8-AE0936576750}" presName="hierChild4" presStyleCnt="0"/>
      <dgm:spPr/>
    </dgm:pt>
    <dgm:pt modelId="{1D333A69-5E73-4944-A734-F667D3C628DD}" type="pres">
      <dgm:prSet presAssocID="{BCF4425D-34EF-4F47-AEB8-AE0936576750}" presName="hierChild5" presStyleCnt="0"/>
      <dgm:spPr/>
    </dgm:pt>
    <dgm:pt modelId="{2CB33CE0-1F27-473F-8434-4E949FF0061C}" type="pres">
      <dgm:prSet presAssocID="{88BD01D4-D9E9-4E57-BC5C-5B8B8BFFF6E7}" presName="hierChild3" presStyleCnt="0"/>
      <dgm:spPr/>
    </dgm:pt>
  </dgm:ptLst>
  <dgm:cxnLst>
    <dgm:cxn modelId="{1E15E50E-179E-4530-92FE-3DF5FD1E6092}" type="presOf" srcId="{BCF4425D-34EF-4F47-AEB8-AE0936576750}" destId="{709C3FC9-D589-4CDF-B620-54CC96669EDE}" srcOrd="0" destOrd="0" presId="urn:microsoft.com/office/officeart/2005/8/layout/orgChart1"/>
    <dgm:cxn modelId="{680AA514-83F4-41A6-ACF6-81E7BFB82683}" type="presOf" srcId="{2E01E256-310A-49DC-8051-FD9581C89FC7}" destId="{13F30B26-26C6-4F4A-9876-CF6954BB3A3B}" srcOrd="1" destOrd="0" presId="urn:microsoft.com/office/officeart/2005/8/layout/orgChart1"/>
    <dgm:cxn modelId="{17EF2247-B14A-44F7-A7AD-9644E8613C3A}" type="presOf" srcId="{BCF4425D-34EF-4F47-AEB8-AE0936576750}" destId="{CF1B27DF-342A-4550-9E73-F419767740C7}" srcOrd="1" destOrd="0" presId="urn:microsoft.com/office/officeart/2005/8/layout/orgChart1"/>
    <dgm:cxn modelId="{6C3D0752-BC41-4638-ACF5-8BBE93F6EF89}" srcId="{88BD01D4-D9E9-4E57-BC5C-5B8B8BFFF6E7}" destId="{6E356075-6561-459F-B634-C74B428C7CE4}" srcOrd="0" destOrd="0" parTransId="{36A9886A-F68E-4947-BC9B-BE6221A88903}" sibTransId="{92729EC1-FD52-446A-B8F3-26831AF0BAA2}"/>
    <dgm:cxn modelId="{1DE3D153-95CF-44B4-BD03-2A162776517B}" type="presOf" srcId="{36A9886A-F68E-4947-BC9B-BE6221A88903}" destId="{697293E7-DC12-441A-BD23-ACEC44D1B5B6}" srcOrd="0" destOrd="0" presId="urn:microsoft.com/office/officeart/2005/8/layout/orgChart1"/>
    <dgm:cxn modelId="{26F3BF83-BD86-4BD0-AAC1-EC20AE23D9D6}" srcId="{88BD01D4-D9E9-4E57-BC5C-5B8B8BFFF6E7}" destId="{C5E82A8A-4E96-4097-8D78-EC9C65E748F4}" srcOrd="1" destOrd="0" parTransId="{787BB00A-6AA0-4F69-AD10-040C70903389}" sibTransId="{A8D40C98-05C0-40CD-8811-1CCD0B74C93D}"/>
    <dgm:cxn modelId="{EE73FE8B-3497-42FB-9681-7FE13375BF2F}" type="presOf" srcId="{787BB00A-6AA0-4F69-AD10-040C70903389}" destId="{504928C9-7795-45D7-BA87-124C4F6F8F15}" srcOrd="0" destOrd="0" presId="urn:microsoft.com/office/officeart/2005/8/layout/orgChart1"/>
    <dgm:cxn modelId="{B9B3968F-7D59-4511-A6A6-F6C525069CC0}" type="presOf" srcId="{99B4A849-702D-4900-8995-ED81C9FB6F6A}" destId="{61E5DF35-E429-45B8-B506-9845DC6E1B02}" srcOrd="0" destOrd="0" presId="urn:microsoft.com/office/officeart/2005/8/layout/orgChart1"/>
    <dgm:cxn modelId="{51DA6D96-1372-4B39-A8E9-DB5FA7222B87}" type="presOf" srcId="{608F8A72-9C24-4BE4-AB50-FDBEF564B982}" destId="{519CB017-36F7-4F9E-857B-5100C2C95207}" srcOrd="0" destOrd="0" presId="urn:microsoft.com/office/officeart/2005/8/layout/orgChart1"/>
    <dgm:cxn modelId="{1E5B159A-2613-41E4-A052-FDA0274DECAB}" type="presOf" srcId="{2E01E256-310A-49DC-8051-FD9581C89FC7}" destId="{7D019196-A430-45BC-853B-8C88AC5EB245}" srcOrd="0" destOrd="0" presId="urn:microsoft.com/office/officeart/2005/8/layout/orgChart1"/>
    <dgm:cxn modelId="{9783DFA9-A494-4696-A3AD-AE03CA467619}" type="presOf" srcId="{6E356075-6561-459F-B634-C74B428C7CE4}" destId="{BBDC2119-F11C-4B0B-AEFB-4511ECB76929}" srcOrd="1" destOrd="0" presId="urn:microsoft.com/office/officeart/2005/8/layout/orgChart1"/>
    <dgm:cxn modelId="{FF9F3BAD-BF92-4A84-A2EC-87E16ADB7D38}" srcId="{99B4A849-702D-4900-8995-ED81C9FB6F6A}" destId="{88BD01D4-D9E9-4E57-BC5C-5B8B8BFFF6E7}" srcOrd="0" destOrd="0" parTransId="{5E89071A-1E71-4FA4-9F4B-828316C3CF16}" sibTransId="{1660BF6F-C4B8-4BA8-B42E-98CB08EC631E}"/>
    <dgm:cxn modelId="{3E5A73AF-16C7-4C36-9551-0627B154AD5D}" type="presOf" srcId="{8E66EEB2-C68C-46E0-873F-ABB12D5F59B4}" destId="{2C0A7851-4FE9-4049-9B74-97BEEBCD2F79}" srcOrd="0" destOrd="0" presId="urn:microsoft.com/office/officeart/2005/8/layout/orgChart1"/>
    <dgm:cxn modelId="{3EA3BFB7-D2A2-4D5A-9FA0-D8738E7D8545}" srcId="{88BD01D4-D9E9-4E57-BC5C-5B8B8BFFF6E7}" destId="{BCF4425D-34EF-4F47-AEB8-AE0936576750}" srcOrd="3" destOrd="0" parTransId="{8E66EEB2-C68C-46E0-873F-ABB12D5F59B4}" sibTransId="{B4D1C8C6-46F2-4C77-956A-CDCBEE7E53BB}"/>
    <dgm:cxn modelId="{C2B522B8-B633-412D-AB6F-DB09BE733EBD}" srcId="{88BD01D4-D9E9-4E57-BC5C-5B8B8BFFF6E7}" destId="{2E01E256-310A-49DC-8051-FD9581C89FC7}" srcOrd="2" destOrd="0" parTransId="{608F8A72-9C24-4BE4-AB50-FDBEF564B982}" sibTransId="{B8148C95-1490-418C-9BC3-CB6019488CFC}"/>
    <dgm:cxn modelId="{D76338DA-8308-4F0B-BA7F-B90DEC052DB9}" type="presOf" srcId="{C5E82A8A-4E96-4097-8D78-EC9C65E748F4}" destId="{BA55C474-F4BE-405C-9DDE-CAF9B755882E}" srcOrd="1" destOrd="0" presId="urn:microsoft.com/office/officeart/2005/8/layout/orgChart1"/>
    <dgm:cxn modelId="{6B177EDC-808F-4AFD-BF81-0E6915A2BBF4}" type="presOf" srcId="{88BD01D4-D9E9-4E57-BC5C-5B8B8BFFF6E7}" destId="{4407010B-FFE9-47C4-A0AF-293E58B9C844}" srcOrd="0" destOrd="0" presId="urn:microsoft.com/office/officeart/2005/8/layout/orgChart1"/>
    <dgm:cxn modelId="{34C817FA-9120-43C0-8E2F-FEB4B5F6405A}" type="presOf" srcId="{C5E82A8A-4E96-4097-8D78-EC9C65E748F4}" destId="{EDE9FA27-824B-4EEC-A422-81CCBF0D0C02}" srcOrd="0" destOrd="0" presId="urn:microsoft.com/office/officeart/2005/8/layout/orgChart1"/>
    <dgm:cxn modelId="{30ED80FD-82CB-4A89-A5AB-4208E4BEE99A}" type="presOf" srcId="{6E356075-6561-459F-B634-C74B428C7CE4}" destId="{44AD4F2B-4D41-454A-8CEC-45DC6A0A0136}" srcOrd="0" destOrd="0" presId="urn:microsoft.com/office/officeart/2005/8/layout/orgChart1"/>
    <dgm:cxn modelId="{E73C86FE-402C-46C5-B56C-04E68E18D2BD}" type="presOf" srcId="{88BD01D4-D9E9-4E57-BC5C-5B8B8BFFF6E7}" destId="{FF9FAD93-10FB-4AEE-AC88-E1AB9F8B26F6}" srcOrd="1" destOrd="0" presId="urn:microsoft.com/office/officeart/2005/8/layout/orgChart1"/>
    <dgm:cxn modelId="{1003DFC8-D998-4F3F-8A46-22E338B022BD}" type="presParOf" srcId="{61E5DF35-E429-45B8-B506-9845DC6E1B02}" destId="{9F9CE563-446F-46C5-8388-3C79D7B92123}" srcOrd="0" destOrd="0" presId="urn:microsoft.com/office/officeart/2005/8/layout/orgChart1"/>
    <dgm:cxn modelId="{935AD7F8-B19F-4561-A8DB-D34B481A5BF3}" type="presParOf" srcId="{9F9CE563-446F-46C5-8388-3C79D7B92123}" destId="{BD5E3F08-9799-41D5-B7A1-42FD238511B3}" srcOrd="0" destOrd="0" presId="urn:microsoft.com/office/officeart/2005/8/layout/orgChart1"/>
    <dgm:cxn modelId="{0C0772A3-A4F0-4B8E-B789-A22CEA301079}" type="presParOf" srcId="{BD5E3F08-9799-41D5-B7A1-42FD238511B3}" destId="{4407010B-FFE9-47C4-A0AF-293E58B9C844}" srcOrd="0" destOrd="0" presId="urn:microsoft.com/office/officeart/2005/8/layout/orgChart1"/>
    <dgm:cxn modelId="{3F7ACAA8-5D1A-4DF2-ADF5-D543FC946AAF}" type="presParOf" srcId="{BD5E3F08-9799-41D5-B7A1-42FD238511B3}" destId="{FF9FAD93-10FB-4AEE-AC88-E1AB9F8B26F6}" srcOrd="1" destOrd="0" presId="urn:microsoft.com/office/officeart/2005/8/layout/orgChart1"/>
    <dgm:cxn modelId="{59BE685B-E432-4119-9D7C-411E089C5ED9}" type="presParOf" srcId="{9F9CE563-446F-46C5-8388-3C79D7B92123}" destId="{8873F4CB-287A-4A8C-A301-D88B1E4DBF52}" srcOrd="1" destOrd="0" presId="urn:microsoft.com/office/officeart/2005/8/layout/orgChart1"/>
    <dgm:cxn modelId="{920DF41D-E3EA-49C0-9DEE-5A61399983E6}" type="presParOf" srcId="{8873F4CB-287A-4A8C-A301-D88B1E4DBF52}" destId="{697293E7-DC12-441A-BD23-ACEC44D1B5B6}" srcOrd="0" destOrd="0" presId="urn:microsoft.com/office/officeart/2005/8/layout/orgChart1"/>
    <dgm:cxn modelId="{A9C1FA96-67D0-439F-8434-27F604352BC7}" type="presParOf" srcId="{8873F4CB-287A-4A8C-A301-D88B1E4DBF52}" destId="{8D14CF91-2840-4868-A3C4-433C5F24AC94}" srcOrd="1" destOrd="0" presId="urn:microsoft.com/office/officeart/2005/8/layout/orgChart1"/>
    <dgm:cxn modelId="{26AF014B-3966-4510-A8CA-B7751C4FEA2C}" type="presParOf" srcId="{8D14CF91-2840-4868-A3C4-433C5F24AC94}" destId="{F86E9D9B-1223-4C18-A187-B27C682B4F26}" srcOrd="0" destOrd="0" presId="urn:microsoft.com/office/officeart/2005/8/layout/orgChart1"/>
    <dgm:cxn modelId="{CA43476E-BCE8-4247-ADFC-654C42B2BC90}" type="presParOf" srcId="{F86E9D9B-1223-4C18-A187-B27C682B4F26}" destId="{44AD4F2B-4D41-454A-8CEC-45DC6A0A0136}" srcOrd="0" destOrd="0" presId="urn:microsoft.com/office/officeart/2005/8/layout/orgChart1"/>
    <dgm:cxn modelId="{C98DB3A8-80D5-4732-A8A3-587E2415CA80}" type="presParOf" srcId="{F86E9D9B-1223-4C18-A187-B27C682B4F26}" destId="{BBDC2119-F11C-4B0B-AEFB-4511ECB76929}" srcOrd="1" destOrd="0" presId="urn:microsoft.com/office/officeart/2005/8/layout/orgChart1"/>
    <dgm:cxn modelId="{ADEA2B46-0D05-4A4D-9234-EEFDF67583E4}" type="presParOf" srcId="{8D14CF91-2840-4868-A3C4-433C5F24AC94}" destId="{214DBBC7-AEB6-4220-BB60-193092B14272}" srcOrd="1" destOrd="0" presId="urn:microsoft.com/office/officeart/2005/8/layout/orgChart1"/>
    <dgm:cxn modelId="{67265E04-15B8-4ECB-9526-60841E251614}" type="presParOf" srcId="{8D14CF91-2840-4868-A3C4-433C5F24AC94}" destId="{FF0118A7-6C71-4229-B4F7-FE381E9F70D1}" srcOrd="2" destOrd="0" presId="urn:microsoft.com/office/officeart/2005/8/layout/orgChart1"/>
    <dgm:cxn modelId="{DFFAA868-E160-4523-8CFB-31B0EC254CFD}" type="presParOf" srcId="{8873F4CB-287A-4A8C-A301-D88B1E4DBF52}" destId="{504928C9-7795-45D7-BA87-124C4F6F8F15}" srcOrd="2" destOrd="0" presId="urn:microsoft.com/office/officeart/2005/8/layout/orgChart1"/>
    <dgm:cxn modelId="{3BDF9A11-864C-444A-A85F-445A4636F6B9}" type="presParOf" srcId="{8873F4CB-287A-4A8C-A301-D88B1E4DBF52}" destId="{3C5A244C-AE6B-41CD-A19C-191196809154}" srcOrd="3" destOrd="0" presId="urn:microsoft.com/office/officeart/2005/8/layout/orgChart1"/>
    <dgm:cxn modelId="{65A4FA95-0921-40A1-B050-3BDC932FEF54}" type="presParOf" srcId="{3C5A244C-AE6B-41CD-A19C-191196809154}" destId="{5A0311EA-4169-48D5-8FA7-88E361FDC479}" srcOrd="0" destOrd="0" presId="urn:microsoft.com/office/officeart/2005/8/layout/orgChart1"/>
    <dgm:cxn modelId="{2030AD66-FA2B-4ADD-BECB-55E0566E0320}" type="presParOf" srcId="{5A0311EA-4169-48D5-8FA7-88E361FDC479}" destId="{EDE9FA27-824B-4EEC-A422-81CCBF0D0C02}" srcOrd="0" destOrd="0" presId="urn:microsoft.com/office/officeart/2005/8/layout/orgChart1"/>
    <dgm:cxn modelId="{B7BEFE03-A068-42F0-A78C-A2FF835FAFD0}" type="presParOf" srcId="{5A0311EA-4169-48D5-8FA7-88E361FDC479}" destId="{BA55C474-F4BE-405C-9DDE-CAF9B755882E}" srcOrd="1" destOrd="0" presId="urn:microsoft.com/office/officeart/2005/8/layout/orgChart1"/>
    <dgm:cxn modelId="{79B8E19C-DA5C-4D0C-B569-B5F352C69666}" type="presParOf" srcId="{3C5A244C-AE6B-41CD-A19C-191196809154}" destId="{DDA42893-38DF-43C1-8541-8E676E627F29}" srcOrd="1" destOrd="0" presId="urn:microsoft.com/office/officeart/2005/8/layout/orgChart1"/>
    <dgm:cxn modelId="{02BEEEAD-6EB4-4A21-930A-DDCE52EFBBCB}" type="presParOf" srcId="{3C5A244C-AE6B-41CD-A19C-191196809154}" destId="{88B45E73-B036-47ED-B541-8D3C909D7CFD}" srcOrd="2" destOrd="0" presId="urn:microsoft.com/office/officeart/2005/8/layout/orgChart1"/>
    <dgm:cxn modelId="{8DF69761-FA1F-415F-B488-FCF1DA49401E}" type="presParOf" srcId="{8873F4CB-287A-4A8C-A301-D88B1E4DBF52}" destId="{519CB017-36F7-4F9E-857B-5100C2C95207}" srcOrd="4" destOrd="0" presId="urn:microsoft.com/office/officeart/2005/8/layout/orgChart1"/>
    <dgm:cxn modelId="{82CF6D46-186C-409F-BD36-DE6A2FA8731C}" type="presParOf" srcId="{8873F4CB-287A-4A8C-A301-D88B1E4DBF52}" destId="{224845CC-C7B9-4C39-8B36-EF9274CB0D12}" srcOrd="5" destOrd="0" presId="urn:microsoft.com/office/officeart/2005/8/layout/orgChart1"/>
    <dgm:cxn modelId="{1AF76A21-41B8-41F5-9656-187AA4C4DEE7}" type="presParOf" srcId="{224845CC-C7B9-4C39-8B36-EF9274CB0D12}" destId="{717EEE03-5B99-47AC-8D89-4FBCB7FF7475}" srcOrd="0" destOrd="0" presId="urn:microsoft.com/office/officeart/2005/8/layout/orgChart1"/>
    <dgm:cxn modelId="{4C06C69A-0A6A-4B10-BD68-7F9730594126}" type="presParOf" srcId="{717EEE03-5B99-47AC-8D89-4FBCB7FF7475}" destId="{7D019196-A430-45BC-853B-8C88AC5EB245}" srcOrd="0" destOrd="0" presId="urn:microsoft.com/office/officeart/2005/8/layout/orgChart1"/>
    <dgm:cxn modelId="{10BD39F9-D7A5-4831-B2F1-C10B935A4ABA}" type="presParOf" srcId="{717EEE03-5B99-47AC-8D89-4FBCB7FF7475}" destId="{13F30B26-26C6-4F4A-9876-CF6954BB3A3B}" srcOrd="1" destOrd="0" presId="urn:microsoft.com/office/officeart/2005/8/layout/orgChart1"/>
    <dgm:cxn modelId="{72505AAA-D7CD-495D-A6B5-5CA379CCC610}" type="presParOf" srcId="{224845CC-C7B9-4C39-8B36-EF9274CB0D12}" destId="{13F8411A-430E-43C5-BA1C-07E0B70030E5}" srcOrd="1" destOrd="0" presId="urn:microsoft.com/office/officeart/2005/8/layout/orgChart1"/>
    <dgm:cxn modelId="{0F90EFFA-69BB-437C-AC09-7C4432F78366}" type="presParOf" srcId="{224845CC-C7B9-4C39-8B36-EF9274CB0D12}" destId="{C504797A-118F-4D8B-931E-07CBF38DFB64}" srcOrd="2" destOrd="0" presId="urn:microsoft.com/office/officeart/2005/8/layout/orgChart1"/>
    <dgm:cxn modelId="{8E4410F1-0FE4-4289-B515-ABA2F1331BCB}" type="presParOf" srcId="{8873F4CB-287A-4A8C-A301-D88B1E4DBF52}" destId="{2C0A7851-4FE9-4049-9B74-97BEEBCD2F79}" srcOrd="6" destOrd="0" presId="urn:microsoft.com/office/officeart/2005/8/layout/orgChart1"/>
    <dgm:cxn modelId="{788F39A4-7270-4D8F-97DB-8D0344219478}" type="presParOf" srcId="{8873F4CB-287A-4A8C-A301-D88B1E4DBF52}" destId="{9B32C48D-4110-4307-B994-E2A6B08D793D}" srcOrd="7" destOrd="0" presId="urn:microsoft.com/office/officeart/2005/8/layout/orgChart1"/>
    <dgm:cxn modelId="{CBC07074-2D8A-4E4F-A05F-9BD050C13652}" type="presParOf" srcId="{9B32C48D-4110-4307-B994-E2A6B08D793D}" destId="{C1982244-0CCF-45B3-9193-CC41069A3F34}" srcOrd="0" destOrd="0" presId="urn:microsoft.com/office/officeart/2005/8/layout/orgChart1"/>
    <dgm:cxn modelId="{1B7BBBF5-327F-4D2D-8911-86CC5A84FB7E}" type="presParOf" srcId="{C1982244-0CCF-45B3-9193-CC41069A3F34}" destId="{709C3FC9-D589-4CDF-B620-54CC96669EDE}" srcOrd="0" destOrd="0" presId="urn:microsoft.com/office/officeart/2005/8/layout/orgChart1"/>
    <dgm:cxn modelId="{5AE8AD29-FEF8-439D-95D8-79009570B21E}" type="presParOf" srcId="{C1982244-0CCF-45B3-9193-CC41069A3F34}" destId="{CF1B27DF-342A-4550-9E73-F419767740C7}" srcOrd="1" destOrd="0" presId="urn:microsoft.com/office/officeart/2005/8/layout/orgChart1"/>
    <dgm:cxn modelId="{470CC441-E823-4DBC-8DDD-CAC514DF4233}" type="presParOf" srcId="{9B32C48D-4110-4307-B994-E2A6B08D793D}" destId="{11869BC6-389D-42B5-A40E-ECEBDC6B10DB}" srcOrd="1" destOrd="0" presId="urn:microsoft.com/office/officeart/2005/8/layout/orgChart1"/>
    <dgm:cxn modelId="{3EF86BCF-DCCD-40FF-ADF2-974E8D35E070}" type="presParOf" srcId="{9B32C48D-4110-4307-B994-E2A6B08D793D}" destId="{1D333A69-5E73-4944-A734-F667D3C628DD}" srcOrd="2" destOrd="0" presId="urn:microsoft.com/office/officeart/2005/8/layout/orgChart1"/>
    <dgm:cxn modelId="{E6719B08-70DE-4B2D-8340-D88068A8DB71}" type="presParOf" srcId="{9F9CE563-446F-46C5-8388-3C79D7B92123}" destId="{2CB33CE0-1F27-473F-8434-4E949FF0061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0A7851-4FE9-4049-9B74-97BEEBCD2F79}">
      <dsp:nvSpPr>
        <dsp:cNvPr id="0" name=""/>
        <dsp:cNvSpPr/>
      </dsp:nvSpPr>
      <dsp:spPr>
        <a:xfrm>
          <a:off x="5964020" y="1604780"/>
          <a:ext cx="4576937" cy="4089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485"/>
              </a:lnTo>
              <a:lnTo>
                <a:pt x="4576937" y="204485"/>
              </a:lnTo>
              <a:lnTo>
                <a:pt x="4576937" y="40897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9CB017-36F7-4F9E-857B-5100C2C95207}">
      <dsp:nvSpPr>
        <dsp:cNvPr id="0" name=""/>
        <dsp:cNvSpPr/>
      </dsp:nvSpPr>
      <dsp:spPr>
        <a:xfrm>
          <a:off x="5964020" y="1604780"/>
          <a:ext cx="1578724" cy="4089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485"/>
              </a:lnTo>
              <a:lnTo>
                <a:pt x="1578724" y="204485"/>
              </a:lnTo>
              <a:lnTo>
                <a:pt x="1578724" y="40897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928C9-7795-45D7-BA87-124C4F6F8F15}">
      <dsp:nvSpPr>
        <dsp:cNvPr id="0" name=""/>
        <dsp:cNvSpPr/>
      </dsp:nvSpPr>
      <dsp:spPr>
        <a:xfrm>
          <a:off x="4487918" y="1604780"/>
          <a:ext cx="1476101" cy="408970"/>
        </a:xfrm>
        <a:custGeom>
          <a:avLst/>
          <a:gdLst/>
          <a:ahLst/>
          <a:cxnLst/>
          <a:rect l="0" t="0" r="0" b="0"/>
          <a:pathLst>
            <a:path>
              <a:moveTo>
                <a:pt x="1476101" y="0"/>
              </a:moveTo>
              <a:lnTo>
                <a:pt x="1476101" y="204485"/>
              </a:lnTo>
              <a:lnTo>
                <a:pt x="0" y="204485"/>
              </a:lnTo>
              <a:lnTo>
                <a:pt x="0" y="40897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7293E7-DC12-441A-BD23-ACEC44D1B5B6}">
      <dsp:nvSpPr>
        <dsp:cNvPr id="0" name=""/>
        <dsp:cNvSpPr/>
      </dsp:nvSpPr>
      <dsp:spPr>
        <a:xfrm>
          <a:off x="1322689" y="1604780"/>
          <a:ext cx="4641330" cy="408970"/>
        </a:xfrm>
        <a:custGeom>
          <a:avLst/>
          <a:gdLst/>
          <a:ahLst/>
          <a:cxnLst/>
          <a:rect l="0" t="0" r="0" b="0"/>
          <a:pathLst>
            <a:path>
              <a:moveTo>
                <a:pt x="4641330" y="0"/>
              </a:moveTo>
              <a:lnTo>
                <a:pt x="4641330" y="204485"/>
              </a:lnTo>
              <a:lnTo>
                <a:pt x="0" y="204485"/>
              </a:lnTo>
              <a:lnTo>
                <a:pt x="0" y="40897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07010B-FFE9-47C4-A0AF-293E58B9C844}">
      <dsp:nvSpPr>
        <dsp:cNvPr id="0" name=""/>
        <dsp:cNvSpPr/>
      </dsp:nvSpPr>
      <dsp:spPr>
        <a:xfrm>
          <a:off x="4441850" y="631040"/>
          <a:ext cx="3044339" cy="973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b="1" kern="1200" dirty="0"/>
            <a:t>OFICINA:</a:t>
          </a:r>
          <a:endParaRPr lang="en-US" sz="4000" kern="1200" dirty="0"/>
        </a:p>
      </dsp:txBody>
      <dsp:txXfrm>
        <a:off x="4441850" y="631040"/>
        <a:ext cx="3044339" cy="973739"/>
      </dsp:txXfrm>
    </dsp:sp>
    <dsp:sp modelId="{44AD4F2B-4D41-454A-8CEC-45DC6A0A0136}">
      <dsp:nvSpPr>
        <dsp:cNvPr id="0" name=""/>
        <dsp:cNvSpPr/>
      </dsp:nvSpPr>
      <dsp:spPr>
        <a:xfrm>
          <a:off x="5063" y="2013751"/>
          <a:ext cx="2635251" cy="3943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Vamos </a:t>
          </a:r>
          <a:r>
            <a:rPr lang="en-US" sz="1600" kern="1200" dirty="0" err="1"/>
            <a:t>colocar</a:t>
          </a:r>
          <a:r>
            <a:rPr lang="en-US" sz="1600" kern="1200" dirty="0"/>
            <a:t> </a:t>
          </a:r>
          <a:r>
            <a:rPr lang="en-US" sz="1600" kern="1200" dirty="0" err="1"/>
            <a:t>em</a:t>
          </a:r>
          <a:r>
            <a:rPr lang="en-US" sz="1600" kern="1200" dirty="0"/>
            <a:t> </a:t>
          </a:r>
          <a:r>
            <a:rPr lang="en-US" sz="1600" kern="1200" dirty="0" err="1"/>
            <a:t>prática</a:t>
          </a:r>
          <a:r>
            <a:rPr lang="en-US" sz="1600" kern="1200" dirty="0"/>
            <a:t> o </a:t>
          </a:r>
          <a:r>
            <a:rPr lang="en-US" sz="1600" kern="1200" dirty="0" err="1"/>
            <a:t>nosso</a:t>
          </a:r>
          <a:r>
            <a:rPr lang="en-US" sz="1600" kern="1200" dirty="0"/>
            <a:t> </a:t>
          </a:r>
          <a:r>
            <a:rPr lang="en-US" sz="1600" kern="1200" dirty="0" err="1"/>
            <a:t>trabalho</a:t>
          </a:r>
          <a:r>
            <a:rPr lang="en-US" sz="1600" kern="1200" dirty="0"/>
            <a:t> de </a:t>
          </a:r>
          <a:r>
            <a:rPr lang="en-US" sz="1600" kern="1200" dirty="0" err="1"/>
            <a:t>planejamento</a:t>
          </a:r>
          <a:r>
            <a:rPr lang="en-US" sz="1600" kern="1200" dirty="0"/>
            <a:t> </a:t>
          </a:r>
          <a:r>
            <a:rPr lang="en-US" sz="1600" kern="1200" dirty="0" err="1"/>
            <a:t>semanal</a:t>
          </a:r>
          <a:r>
            <a:rPr lang="en-US" sz="1600" kern="1200" dirty="0"/>
            <a:t> </a:t>
          </a:r>
          <a:r>
            <a:rPr lang="en-US" sz="1600" kern="1200" dirty="0" err="1"/>
            <a:t>por</a:t>
          </a:r>
          <a:r>
            <a:rPr lang="en-US" sz="1600" kern="1200" dirty="0"/>
            <a:t> </a:t>
          </a:r>
          <a:r>
            <a:rPr lang="en-US" sz="1600" kern="1200" dirty="0" err="1"/>
            <a:t>meio</a:t>
          </a:r>
          <a:r>
            <a:rPr lang="en-US" sz="1600" kern="1200" dirty="0"/>
            <a:t> da </a:t>
          </a:r>
          <a:r>
            <a:rPr lang="en-US" sz="1600" kern="1200" dirty="0" err="1"/>
            <a:t>elaboração</a:t>
          </a:r>
          <a:r>
            <a:rPr lang="en-US" sz="1600" kern="1200" dirty="0"/>
            <a:t>   do Plano de Aula, </a:t>
          </a:r>
          <a:r>
            <a:rPr lang="en-US" sz="1600" kern="1200" dirty="0" err="1"/>
            <a:t>fundamentado</a:t>
          </a:r>
          <a:r>
            <a:rPr lang="en-US" sz="1600" kern="1200" dirty="0"/>
            <a:t> </a:t>
          </a:r>
          <a:r>
            <a:rPr lang="en-US" sz="1600" kern="1200" dirty="0" err="1"/>
            <a:t>nos</a:t>
          </a:r>
          <a:r>
            <a:rPr lang="en-US" sz="1600" kern="1200" dirty="0"/>
            <a:t> </a:t>
          </a:r>
          <a:r>
            <a:rPr lang="en-US" sz="1600" kern="1200" dirty="0" err="1"/>
            <a:t>Materiais</a:t>
          </a:r>
          <a:r>
            <a:rPr lang="en-US" sz="1600" kern="1200" dirty="0"/>
            <a:t> de </a:t>
          </a:r>
          <a:r>
            <a:rPr lang="en-US" sz="1600" kern="1200" dirty="0" err="1"/>
            <a:t>Apoio</a:t>
          </a:r>
          <a:r>
            <a:rPr lang="en-US" sz="1600" kern="1200" dirty="0"/>
            <a:t> (</a:t>
          </a:r>
          <a:r>
            <a:rPr lang="en-US" sz="1600" kern="1200" dirty="0" err="1"/>
            <a:t>escopo-sequência</a:t>
          </a:r>
          <a:r>
            <a:rPr lang="en-US" sz="1600" kern="1200" dirty="0"/>
            <a:t> e </a:t>
          </a:r>
          <a:r>
            <a:rPr lang="en-US" sz="1600" kern="1200" dirty="0" err="1"/>
            <a:t>Planos</a:t>
          </a:r>
          <a:r>
            <a:rPr lang="en-US" sz="1600" kern="1200" dirty="0"/>
            <a:t> de Aula)?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5063" y="2013751"/>
        <a:ext cx="2635251" cy="3943295"/>
      </dsp:txXfrm>
    </dsp:sp>
    <dsp:sp modelId="{EDE9FA27-824B-4EEC-A422-81CCBF0D0C02}">
      <dsp:nvSpPr>
        <dsp:cNvPr id="0" name=""/>
        <dsp:cNvSpPr/>
      </dsp:nvSpPr>
      <dsp:spPr>
        <a:xfrm>
          <a:off x="3049285" y="2013751"/>
          <a:ext cx="2877264" cy="33298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Para que </a:t>
          </a:r>
          <a:r>
            <a:rPr lang="en-US" sz="1600" kern="1200" dirty="0" err="1"/>
            <a:t>esse</a:t>
          </a:r>
          <a:r>
            <a:rPr lang="en-US" sz="1600" kern="1200" dirty="0"/>
            <a:t> </a:t>
          </a:r>
          <a:r>
            <a:rPr lang="en-US" sz="1600" kern="1200" dirty="0" err="1"/>
            <a:t>movimento</a:t>
          </a:r>
          <a:r>
            <a:rPr lang="en-US" sz="1600" kern="1200" dirty="0"/>
            <a:t> </a:t>
          </a:r>
          <a:r>
            <a:rPr lang="en-US" sz="1600" kern="1200" dirty="0" err="1"/>
            <a:t>ocorra</a:t>
          </a:r>
          <a:r>
            <a:rPr lang="en-US" sz="1600" kern="1200" dirty="0"/>
            <a:t> de forma significative, </a:t>
          </a:r>
          <a:r>
            <a:rPr lang="en-US" sz="1600" kern="1200" dirty="0" err="1"/>
            <a:t>fluida</a:t>
          </a:r>
          <a:r>
            <a:rPr lang="en-US" sz="1600" kern="1200" dirty="0"/>
            <a:t> e </a:t>
          </a:r>
          <a:r>
            <a:rPr lang="en-US" sz="1600" kern="1200" dirty="0" err="1"/>
            <a:t>efetiva</a:t>
          </a:r>
          <a:r>
            <a:rPr lang="en-US" sz="1600" kern="1200" dirty="0"/>
            <a:t>, </a:t>
          </a:r>
          <a:r>
            <a:rPr lang="en-US" sz="1600" kern="1200" dirty="0" err="1"/>
            <a:t>alguns</a:t>
          </a:r>
          <a:r>
            <a:rPr lang="en-US" sz="1600" kern="1200" dirty="0"/>
            <a:t> </a:t>
          </a:r>
          <a:r>
            <a:rPr lang="en-US" sz="1600" kern="1200" dirty="0" err="1"/>
            <a:t>passos</a:t>
          </a:r>
          <a:r>
            <a:rPr lang="en-US" sz="1600" kern="1200" dirty="0"/>
            <a:t> </a:t>
          </a:r>
          <a:r>
            <a:rPr lang="en-US" sz="1600" kern="1200" dirty="0" err="1"/>
            <a:t>serão</a:t>
          </a:r>
          <a:r>
            <a:rPr lang="en-US" sz="1600" kern="1200" dirty="0"/>
            <a:t> </a:t>
          </a:r>
          <a:r>
            <a:rPr lang="en-US" sz="1600" kern="1200" dirty="0" err="1"/>
            <a:t>necessários</a:t>
          </a:r>
          <a:r>
            <a:rPr lang="en-US" sz="1600" kern="1200" dirty="0"/>
            <a:t>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1- </a:t>
          </a:r>
          <a:r>
            <a:rPr lang="en-US" sz="1600" kern="1200" dirty="0" err="1"/>
            <a:t>Tenha</a:t>
          </a:r>
          <a:r>
            <a:rPr lang="en-US" sz="1600" kern="1200" dirty="0"/>
            <a:t> o </a:t>
          </a:r>
          <a:r>
            <a:rPr lang="en-US" sz="1600" kern="1200" dirty="0" err="1"/>
            <a:t>calendário</a:t>
          </a:r>
          <a:r>
            <a:rPr lang="en-US" sz="1600" kern="1200" dirty="0"/>
            <a:t> </a:t>
          </a:r>
          <a:r>
            <a:rPr lang="en-US" sz="1600" kern="1200" dirty="0" err="1"/>
            <a:t>em</a:t>
          </a:r>
          <a:r>
            <a:rPr lang="en-US" sz="1600" kern="1200" dirty="0"/>
            <a:t> </a:t>
          </a:r>
          <a:r>
            <a:rPr lang="en-US" sz="1600" kern="1200" dirty="0" err="1"/>
            <a:t>mãos</a:t>
          </a:r>
          <a:r>
            <a:rPr lang="en-US" sz="1600" kern="1200" dirty="0"/>
            <a:t> para </a:t>
          </a:r>
          <a:r>
            <a:rPr lang="en-US" sz="1600" kern="1200" dirty="0" err="1"/>
            <a:t>pensar</a:t>
          </a:r>
          <a:r>
            <a:rPr lang="en-US" sz="1600" kern="1200" dirty="0"/>
            <a:t> </a:t>
          </a:r>
          <a:r>
            <a:rPr lang="en-US" sz="1600" kern="1200" dirty="0" err="1"/>
            <a:t>na</a:t>
          </a:r>
          <a:r>
            <a:rPr lang="en-US" sz="1600" kern="1200" dirty="0"/>
            <a:t> </a:t>
          </a:r>
          <a:r>
            <a:rPr lang="en-US" sz="1600" kern="1200" dirty="0" err="1"/>
            <a:t>quantidade</a:t>
          </a:r>
          <a:r>
            <a:rPr lang="en-US" sz="1600" kern="1200" dirty="0"/>
            <a:t> de aulas que </a:t>
          </a:r>
          <a:r>
            <a:rPr lang="en-US" sz="1600" kern="1200" dirty="0" err="1"/>
            <a:t>vc</a:t>
          </a:r>
          <a:r>
            <a:rPr lang="en-US" sz="1600" kern="1200" dirty="0"/>
            <a:t> </a:t>
          </a:r>
          <a:r>
            <a:rPr lang="en-US" sz="1600" kern="1200" dirty="0" err="1"/>
            <a:t>terá</a:t>
          </a:r>
          <a:r>
            <a:rPr lang="en-US" sz="1600" kern="1200" dirty="0"/>
            <a:t> no </a:t>
          </a:r>
          <a:r>
            <a:rPr lang="en-US" sz="1600" kern="1200" dirty="0" err="1"/>
            <a:t>mês</a:t>
          </a:r>
          <a:r>
            <a:rPr lang="en-US" sz="1600" kern="1200" dirty="0"/>
            <a:t>/</a:t>
          </a:r>
          <a:r>
            <a:rPr lang="en-US" sz="1600" kern="1200" dirty="0" err="1"/>
            <a:t>bimestre</a:t>
          </a:r>
          <a:r>
            <a:rPr lang="en-US" sz="1600" kern="1200" dirty="0"/>
            <a:t>;</a:t>
          </a:r>
        </a:p>
      </dsp:txBody>
      <dsp:txXfrm>
        <a:off x="3049285" y="2013751"/>
        <a:ext cx="2877264" cy="3329888"/>
      </dsp:txXfrm>
    </dsp:sp>
    <dsp:sp modelId="{7D019196-A430-45BC-853B-8C88AC5EB245}">
      <dsp:nvSpPr>
        <dsp:cNvPr id="0" name=""/>
        <dsp:cNvSpPr/>
      </dsp:nvSpPr>
      <dsp:spPr>
        <a:xfrm>
          <a:off x="6335521" y="2013751"/>
          <a:ext cx="2414446" cy="36885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2- </a:t>
          </a:r>
          <a:r>
            <a:rPr lang="en-US" sz="1600" kern="1200" dirty="0" err="1"/>
            <a:t>Também</a:t>
          </a:r>
          <a:r>
            <a:rPr lang="en-US" sz="1600" kern="1200" dirty="0"/>
            <a:t> </a:t>
          </a:r>
          <a:r>
            <a:rPr lang="en-US" sz="1600" kern="1200" dirty="0" err="1"/>
            <a:t>planeje</a:t>
          </a:r>
          <a:r>
            <a:rPr lang="en-US" sz="1600" kern="1200" dirty="0"/>
            <a:t> o </a:t>
          </a:r>
          <a:r>
            <a:rPr lang="en-US" sz="1600" kern="1200" dirty="0" err="1"/>
            <a:t>seu</a:t>
          </a:r>
          <a:r>
            <a:rPr lang="en-US" sz="1600" kern="1200" dirty="0"/>
            <a:t> </a:t>
          </a:r>
          <a:r>
            <a:rPr lang="en-US" sz="1600" kern="1200" dirty="0" err="1"/>
            <a:t>cronograma</a:t>
          </a:r>
          <a:r>
            <a:rPr lang="en-US" sz="1600" kern="1200" dirty="0"/>
            <a:t> das </a:t>
          </a:r>
          <a:r>
            <a:rPr lang="en-US" sz="1600" kern="1200" dirty="0" err="1"/>
            <a:t>ações</a:t>
          </a:r>
          <a:r>
            <a:rPr lang="en-US" sz="1600" kern="1200" dirty="0"/>
            <a:t> que </a:t>
          </a:r>
          <a:r>
            <a:rPr lang="en-US" sz="1600" kern="1200" dirty="0" err="1"/>
            <a:t>irá</a:t>
          </a:r>
          <a:r>
            <a:rPr lang="en-US" sz="1600" kern="1200" dirty="0"/>
            <a:t> </a:t>
          </a:r>
          <a:r>
            <a:rPr lang="en-US" sz="1600" kern="1200" dirty="0" err="1"/>
            <a:t>realizar</a:t>
          </a:r>
          <a:r>
            <a:rPr lang="en-US" sz="1600" kern="1200" dirty="0"/>
            <a:t> </a:t>
          </a:r>
          <a:r>
            <a:rPr lang="en-US" sz="1600" kern="1200" dirty="0" err="1"/>
            <a:t>nas</a:t>
          </a:r>
          <a:r>
            <a:rPr lang="en-US" sz="1600" kern="1200" dirty="0"/>
            <a:t> aulas de </a:t>
          </a:r>
          <a:r>
            <a:rPr lang="en-US" sz="1600" kern="1200" dirty="0" err="1"/>
            <a:t>Redação</a:t>
          </a:r>
          <a:r>
            <a:rPr lang="en-US" sz="1600" kern="1200" dirty="0"/>
            <a:t> e </a:t>
          </a:r>
          <a:r>
            <a:rPr lang="en-US" sz="1600" kern="1200" dirty="0" err="1"/>
            <a:t>Leitura</a:t>
          </a:r>
          <a:r>
            <a:rPr lang="en-US" sz="1600" kern="1200" dirty="0"/>
            <a:t>, </a:t>
          </a:r>
          <a:r>
            <a:rPr lang="en-US" sz="1600" kern="1200" dirty="0" err="1"/>
            <a:t>considerando</a:t>
          </a:r>
          <a:r>
            <a:rPr lang="en-US" sz="1600" kern="1200" dirty="0"/>
            <a:t> o </a:t>
          </a:r>
          <a:r>
            <a:rPr lang="en-US" sz="1600" kern="1200" dirty="0" err="1"/>
            <a:t>cronograma</a:t>
          </a:r>
          <a:r>
            <a:rPr lang="en-US" sz="1600" kern="1200" dirty="0"/>
            <a:t> </a:t>
          </a:r>
          <a:r>
            <a:rPr lang="en-US" sz="1600" kern="1200" dirty="0" err="1"/>
            <a:t>sugerido</a:t>
          </a:r>
          <a:r>
            <a:rPr lang="en-US" sz="1600" kern="1200" dirty="0"/>
            <a:t> pela PEC </a:t>
          </a:r>
          <a:r>
            <a:rPr lang="en-US" sz="1600" kern="1200" dirty="0" err="1"/>
            <a:t>Desenvolvimento</a:t>
          </a:r>
          <a:r>
            <a:rPr lang="en-US" sz="1600" kern="1200" dirty="0"/>
            <a:t> Curricular </a:t>
          </a:r>
          <a:r>
            <a:rPr lang="en-US" sz="1600" kern="1200" dirty="0" err="1"/>
            <a:t>em</a:t>
          </a:r>
          <a:r>
            <a:rPr lang="en-US" sz="1600" kern="1200" dirty="0"/>
            <a:t> </a:t>
          </a:r>
          <a:r>
            <a:rPr lang="en-US" sz="1600" kern="1200" dirty="0" err="1"/>
            <a:t>Língua</a:t>
          </a:r>
          <a:r>
            <a:rPr lang="en-US" sz="1600" kern="1200" dirty="0"/>
            <a:t> Portuguesa – Lucimara Gusson</a:t>
          </a:r>
        </a:p>
      </dsp:txBody>
      <dsp:txXfrm>
        <a:off x="6335521" y="2013751"/>
        <a:ext cx="2414446" cy="3688545"/>
      </dsp:txXfrm>
    </dsp:sp>
    <dsp:sp modelId="{709C3FC9-D589-4CDF-B620-54CC96669EDE}">
      <dsp:nvSpPr>
        <dsp:cNvPr id="0" name=""/>
        <dsp:cNvSpPr/>
      </dsp:nvSpPr>
      <dsp:spPr>
        <a:xfrm>
          <a:off x="9158938" y="2013751"/>
          <a:ext cx="2764038" cy="38572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3- Em </a:t>
          </a:r>
          <a:r>
            <a:rPr lang="en-US" sz="1600" kern="1200" dirty="0" err="1"/>
            <a:t>grupos</a:t>
          </a:r>
          <a:r>
            <a:rPr lang="en-US" sz="1600" kern="1200" dirty="0"/>
            <a:t> de 5 </a:t>
          </a:r>
          <a:r>
            <a:rPr lang="en-US" sz="1600" kern="1200" dirty="0" err="1"/>
            <a:t>escolas</a:t>
          </a:r>
          <a:r>
            <a:rPr lang="en-US" sz="1600" kern="1200" dirty="0"/>
            <a:t>, um </a:t>
          </a:r>
          <a:r>
            <a:rPr lang="en-US" sz="1600" kern="1200" dirty="0" err="1"/>
            <a:t>participante</a:t>
          </a:r>
          <a:r>
            <a:rPr lang="en-US" sz="1600" kern="1200" dirty="0"/>
            <a:t> do </a:t>
          </a:r>
          <a:r>
            <a:rPr lang="en-US" sz="1600" kern="1200" dirty="0" err="1"/>
            <a:t>Componente</a:t>
          </a:r>
          <a:r>
            <a:rPr lang="en-US" sz="1600" kern="1200" dirty="0"/>
            <a:t> de </a:t>
          </a:r>
          <a:r>
            <a:rPr lang="en-US" sz="1600" kern="1200" dirty="0" err="1"/>
            <a:t>Redação</a:t>
          </a:r>
          <a:r>
            <a:rPr lang="en-US" sz="1600" kern="1200" dirty="0"/>
            <a:t> e </a:t>
          </a:r>
          <a:r>
            <a:rPr lang="en-US" sz="1600" kern="1200" dirty="0" err="1"/>
            <a:t>Leitura</a:t>
          </a:r>
          <a:r>
            <a:rPr lang="en-US" sz="1600" kern="1200" dirty="0"/>
            <a:t> de </a:t>
          </a:r>
          <a:r>
            <a:rPr lang="en-US" sz="1600" kern="1200" dirty="0" err="1"/>
            <a:t>cada</a:t>
          </a:r>
          <a:r>
            <a:rPr lang="en-US" sz="1600" kern="1200" dirty="0"/>
            <a:t> </a:t>
          </a:r>
          <a:r>
            <a:rPr lang="en-US" sz="1600" kern="1200" dirty="0" err="1"/>
            <a:t>Unidade</a:t>
          </a:r>
          <a:r>
            <a:rPr lang="en-US" sz="1600" kern="1200" dirty="0"/>
            <a:t> Escolar, </a:t>
          </a:r>
          <a:r>
            <a:rPr lang="en-US" sz="1600" kern="1200" dirty="0" err="1"/>
            <a:t>irão</a:t>
          </a:r>
          <a:r>
            <a:rPr lang="en-US" sz="1600" kern="1200" dirty="0"/>
            <a:t> </a:t>
          </a:r>
          <a:r>
            <a:rPr lang="en-US" sz="1600" kern="1200" dirty="0" err="1"/>
            <a:t>planejar</a:t>
          </a:r>
          <a:r>
            <a:rPr lang="en-US" sz="1600" kern="1200" dirty="0"/>
            <a:t> a aula </a:t>
          </a:r>
          <a:r>
            <a:rPr lang="en-US" sz="1600" kern="1200" dirty="0" err="1"/>
            <a:t>por</a:t>
          </a:r>
          <a:r>
            <a:rPr lang="en-US" sz="1600" kern="1200" dirty="0"/>
            <a:t> </a:t>
          </a:r>
          <a:r>
            <a:rPr lang="en-US" sz="1600" kern="1200" dirty="0" err="1"/>
            <a:t>meio</a:t>
          </a:r>
          <a:r>
            <a:rPr lang="en-US" sz="1600" kern="1200" dirty="0"/>
            <a:t> do </a:t>
          </a:r>
          <a:r>
            <a:rPr lang="en-US" sz="1600" kern="1200" dirty="0" err="1"/>
            <a:t>registro</a:t>
          </a:r>
          <a:r>
            <a:rPr lang="en-US" sz="1600" kern="1200" dirty="0"/>
            <a:t> do Plano de Aula que </a:t>
          </a:r>
          <a:r>
            <a:rPr lang="en-US" sz="1600" kern="1200" dirty="0" err="1"/>
            <a:t>será</a:t>
          </a:r>
          <a:r>
            <a:rPr lang="en-US" sz="1600" kern="1200" dirty="0"/>
            <a:t>, </a:t>
          </a:r>
          <a:r>
            <a:rPr lang="en-US" sz="1600" kern="1200" dirty="0" err="1"/>
            <a:t>posteriormente</a:t>
          </a:r>
          <a:r>
            <a:rPr lang="en-US" sz="1600" kern="1200" dirty="0"/>
            <a:t>, </a:t>
          </a:r>
          <a:r>
            <a:rPr lang="en-US" sz="1600" kern="1200" dirty="0" err="1"/>
            <a:t>socializado</a:t>
          </a:r>
          <a:r>
            <a:rPr lang="en-US" sz="1600" kern="1200" dirty="0"/>
            <a:t> </a:t>
          </a:r>
          <a:r>
            <a:rPr lang="en-US" sz="1600" kern="1200" dirty="0" err="1"/>
            <a:t>na</a:t>
          </a:r>
          <a:r>
            <a:rPr lang="en-US" sz="1600" kern="1200" dirty="0"/>
            <a:t> </a:t>
          </a:r>
          <a:r>
            <a:rPr lang="en-US" sz="1600" kern="1200" dirty="0" err="1"/>
            <a:t>Formação</a:t>
          </a:r>
          <a:r>
            <a:rPr lang="en-US" sz="1600" kern="1200" dirty="0"/>
            <a:t>, </a:t>
          </a:r>
          <a:r>
            <a:rPr lang="en-US" sz="1600" kern="1200" dirty="0" err="1"/>
            <a:t>servindo</a:t>
          </a:r>
          <a:r>
            <a:rPr lang="en-US" sz="1600" kern="1200" dirty="0"/>
            <a:t>, inclusive, </a:t>
          </a:r>
          <a:r>
            <a:rPr lang="en-US" sz="1600" kern="1200" dirty="0" err="1"/>
            <a:t>como</a:t>
          </a:r>
          <a:r>
            <a:rPr lang="en-US" sz="1600" kern="1200" dirty="0"/>
            <a:t> </a:t>
          </a:r>
          <a:r>
            <a:rPr lang="en-US" sz="1600" kern="1200" dirty="0" err="1"/>
            <a:t>modelização</a:t>
          </a:r>
          <a:r>
            <a:rPr lang="en-US" sz="1600" kern="1200" dirty="0"/>
            <a:t> </a:t>
          </a:r>
          <a:r>
            <a:rPr lang="en-US" sz="1600" kern="1200" dirty="0" err="1"/>
            <a:t>em</a:t>
          </a:r>
          <a:r>
            <a:rPr lang="en-US" sz="1600" kern="1200" dirty="0"/>
            <a:t> </a:t>
          </a:r>
          <a:r>
            <a:rPr lang="en-US" sz="1600" kern="1200" dirty="0" err="1"/>
            <a:t>sua</a:t>
          </a:r>
          <a:r>
            <a:rPr lang="en-US" sz="1600" kern="1200" dirty="0"/>
            <a:t> </a:t>
          </a:r>
          <a:r>
            <a:rPr lang="en-US" sz="1600" kern="1200" dirty="0" err="1"/>
            <a:t>replicabilidade</a:t>
          </a:r>
          <a:r>
            <a:rPr lang="en-US" sz="1600" kern="1200" dirty="0"/>
            <a:t> e </a:t>
          </a:r>
          <a:r>
            <a:rPr lang="en-US" sz="1600" kern="1200" dirty="0" err="1"/>
            <a:t>nas</a:t>
          </a:r>
          <a:r>
            <a:rPr lang="en-US" sz="1600" kern="1200" dirty="0"/>
            <a:t> </a:t>
          </a:r>
          <a:r>
            <a:rPr lang="en-US" sz="1600" kern="1200" dirty="0" err="1"/>
            <a:t>construções</a:t>
          </a:r>
          <a:r>
            <a:rPr lang="en-US" sz="1600" kern="1200" dirty="0"/>
            <a:t> dos </a:t>
          </a:r>
          <a:r>
            <a:rPr lang="en-US" sz="1600" kern="1200" dirty="0" err="1"/>
            <a:t>próximos</a:t>
          </a:r>
          <a:r>
            <a:rPr lang="en-US" sz="1600" kern="1200" dirty="0"/>
            <a:t> </a:t>
          </a:r>
          <a:r>
            <a:rPr lang="en-US" sz="1600" kern="1200" dirty="0" err="1"/>
            <a:t>Planos</a:t>
          </a:r>
          <a:r>
            <a:rPr lang="en-US" sz="1600" kern="1200" dirty="0"/>
            <a:t> de aula, </a:t>
          </a:r>
          <a:r>
            <a:rPr lang="en-US" sz="1600" kern="1200" dirty="0" err="1"/>
            <a:t>na</a:t>
          </a:r>
          <a:r>
            <a:rPr lang="en-US" sz="1600" kern="1200" dirty="0"/>
            <a:t> Escola</a:t>
          </a:r>
          <a:r>
            <a:rPr lang="en-US" sz="1200" kern="1200" dirty="0"/>
            <a:t>. </a:t>
          </a:r>
        </a:p>
      </dsp:txBody>
      <dsp:txXfrm>
        <a:off x="9158938" y="2013751"/>
        <a:ext cx="2764038" cy="38572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29.04.2025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UqqVGd1_blg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ed.educacao.sp.gov.br/Inicio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aladofuturo.educacao.sp.gov.br/plataformas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ed.educacao.sp.gov.br/Inicio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scolatotal.educacao.sp.gov.br/Inicio/Hom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3EMiPvgeXc?feature=oembe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aladofuturo.educacao.sp.gov.br/plataforma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scolatotal.educacao.sp.gov.br/Inicio/Hom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D:\REDA%C3%87%C3%83O%20E%20LEIA%20SP-%202025\Guia%20Educador%20%C3%81rvore%20e%20Leia%20SP%20-%20jan%2025%20-%20V2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fQnG7AGHHFI?feature=oembed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atendimento.educacao.sp.gov.br/" TargetMode="External"/><Relationship Id="rId2" Type="http://schemas.openxmlformats.org/officeDocument/2006/relationships/hyperlink" Target="https://atendimento.educa&#231;&#227;o.sp.gov.br/" TargetMode="Externa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livros.arvore.com.br/biblioteca/ler/livros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C:\Users\lucimara.gusson\Downloads\guia-de-uso-da-arvore.pdf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youtube.com/watch?v=8tvzFlzo7wc" TargetMode="External"/><Relationship Id="rId7" Type="http://schemas.openxmlformats.org/officeDocument/2006/relationships/hyperlink" Target="https://www.youtube.com/watch?v=NFNvkdpiyTY" TargetMode="External"/><Relationship Id="rId2" Type="http://schemas.openxmlformats.org/officeDocument/2006/relationships/hyperlink" Target="https://www.youtube.com/watch?v=iyQw5kLu1nU&amp;t=964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pen.spotify.com/show/7vQC7d0OH3oOCZxXtyoP8Q" TargetMode="External"/><Relationship Id="rId5" Type="http://schemas.openxmlformats.org/officeDocument/2006/relationships/hyperlink" Target="https://www.youtube.com/watch?v=e3EMiPvgeXc" TargetMode="External"/><Relationship Id="rId4" Type="http://schemas.openxmlformats.org/officeDocument/2006/relationships/hyperlink" Target="https://www.youtube.com/watch?v=IXWIQrbQEuE" TargetMode="External"/><Relationship Id="rId9" Type="http://schemas.openxmlformats.org/officeDocument/2006/relationships/image" Target="../media/image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hyperlink" Target="https://www.youtube.com/watch?v=Yj4rVxB-4bk" TargetMode="External"/><Relationship Id="rId7" Type="http://schemas.openxmlformats.org/officeDocument/2006/relationships/hyperlink" Target="https://www.youtube.com/watch?v=-e0Kkq4B6kU&amp;t=102s" TargetMode="External"/><Relationship Id="rId2" Type="http://schemas.openxmlformats.org/officeDocument/2006/relationships/hyperlink" Target="https://www.youtube.com/watch?v=5GS3zjN6FB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orrijame.com.br/redacao-dissertativa/projeto-de-texto-para-redacao-como-criar-um#:~:text=Um%20projeto%20de%20texto%20para,nota%20nas%20provas%20de%20reda%C3%A7%C3%A3o" TargetMode="External"/><Relationship Id="rId5" Type="http://schemas.openxmlformats.org/officeDocument/2006/relationships/hyperlink" Target="https://repositorio.educacao.sp.gov.br/m&#237;dia" TargetMode="External"/><Relationship Id="rId4" Type="http://schemas.openxmlformats.org/officeDocument/2006/relationships/hyperlink" Target="https://www.youtube.com/watch?v=Y51vt1zt9EY" TargetMode="External"/><Relationship Id="rId9" Type="http://schemas.openxmlformats.org/officeDocument/2006/relationships/image" Target="../media/image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F65200E-BE19-61BA-8C12-E73CE7790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0" y="4850097"/>
            <a:ext cx="12202175" cy="2021488"/>
            <a:chOff x="-1" y="-29768"/>
            <a:chExt cx="12202175" cy="151935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DCB7929-1F93-E966-9A22-29A959C2A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9333BF-F59E-1341-F162-50F583238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F345832-F005-417F-6A2A-8481A275FF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962663" y="-3992432"/>
              <a:ext cx="1519356" cy="944468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9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A8B12404-5E28-C59B-1824-5E4DFA98E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550" y="1652397"/>
            <a:ext cx="4997064" cy="3073194"/>
          </a:xfrm>
          <a:prstGeom prst="rect">
            <a:avLst/>
          </a:prstGeom>
        </p:spPr>
      </p:pic>
      <p:pic>
        <p:nvPicPr>
          <p:cNvPr id="4" name="Espaço Reservado para Conteúdo 3" descr="Logotipo&#10;&#10;O conteúdo gerado por IA pode estar incorreto.">
            <a:extLst>
              <a:ext uri="{FF2B5EF4-FFF2-40B4-BE49-F238E27FC236}">
                <a16:creationId xmlns:a16="http://schemas.microsoft.com/office/drawing/2014/main" id="{84716508-5101-014C-F722-E9D4A0DD0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4919" y="2658550"/>
            <a:ext cx="4997064" cy="1449148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1313EF02-F9F3-39E1-807A-9BE107BBC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Orientação Técnica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B2257C0-B76C-5873-B3D3-E800F51859D3}"/>
              </a:ext>
            </a:extLst>
          </p:cNvPr>
          <p:cNvSpPr txBox="1"/>
          <p:nvPr/>
        </p:nvSpPr>
        <p:spPr>
          <a:xfrm>
            <a:off x="10524434" y="6488043"/>
            <a:ext cx="166204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dirty="0"/>
              <a:t>30/04/2025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8071C2D-C34B-73BB-0597-E0569F626B8A}"/>
              </a:ext>
            </a:extLst>
          </p:cNvPr>
          <p:cNvSpPr txBox="1"/>
          <p:nvPr/>
        </p:nvSpPr>
        <p:spPr>
          <a:xfrm>
            <a:off x="742950" y="5205603"/>
            <a:ext cx="111442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“Redação e Leitura – Foco na articulação entre os Materiais de Apoio e as Plataformas na elaboração do Plano de Aula”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594334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376876B-B703-32E1-D1D3-A40BCAF9C4F9}"/>
              </a:ext>
            </a:extLst>
          </p:cNvPr>
          <p:cNvSpPr txBox="1"/>
          <p:nvPr/>
        </p:nvSpPr>
        <p:spPr>
          <a:xfrm>
            <a:off x="5019675" y="371474"/>
            <a:ext cx="5705475" cy="6267451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/>
              <a:t>Objetivos</a:t>
            </a:r>
            <a:r>
              <a:rPr lang="en-US" sz="2800" b="1" dirty="0"/>
              <a:t>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800" dirty="0"/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Explorar</a:t>
            </a:r>
            <a:r>
              <a:rPr lang="en-US" sz="2400" dirty="0"/>
              <a:t> as </a:t>
            </a:r>
            <a:r>
              <a:rPr lang="en-US" sz="2400" dirty="0" err="1"/>
              <a:t>funcionalidades</a:t>
            </a:r>
            <a:r>
              <a:rPr lang="en-US" sz="2400" dirty="0"/>
              <a:t> das </a:t>
            </a:r>
            <a:r>
              <a:rPr lang="en-US" sz="2400" dirty="0" err="1"/>
              <a:t>Plataformas</a:t>
            </a:r>
            <a:r>
              <a:rPr lang="en-US" sz="2400" dirty="0"/>
              <a:t> </a:t>
            </a:r>
            <a:r>
              <a:rPr lang="en-US" sz="2400" dirty="0" err="1"/>
              <a:t>Redação</a:t>
            </a:r>
            <a:r>
              <a:rPr lang="en-US" sz="2400" dirty="0"/>
              <a:t> e Leia SP;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Entender</a:t>
            </a:r>
            <a:r>
              <a:rPr lang="en-US" sz="2400" dirty="0"/>
              <a:t> as </a:t>
            </a:r>
            <a:r>
              <a:rPr lang="en-US" sz="2400" dirty="0" err="1"/>
              <a:t>etapas</a:t>
            </a:r>
            <a:r>
              <a:rPr lang="en-US" sz="2400" dirty="0"/>
              <a:t> </a:t>
            </a:r>
            <a:r>
              <a:rPr lang="en-US" sz="2400" dirty="0" err="1"/>
              <a:t>apresentadas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BI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relação</a:t>
            </a:r>
            <a:r>
              <a:rPr lang="en-US" sz="2400" dirty="0"/>
              <a:t> à </a:t>
            </a:r>
            <a:r>
              <a:rPr lang="en-US" sz="2400" dirty="0" err="1"/>
              <a:t>Redação</a:t>
            </a:r>
            <a:r>
              <a:rPr lang="en-US" sz="2400" dirty="0"/>
              <a:t> e </a:t>
            </a:r>
            <a:r>
              <a:rPr lang="en-US" sz="2400" dirty="0" err="1"/>
              <a:t>ao</a:t>
            </a:r>
            <a:r>
              <a:rPr lang="en-US" sz="2400" dirty="0"/>
              <a:t> Leia SP;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Estabelecer</a:t>
            </a:r>
            <a:r>
              <a:rPr lang="en-US" sz="2400" dirty="0"/>
              <a:t> </a:t>
            </a:r>
            <a:r>
              <a:rPr lang="en-US" sz="2400" dirty="0" err="1"/>
              <a:t>articulações</a:t>
            </a:r>
            <a:r>
              <a:rPr lang="en-US" sz="2400" dirty="0"/>
              <a:t> entre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Materiais</a:t>
            </a:r>
            <a:r>
              <a:rPr lang="en-US" sz="2400" dirty="0"/>
              <a:t> de </a:t>
            </a:r>
            <a:r>
              <a:rPr lang="en-US" sz="2400" dirty="0" err="1"/>
              <a:t>Apoio</a:t>
            </a:r>
            <a:r>
              <a:rPr lang="en-US" sz="2400" dirty="0"/>
              <a:t> e as </a:t>
            </a:r>
            <a:r>
              <a:rPr lang="en-US" sz="2400" dirty="0" err="1"/>
              <a:t>Plataformas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elaboração</a:t>
            </a:r>
            <a:r>
              <a:rPr lang="en-US" sz="2400" dirty="0"/>
              <a:t> do Plano de Aula;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Elaborar</a:t>
            </a:r>
            <a:r>
              <a:rPr lang="en-US" sz="2400" dirty="0"/>
              <a:t> o Plano de Aula </a:t>
            </a:r>
            <a:r>
              <a:rPr lang="en-US" sz="2400" dirty="0" err="1"/>
              <a:t>fundamentado</a:t>
            </a:r>
            <a:r>
              <a:rPr lang="en-US" sz="2400" dirty="0"/>
              <a:t> </a:t>
            </a:r>
            <a:r>
              <a:rPr lang="en-US" sz="2400" dirty="0" err="1"/>
              <a:t>nos</a:t>
            </a:r>
            <a:r>
              <a:rPr lang="en-US" sz="2400" dirty="0"/>
              <a:t> </a:t>
            </a:r>
            <a:r>
              <a:rPr lang="en-US" sz="2400" dirty="0" err="1"/>
              <a:t>Materiais</a:t>
            </a:r>
            <a:r>
              <a:rPr lang="en-US" sz="2400" dirty="0"/>
              <a:t> de </a:t>
            </a:r>
            <a:r>
              <a:rPr lang="en-US" sz="2400" dirty="0" err="1"/>
              <a:t>Apoio</a:t>
            </a:r>
            <a:r>
              <a:rPr lang="en-US" sz="2400" dirty="0"/>
              <a:t> (</a:t>
            </a:r>
            <a:r>
              <a:rPr lang="en-US" sz="2400" dirty="0" err="1"/>
              <a:t>escopo-sequência</a:t>
            </a:r>
            <a:r>
              <a:rPr lang="en-US" sz="2400" dirty="0"/>
              <a:t> e </a:t>
            </a:r>
            <a:r>
              <a:rPr lang="en-US" sz="2400" dirty="0" err="1"/>
              <a:t>Planos</a:t>
            </a:r>
            <a:r>
              <a:rPr lang="en-US" sz="2400" dirty="0"/>
              <a:t> de Aula).</a:t>
            </a:r>
          </a:p>
        </p:txBody>
      </p:sp>
      <p:pic>
        <p:nvPicPr>
          <p:cNvPr id="6" name="Imagem 5" descr="Iconos animados de Objetivo | Iconos animados de educación gratis">
            <a:extLst>
              <a:ext uri="{FF2B5EF4-FFF2-40B4-BE49-F238E27FC236}">
                <a16:creationId xmlns:a16="http://schemas.microsoft.com/office/drawing/2014/main" id="{CF300A16-1DFF-33B6-9424-3F4C1DB96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587" y="1476214"/>
            <a:ext cx="3879742" cy="3892657"/>
          </a:xfrm>
          <a:prstGeom prst="rect">
            <a:avLst/>
          </a:prstGeom>
        </p:spPr>
      </p:pic>
      <p:pic>
        <p:nvPicPr>
          <p:cNvPr id="7" name="Espaço Reservado para Conteúdo 3" descr="Logotipo&#10;&#10;O conteúdo gerado por IA pode estar incorreto.">
            <a:extLst>
              <a:ext uri="{FF2B5EF4-FFF2-40B4-BE49-F238E27FC236}">
                <a16:creationId xmlns:a16="http://schemas.microsoft.com/office/drawing/2014/main" id="{F247E6CE-4F2C-95C7-51C8-78E009A36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95" y="295058"/>
            <a:ext cx="2465675" cy="71297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86CBD63-87E3-20FF-DC82-724E2DC3D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1583" y="5888600"/>
            <a:ext cx="1652014" cy="96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669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DE15042-4469-3C6D-7262-227E5456B7E1}"/>
              </a:ext>
            </a:extLst>
          </p:cNvPr>
          <p:cNvSpPr txBox="1"/>
          <p:nvPr/>
        </p:nvSpPr>
        <p:spPr>
          <a:xfrm>
            <a:off x="458722" y="484011"/>
            <a:ext cx="11396303" cy="519078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  </a:t>
            </a:r>
            <a:r>
              <a:rPr lang="en-US" sz="3200" b="1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Justificativa</a:t>
            </a:r>
            <a:r>
              <a:rPr lang="en-US" sz="3200" b="1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:</a:t>
            </a:r>
            <a:endParaRPr lang="en-US" sz="3200" dirty="0" err="1">
              <a:solidFill>
                <a:srgbClr val="000000"/>
              </a:solidFill>
              <a:latin typeface="Aptos" panose="020B0004020202020204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A 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Orientação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Técnica de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Redação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e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Leitura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tem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como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finalidade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:</a:t>
            </a:r>
            <a:endParaRPr lang="en-US" sz="3200" dirty="0">
              <a:solidFill>
                <a:srgbClr val="000000"/>
              </a:solidFill>
              <a:latin typeface="Aptos" panose="020B0004020202020204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focar</a:t>
            </a:r>
            <a:r>
              <a:rPr lang="en-US" sz="3200" b="1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b="1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na</a:t>
            </a:r>
            <a:r>
              <a:rPr lang="en-US" sz="3200" b="1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b="1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articulação</a:t>
            </a:r>
            <a:r>
              <a:rPr lang="en-US" sz="3200" b="1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entre </a:t>
            </a:r>
            <a:r>
              <a:rPr lang="en-US" sz="3200" b="1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os</a:t>
            </a:r>
            <a:r>
              <a:rPr lang="en-US" sz="3200" b="1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b="1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Materiais</a:t>
            </a:r>
            <a:r>
              <a:rPr lang="en-US" sz="3200" b="1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de </a:t>
            </a:r>
            <a:r>
              <a:rPr lang="en-US" sz="3200" b="1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Apoio</a:t>
            </a:r>
            <a:r>
              <a:rPr lang="en-US" sz="3200" b="1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e as </a:t>
            </a:r>
            <a:r>
              <a:rPr lang="en-US" sz="3200" b="1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Plataformas</a:t>
            </a:r>
            <a:r>
              <a:rPr lang="en-US" sz="3200" b="1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, </a:t>
            </a:r>
            <a:r>
              <a:rPr lang="en-US" sz="3200" b="1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na</a:t>
            </a:r>
            <a:r>
              <a:rPr lang="en-US" sz="3200" b="1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b="1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elaboração</a:t>
            </a:r>
            <a:r>
              <a:rPr lang="en-US" sz="3200" b="1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do Plano de Aula,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no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intuito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de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favorecer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o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entendimento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do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trabalho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pedagógico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voltado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para o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desenvolvimento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das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competências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leitora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e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escritora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,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direcionado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pelos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indicadores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trazidos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Gotham"/>
              </a:rPr>
              <a:t> pela Plataforma BI.</a:t>
            </a:r>
            <a:endParaRPr lang="en-US" sz="3200" dirty="0"/>
          </a:p>
        </p:txBody>
      </p:sp>
      <p:pic>
        <p:nvPicPr>
          <p:cNvPr id="4" name="Espaço Reservado para Conteúdo 3" descr="Logotipo&#10;&#10;O conteúdo gerado por IA pode estar incorreto.">
            <a:extLst>
              <a:ext uri="{FF2B5EF4-FFF2-40B4-BE49-F238E27FC236}">
                <a16:creationId xmlns:a16="http://schemas.microsoft.com/office/drawing/2014/main" id="{56F686A3-063B-7824-79A2-C71515A1A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4471" y="721261"/>
            <a:ext cx="2465675" cy="71297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67D2002-BAFC-69EE-5B33-A33CEC2E3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92" y="5772362"/>
            <a:ext cx="1806997" cy="108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560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4904C6-0475-CDD7-7291-CE52DD44F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3E60C6D-4E85-4E14-BCDF-BF15C241F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D42D292-4C48-479B-9E59-E29CD9871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08443DE-3076-5BFA-D1E9-F96C0443A97A}"/>
              </a:ext>
            </a:extLst>
          </p:cNvPr>
          <p:cNvSpPr txBox="1"/>
          <p:nvPr/>
        </p:nvSpPr>
        <p:spPr>
          <a:xfrm>
            <a:off x="0" y="0"/>
            <a:ext cx="12176221" cy="685800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400" b="1" dirty="0" err="1"/>
              <a:t>Pauta</a:t>
            </a:r>
            <a:r>
              <a:rPr lang="en-US" sz="2400" b="1" dirty="0"/>
              <a:t>: </a:t>
            </a:r>
            <a:endParaRPr lang="en-US" sz="2400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1- </a:t>
            </a:r>
            <a:r>
              <a:rPr lang="en-US" dirty="0" err="1"/>
              <a:t>Apresentação</a:t>
            </a:r>
            <a:r>
              <a:rPr lang="en-US" dirty="0"/>
              <a:t> da PEC e </a:t>
            </a:r>
            <a:r>
              <a:rPr lang="en-US" dirty="0" err="1"/>
              <a:t>demais</a:t>
            </a:r>
            <a:r>
              <a:rPr lang="en-US" dirty="0"/>
              <a:t> </a:t>
            </a:r>
            <a:r>
              <a:rPr lang="en-US" dirty="0" err="1"/>
              <a:t>convidados</a:t>
            </a:r>
            <a:r>
              <a:rPr lang="en-US" dirty="0"/>
              <a:t>;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2- </a:t>
            </a:r>
            <a:r>
              <a:rPr lang="en-US" dirty="0" err="1"/>
              <a:t>Sensibilização</a:t>
            </a:r>
            <a:r>
              <a:rPr lang="en-US" dirty="0"/>
              <a:t> (</a:t>
            </a:r>
            <a:r>
              <a:rPr lang="en-US" dirty="0" err="1"/>
              <a:t>vídeo</a:t>
            </a:r>
            <a:r>
              <a:rPr lang="en-US" dirty="0"/>
              <a:t>) - </a:t>
            </a:r>
            <a:r>
              <a:rPr lang="en-US" dirty="0" err="1"/>
              <a:t>Rubem</a:t>
            </a:r>
            <a:r>
              <a:rPr lang="en-US" dirty="0"/>
              <a:t> Alves;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3- </a:t>
            </a:r>
            <a:r>
              <a:rPr lang="en-US" dirty="0" err="1"/>
              <a:t>Leitura</a:t>
            </a:r>
            <a:r>
              <a:rPr lang="en-US" dirty="0"/>
              <a:t> e breve </a:t>
            </a:r>
            <a:r>
              <a:rPr lang="en-US" dirty="0" err="1"/>
              <a:t>explanação</a:t>
            </a:r>
            <a:r>
              <a:rPr lang="en-US" dirty="0"/>
              <a:t> dos </a:t>
            </a:r>
            <a:r>
              <a:rPr lang="en-US" dirty="0" err="1"/>
              <a:t>Objetivos</a:t>
            </a:r>
            <a:r>
              <a:rPr lang="en-US" dirty="0"/>
              <a:t> , da </a:t>
            </a:r>
            <a:r>
              <a:rPr lang="en-US" dirty="0" err="1"/>
              <a:t>Justificativa</a:t>
            </a:r>
            <a:r>
              <a:rPr lang="en-US" dirty="0"/>
              <a:t> e dos </a:t>
            </a:r>
            <a:r>
              <a:rPr lang="en-US" dirty="0" err="1"/>
              <a:t>Combinados</a:t>
            </a:r>
            <a:r>
              <a:rPr lang="en-US" dirty="0"/>
              <a:t> das </a:t>
            </a:r>
            <a:r>
              <a:rPr lang="en-US" dirty="0" err="1"/>
              <a:t>Tarefas</a:t>
            </a:r>
            <a:r>
              <a:rPr lang="en-US" dirty="0"/>
              <a:t> </a:t>
            </a:r>
            <a:r>
              <a:rPr lang="en-US" dirty="0" err="1"/>
              <a:t>pós</a:t>
            </a:r>
            <a:r>
              <a:rPr lang="en-US" dirty="0"/>
              <a:t>- </a:t>
            </a:r>
            <a:r>
              <a:rPr lang="en-US" dirty="0" err="1"/>
              <a:t>formação</a:t>
            </a:r>
            <a:r>
              <a:rPr lang="en-US" dirty="0"/>
              <a:t>;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5- Café     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4-Explorar as </a:t>
            </a:r>
            <a:r>
              <a:rPr lang="en-US" dirty="0" err="1"/>
              <a:t>funcionalidades</a:t>
            </a:r>
            <a:r>
              <a:rPr lang="en-US" dirty="0"/>
              <a:t> das </a:t>
            </a:r>
            <a:r>
              <a:rPr lang="en-US" dirty="0" err="1"/>
              <a:t>Plataformas</a:t>
            </a:r>
            <a:r>
              <a:rPr lang="en-US" dirty="0"/>
              <a:t> </a:t>
            </a:r>
            <a:r>
              <a:rPr lang="en-US" dirty="0" err="1"/>
              <a:t>Redação</a:t>
            </a:r>
            <a:r>
              <a:rPr lang="en-US" dirty="0"/>
              <a:t> e Leia SP:</a:t>
            </a:r>
          </a:p>
          <a:p>
            <a:pPr marL="285750" algn="just"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 marL="571500" indent="-28575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Realizar</a:t>
            </a:r>
            <a:r>
              <a:rPr lang="en-US" dirty="0"/>
              <a:t> o </a:t>
            </a:r>
            <a:r>
              <a:rPr lang="en-US" dirty="0" err="1"/>
              <a:t>trabalho</a:t>
            </a:r>
            <a:r>
              <a:rPr lang="en-US" dirty="0"/>
              <a:t> de </a:t>
            </a:r>
            <a:r>
              <a:rPr lang="en-US" dirty="0" err="1"/>
              <a:t>exploração</a:t>
            </a:r>
            <a:r>
              <a:rPr lang="en-US" dirty="0"/>
              <a:t> da Plataforma </a:t>
            </a:r>
            <a:r>
              <a:rPr lang="en-US" dirty="0" err="1"/>
              <a:t>Redação</a:t>
            </a:r>
            <a:r>
              <a:rPr lang="en-US" dirty="0"/>
              <a:t> (CMSP- SED/Sala do </a:t>
            </a:r>
            <a:r>
              <a:rPr lang="en-US" dirty="0" err="1"/>
              <a:t>Futuro</a:t>
            </a:r>
            <a:r>
              <a:rPr lang="en-US" dirty="0"/>
              <a:t>), </a:t>
            </a:r>
            <a:r>
              <a:rPr lang="en-US" dirty="0" err="1"/>
              <a:t>iniciando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meio</a:t>
            </a:r>
            <a:r>
              <a:rPr lang="en-US" dirty="0"/>
              <a:t> de </a:t>
            </a:r>
            <a:r>
              <a:rPr lang="en-US" dirty="0" err="1"/>
              <a:t>questionamentos</a:t>
            </a:r>
            <a:r>
              <a:rPr lang="en-US" dirty="0"/>
              <a:t> </a:t>
            </a:r>
            <a:r>
              <a:rPr lang="en-US" dirty="0" err="1"/>
              <a:t>norteadores</a:t>
            </a:r>
            <a:r>
              <a:rPr lang="en-US" dirty="0"/>
              <a:t> (</a:t>
            </a:r>
            <a:r>
              <a:rPr lang="en-US" dirty="0" err="1"/>
              <a:t>visão</a:t>
            </a:r>
            <a:r>
              <a:rPr lang="en-US" dirty="0"/>
              <a:t> do professor);</a:t>
            </a: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5143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Realizar</a:t>
            </a:r>
            <a:r>
              <a:rPr lang="en-US" dirty="0"/>
              <a:t> o </a:t>
            </a:r>
            <a:r>
              <a:rPr lang="en-US" dirty="0" err="1"/>
              <a:t>percurso</a:t>
            </a:r>
            <a:r>
              <a:rPr lang="en-US" dirty="0"/>
              <a:t>  de </a:t>
            </a:r>
            <a:r>
              <a:rPr lang="en-US" dirty="0" err="1"/>
              <a:t>monitoramento</a:t>
            </a:r>
            <a:r>
              <a:rPr lang="en-US" dirty="0"/>
              <a:t> e de </a:t>
            </a:r>
            <a:r>
              <a:rPr lang="en-US" dirty="0" err="1"/>
              <a:t>acompanhamento</a:t>
            </a:r>
            <a:r>
              <a:rPr lang="en-US" dirty="0"/>
              <a:t> do </a:t>
            </a:r>
            <a:r>
              <a:rPr lang="en-US" dirty="0" err="1"/>
              <a:t>trabalho</a:t>
            </a:r>
            <a:r>
              <a:rPr lang="en-US" dirty="0"/>
              <a:t> </a:t>
            </a:r>
            <a:r>
              <a:rPr lang="en-US" dirty="0" err="1"/>
              <a:t>relacionado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 </a:t>
            </a:r>
            <a:r>
              <a:rPr lang="en-US" dirty="0" err="1"/>
              <a:t>etapas</a:t>
            </a:r>
            <a:r>
              <a:rPr lang="en-US" dirty="0"/>
              <a:t> da </a:t>
            </a:r>
            <a:r>
              <a:rPr lang="en-US" dirty="0" err="1"/>
              <a:t>redação</a:t>
            </a:r>
            <a:r>
              <a:rPr lang="en-US" dirty="0"/>
              <a:t> </a:t>
            </a:r>
            <a:r>
              <a:rPr lang="en-US" dirty="0" err="1"/>
              <a:t>apresentadas</a:t>
            </a:r>
            <a:r>
              <a:rPr lang="en-US" dirty="0"/>
              <a:t> pela Plataforma BI;</a:t>
            </a: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5143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Realizar</a:t>
            </a:r>
            <a:r>
              <a:rPr lang="en-US" dirty="0"/>
              <a:t> o </a:t>
            </a:r>
            <a:r>
              <a:rPr lang="en-US" dirty="0" err="1"/>
              <a:t>trabalho</a:t>
            </a:r>
            <a:r>
              <a:rPr lang="en-US" dirty="0"/>
              <a:t> de </a:t>
            </a:r>
            <a:r>
              <a:rPr lang="en-US" dirty="0" err="1"/>
              <a:t>exploração</a:t>
            </a:r>
            <a:r>
              <a:rPr lang="en-US" dirty="0"/>
              <a:t> da Plataforma Leia/</a:t>
            </a:r>
            <a:r>
              <a:rPr lang="en-US" dirty="0" err="1"/>
              <a:t>Árvore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meio</a:t>
            </a:r>
            <a:r>
              <a:rPr lang="en-US" dirty="0"/>
              <a:t> de </a:t>
            </a:r>
            <a:r>
              <a:rPr lang="en-US" dirty="0" err="1"/>
              <a:t>questionamentos</a:t>
            </a:r>
            <a:r>
              <a:rPr lang="en-US" dirty="0"/>
              <a:t> </a:t>
            </a:r>
            <a:r>
              <a:rPr lang="en-US" dirty="0" err="1"/>
              <a:t>norteadores</a:t>
            </a:r>
            <a:r>
              <a:rPr lang="en-US" dirty="0"/>
              <a:t>(</a:t>
            </a:r>
            <a:r>
              <a:rPr lang="en-US" dirty="0" err="1"/>
              <a:t>visão</a:t>
            </a:r>
            <a:r>
              <a:rPr lang="en-US" dirty="0"/>
              <a:t> do professor);</a:t>
            </a: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5143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Realizar</a:t>
            </a:r>
            <a:r>
              <a:rPr lang="en-US" dirty="0"/>
              <a:t> o </a:t>
            </a:r>
            <a:r>
              <a:rPr lang="en-US" dirty="0" err="1"/>
              <a:t>percurso</a:t>
            </a:r>
            <a:r>
              <a:rPr lang="en-US" dirty="0"/>
              <a:t> de </a:t>
            </a:r>
            <a:r>
              <a:rPr lang="en-US" dirty="0" err="1"/>
              <a:t>monitoramento</a:t>
            </a:r>
            <a:r>
              <a:rPr lang="en-US" dirty="0"/>
              <a:t> e de </a:t>
            </a:r>
            <a:r>
              <a:rPr lang="en-US" dirty="0" err="1"/>
              <a:t>acompanhamento</a:t>
            </a:r>
            <a:r>
              <a:rPr lang="en-US" dirty="0"/>
              <a:t> do </a:t>
            </a:r>
            <a:r>
              <a:rPr lang="en-US" dirty="0" err="1"/>
              <a:t>trabalho</a:t>
            </a:r>
            <a:r>
              <a:rPr lang="en-US" dirty="0"/>
              <a:t> </a:t>
            </a:r>
            <a:r>
              <a:rPr lang="en-US" dirty="0" err="1"/>
              <a:t>relacionado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 </a:t>
            </a:r>
            <a:r>
              <a:rPr lang="en-US" dirty="0" err="1"/>
              <a:t>etapas</a:t>
            </a:r>
            <a:r>
              <a:rPr lang="en-US" dirty="0"/>
              <a:t> da </a:t>
            </a:r>
            <a:r>
              <a:rPr lang="en-US" dirty="0" err="1"/>
              <a:t>Leitura</a:t>
            </a:r>
            <a:r>
              <a:rPr lang="en-US" dirty="0"/>
              <a:t> </a:t>
            </a:r>
            <a:r>
              <a:rPr lang="en-US" dirty="0" err="1"/>
              <a:t>apresentadas</a:t>
            </a:r>
            <a:r>
              <a:rPr lang="en-US" dirty="0"/>
              <a:t> pela Plataforma BI;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533DF362-939D-4EEE-8DC4-6B54607E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95198">
            <a:off x="1539683" y="162676"/>
            <a:ext cx="4083433" cy="4083433"/>
          </a:xfrm>
          <a:prstGeom prst="arc">
            <a:avLst>
              <a:gd name="adj1" fmla="val 17445962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6D8AA6B-138A-E823-847F-7C1AFD349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660" y="0"/>
            <a:ext cx="1521407" cy="935665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</p:spPr>
      </p:pic>
      <p:pic>
        <p:nvPicPr>
          <p:cNvPr id="5" name="Espaço Reservado para Conteúdo 3" descr="Logotipo&#10;&#10;O conteúdo gerado por IA pode estar incorreto.">
            <a:extLst>
              <a:ext uri="{FF2B5EF4-FFF2-40B4-BE49-F238E27FC236}">
                <a16:creationId xmlns:a16="http://schemas.microsoft.com/office/drawing/2014/main" id="{7955F7C5-830E-F83C-DD6D-F8FB8B015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431" y="2262085"/>
            <a:ext cx="2310536" cy="670055"/>
          </a:xfrm>
          <a:custGeom>
            <a:avLst/>
            <a:gdLst/>
            <a:ahLst/>
            <a:cxnLst/>
            <a:rect l="l" t="t" r="r" b="b"/>
            <a:pathLst>
              <a:path w="4555700" h="2733294">
                <a:moveTo>
                  <a:pt x="82217" y="0"/>
                </a:moveTo>
                <a:lnTo>
                  <a:pt x="4473483" y="0"/>
                </a:lnTo>
                <a:cubicBezTo>
                  <a:pt x="4518890" y="0"/>
                  <a:pt x="4555700" y="36810"/>
                  <a:pt x="4555700" y="82217"/>
                </a:cubicBezTo>
                <a:lnTo>
                  <a:pt x="4555700" y="2651077"/>
                </a:lnTo>
                <a:cubicBezTo>
                  <a:pt x="4555700" y="2696484"/>
                  <a:pt x="4518890" y="2733294"/>
                  <a:pt x="4473483" y="2733294"/>
                </a:cubicBezTo>
                <a:lnTo>
                  <a:pt x="82217" y="2733294"/>
                </a:lnTo>
                <a:cubicBezTo>
                  <a:pt x="36810" y="2733294"/>
                  <a:pt x="0" y="2696484"/>
                  <a:pt x="0" y="2651077"/>
                </a:cubicBezTo>
                <a:lnTo>
                  <a:pt x="0" y="82217"/>
                </a:lnTo>
                <a:cubicBezTo>
                  <a:pt x="0" y="36810"/>
                  <a:pt x="36810" y="0"/>
                  <a:pt x="8221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081922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BC6B5-C881-D40B-758F-1FFDF9DBE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E60C6D-4E85-4E14-BCDF-BF15C241F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D42D292-4C48-479B-9E59-E29CD9871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162EF12-B475-134B-691E-B334B1DC5647}"/>
              </a:ext>
            </a:extLst>
          </p:cNvPr>
          <p:cNvSpPr txBox="1"/>
          <p:nvPr/>
        </p:nvSpPr>
        <p:spPr>
          <a:xfrm>
            <a:off x="76200" y="76200"/>
            <a:ext cx="12112751" cy="678179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 err="1"/>
              <a:t>Pauta</a:t>
            </a:r>
            <a:r>
              <a:rPr lang="en-US" sz="2400" b="1" dirty="0"/>
              <a:t>: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6</a:t>
            </a:r>
            <a:r>
              <a:rPr lang="en-US" sz="2000" b="1" dirty="0"/>
              <a:t>- </a:t>
            </a:r>
            <a:r>
              <a:rPr lang="en-US" sz="2000" b="1" dirty="0" err="1"/>
              <a:t>Almoço</a:t>
            </a:r>
            <a:r>
              <a:rPr lang="en-US" sz="2000" b="1" dirty="0"/>
              <a:t>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7- </a:t>
            </a:r>
            <a:r>
              <a:rPr lang="en-US" sz="2000" dirty="0" err="1"/>
              <a:t>Entender</a:t>
            </a:r>
            <a:r>
              <a:rPr lang="en-US" sz="2000" dirty="0"/>
              <a:t> a </a:t>
            </a:r>
            <a:r>
              <a:rPr lang="en-US" sz="2000" dirty="0" err="1"/>
              <a:t>relação</a:t>
            </a:r>
            <a:r>
              <a:rPr lang="en-US" sz="2000" dirty="0"/>
              <a:t> do </a:t>
            </a:r>
            <a:r>
              <a:rPr lang="en-US" sz="2000" b="1" dirty="0" err="1"/>
              <a:t>escopo-sequência</a:t>
            </a:r>
            <a:r>
              <a:rPr lang="en-US" sz="2000" b="1" dirty="0"/>
              <a:t> com </a:t>
            </a:r>
            <a:r>
              <a:rPr lang="en-US" sz="2000" b="1" dirty="0" err="1"/>
              <a:t>os</a:t>
            </a:r>
            <a:r>
              <a:rPr lang="en-US" sz="2000" b="1" dirty="0"/>
              <a:t> </a:t>
            </a:r>
            <a:r>
              <a:rPr lang="en-US" sz="2000" b="1" dirty="0" err="1"/>
              <a:t>Planos</a:t>
            </a:r>
            <a:r>
              <a:rPr lang="en-US" sz="2000" b="1" dirty="0"/>
              <a:t> de Aulas</a:t>
            </a:r>
            <a:r>
              <a:rPr lang="en-US" sz="2000" dirty="0"/>
              <a:t> (CMSP </a:t>
            </a:r>
            <a:r>
              <a:rPr lang="en-US" sz="2000" dirty="0" err="1"/>
              <a:t>repositório</a:t>
            </a:r>
            <a:r>
              <a:rPr lang="en-US" sz="2000" dirty="0"/>
              <a:t>)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dirty="0" err="1"/>
              <a:t>materiais</a:t>
            </a:r>
            <a:r>
              <a:rPr lang="en-US" sz="2000" dirty="0"/>
              <a:t> </a:t>
            </a:r>
            <a:r>
              <a:rPr lang="en-US" sz="2000" dirty="0" err="1"/>
              <a:t>cruciais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elaboração</a:t>
            </a:r>
            <a:r>
              <a:rPr lang="en-US" sz="2000" dirty="0"/>
              <a:t> e </a:t>
            </a:r>
            <a:r>
              <a:rPr lang="en-US" sz="2000" dirty="0" err="1"/>
              <a:t>planejamento</a:t>
            </a:r>
            <a:r>
              <a:rPr lang="en-US" sz="2000" dirty="0"/>
              <a:t> do Plano de Aula;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b="1" dirty="0"/>
              <a:t>Café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8- </a:t>
            </a:r>
            <a:r>
              <a:rPr lang="en-US" sz="2000" dirty="0" err="1"/>
              <a:t>Elaboração</a:t>
            </a:r>
            <a:r>
              <a:rPr lang="en-US" sz="2000" dirty="0"/>
              <a:t> e </a:t>
            </a:r>
            <a:r>
              <a:rPr lang="en-US" sz="2000" dirty="0" err="1"/>
              <a:t>socialização</a:t>
            </a:r>
            <a:r>
              <a:rPr lang="en-US" sz="2000" dirty="0"/>
              <a:t> do Plano de Aula (Plano reverso) </a:t>
            </a:r>
            <a:r>
              <a:rPr lang="en-US" sz="2000" dirty="0" err="1"/>
              <a:t>partindo</a:t>
            </a:r>
            <a:r>
              <a:rPr lang="en-US" sz="2000" dirty="0"/>
              <a:t> dos </a:t>
            </a:r>
            <a:r>
              <a:rPr lang="en-US" sz="2000" dirty="0" err="1"/>
              <a:t>indicadores</a:t>
            </a:r>
            <a:r>
              <a:rPr lang="en-US" sz="2000" dirty="0"/>
              <a:t>/</a:t>
            </a:r>
            <a:r>
              <a:rPr lang="en-US" sz="2000" dirty="0" err="1"/>
              <a:t>etapas</a:t>
            </a:r>
            <a:r>
              <a:rPr lang="en-US" sz="2000" dirty="0"/>
              <a:t> </a:t>
            </a:r>
            <a:r>
              <a:rPr lang="en-US" sz="2000" dirty="0" err="1"/>
              <a:t>apresentadas</a:t>
            </a:r>
            <a:r>
              <a:rPr lang="en-US" sz="2000" dirty="0"/>
              <a:t> pela Plataforma BI, </a:t>
            </a:r>
            <a:r>
              <a:rPr lang="en-US" sz="2000" dirty="0" err="1"/>
              <a:t>percorrendo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materiais</a:t>
            </a:r>
            <a:r>
              <a:rPr lang="en-US" sz="2000" dirty="0"/>
              <a:t> de </a:t>
            </a:r>
            <a:r>
              <a:rPr lang="en-US" sz="2000" dirty="0" err="1"/>
              <a:t>apoio</a:t>
            </a:r>
            <a:r>
              <a:rPr lang="en-US" sz="2000" dirty="0"/>
              <a:t> (</a:t>
            </a:r>
            <a:r>
              <a:rPr lang="en-US" sz="2000" dirty="0" err="1"/>
              <a:t>escopo-sequência</a:t>
            </a:r>
            <a:r>
              <a:rPr lang="en-US" sz="2000" dirty="0"/>
              <a:t> e </a:t>
            </a:r>
            <a:r>
              <a:rPr lang="en-US" sz="2000" dirty="0" err="1"/>
              <a:t>Planos</a:t>
            </a:r>
            <a:r>
              <a:rPr lang="en-US" sz="2000" dirty="0"/>
              <a:t> de Aula)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9- </a:t>
            </a:r>
            <a:r>
              <a:rPr lang="en-US" sz="2000" dirty="0" err="1"/>
              <a:t>Pontuar</a:t>
            </a:r>
            <a:r>
              <a:rPr lang="en-US" sz="2000" dirty="0"/>
              <a:t> a </a:t>
            </a:r>
            <a:r>
              <a:rPr lang="en-US" sz="2000" dirty="0" err="1"/>
              <a:t>importância</a:t>
            </a:r>
            <a:r>
              <a:rPr lang="en-US" sz="2000" dirty="0"/>
              <a:t> da </a:t>
            </a:r>
            <a:r>
              <a:rPr lang="en-US" sz="2000" dirty="0" err="1"/>
              <a:t>abertura</a:t>
            </a:r>
            <a:r>
              <a:rPr lang="en-US" sz="2000" dirty="0"/>
              <a:t> de </a:t>
            </a:r>
            <a:r>
              <a:rPr lang="en-US" sz="2000" dirty="0" err="1"/>
              <a:t>chamados</a:t>
            </a:r>
            <a:r>
              <a:rPr lang="en-US" sz="2000" dirty="0"/>
              <a:t> (</a:t>
            </a:r>
            <a:r>
              <a:rPr lang="en-US" sz="2000" dirty="0" err="1"/>
              <a:t>realizar</a:t>
            </a:r>
            <a:r>
              <a:rPr lang="en-US" sz="2000" dirty="0"/>
              <a:t> o </a:t>
            </a:r>
            <a:r>
              <a:rPr lang="en-US" sz="2000" dirty="0" err="1"/>
              <a:t>movimento</a:t>
            </a:r>
            <a:r>
              <a:rPr lang="en-US" sz="2000" dirty="0"/>
              <a:t>, </a:t>
            </a:r>
            <a:r>
              <a:rPr lang="en-US" sz="2000" dirty="0" err="1"/>
              <a:t>modelizando</a:t>
            </a:r>
            <a:r>
              <a:rPr lang="en-US" sz="2000" dirty="0"/>
              <a:t> o </a:t>
            </a:r>
            <a:r>
              <a:rPr lang="en-US" sz="2000" dirty="0" err="1"/>
              <a:t>passo</a:t>
            </a:r>
            <a:r>
              <a:rPr lang="en-US" sz="2000" dirty="0"/>
              <a:t> a </a:t>
            </a:r>
            <a:r>
              <a:rPr lang="en-US" sz="2000" dirty="0" err="1"/>
              <a:t>passo</a:t>
            </a:r>
            <a:r>
              <a:rPr lang="en-US" sz="2000" dirty="0"/>
              <a:t>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10 – </a:t>
            </a:r>
            <a:r>
              <a:rPr lang="en-US" sz="2000" dirty="0" err="1"/>
              <a:t>Socializar</a:t>
            </a:r>
            <a:r>
              <a:rPr lang="en-US" sz="2000" dirty="0"/>
              <a:t> </a:t>
            </a:r>
            <a:r>
              <a:rPr lang="en-US" sz="2000" dirty="0" err="1"/>
              <a:t>uma</a:t>
            </a:r>
            <a:r>
              <a:rPr lang="en-US" sz="2000" dirty="0"/>
              <a:t> </a:t>
            </a:r>
            <a:r>
              <a:rPr lang="en-US" sz="2000" dirty="0" err="1"/>
              <a:t>sugestão</a:t>
            </a:r>
            <a:r>
              <a:rPr lang="en-US" sz="2000" dirty="0"/>
              <a:t> de um </a:t>
            </a:r>
            <a:r>
              <a:rPr lang="en-US" sz="2000" dirty="0" err="1"/>
              <a:t>modelo</a:t>
            </a:r>
            <a:r>
              <a:rPr lang="en-US" sz="2000" dirty="0"/>
              <a:t> de </a:t>
            </a:r>
            <a:r>
              <a:rPr lang="en-US" sz="2000" dirty="0" err="1"/>
              <a:t>cronograma</a:t>
            </a:r>
            <a:r>
              <a:rPr lang="en-US" sz="2000" dirty="0"/>
              <a:t> de </a:t>
            </a:r>
            <a:r>
              <a:rPr lang="en-US" sz="2000" dirty="0" err="1"/>
              <a:t>trabalho</a:t>
            </a:r>
            <a:r>
              <a:rPr lang="en-US" sz="2000" dirty="0"/>
              <a:t> com o </a:t>
            </a:r>
            <a:r>
              <a:rPr lang="en-US" sz="2000" dirty="0" err="1"/>
              <a:t>componente</a:t>
            </a:r>
            <a:r>
              <a:rPr lang="en-US" sz="2000" dirty="0"/>
              <a:t> de </a:t>
            </a:r>
            <a:r>
              <a:rPr lang="en-US" sz="2000" dirty="0" err="1"/>
              <a:t>redação</a:t>
            </a:r>
            <a:r>
              <a:rPr lang="en-US" sz="2000" dirty="0"/>
              <a:t> e </a:t>
            </a:r>
            <a:r>
              <a:rPr lang="en-US" sz="2000" dirty="0" err="1"/>
              <a:t>Leitura.e</a:t>
            </a:r>
            <a:r>
              <a:rPr lang="en-US" sz="2000" dirty="0"/>
              <a:t> </a:t>
            </a:r>
            <a:r>
              <a:rPr lang="en-US" sz="2000" dirty="0" err="1"/>
              <a:t>realizar</a:t>
            </a:r>
            <a:r>
              <a:rPr lang="en-US" sz="2000" dirty="0"/>
              <a:t> as </a:t>
            </a:r>
            <a:r>
              <a:rPr lang="en-US" sz="2000" dirty="0" err="1"/>
              <a:t>adequações</a:t>
            </a:r>
            <a:r>
              <a:rPr lang="en-US" sz="2000" dirty="0"/>
              <a:t> </a:t>
            </a:r>
            <a:r>
              <a:rPr lang="en-US" sz="2000" dirty="0" err="1"/>
              <a:t>necessárias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conformidade</a:t>
            </a:r>
            <a:r>
              <a:rPr lang="en-US" sz="2000" dirty="0"/>
              <a:t> com as </a:t>
            </a:r>
            <a:r>
              <a:rPr lang="en-US" sz="2000" dirty="0" err="1"/>
              <a:t>peculiaridades</a:t>
            </a:r>
            <a:r>
              <a:rPr lang="en-US" sz="2000" dirty="0"/>
              <a:t> e </a:t>
            </a:r>
            <a:r>
              <a:rPr lang="en-US" sz="2000" dirty="0" err="1"/>
              <a:t>realidades</a:t>
            </a:r>
            <a:r>
              <a:rPr lang="en-US" sz="2000" dirty="0"/>
              <a:t> das </a:t>
            </a:r>
            <a:r>
              <a:rPr lang="en-US" sz="2000" dirty="0" err="1"/>
              <a:t>Unidades</a:t>
            </a:r>
            <a:r>
              <a:rPr lang="en-US" sz="2000" dirty="0"/>
              <a:t> </a:t>
            </a:r>
            <a:r>
              <a:rPr lang="en-US" sz="2000" dirty="0" err="1"/>
              <a:t>Escolares</a:t>
            </a:r>
            <a:r>
              <a:rPr lang="en-US" sz="20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11- </a:t>
            </a:r>
            <a:r>
              <a:rPr lang="en-US" sz="2000" dirty="0" err="1"/>
              <a:t>Estabelecer</a:t>
            </a:r>
            <a:r>
              <a:rPr lang="en-US" sz="2000" dirty="0"/>
              <a:t> </a:t>
            </a:r>
            <a:r>
              <a:rPr lang="en-US" sz="2000" dirty="0" err="1"/>
              <a:t>combinados</a:t>
            </a:r>
            <a:r>
              <a:rPr lang="en-US" sz="2000" dirty="0"/>
              <a:t> entre a PEC e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professores</a:t>
            </a:r>
            <a:r>
              <a:rPr lang="en-US" sz="2000" dirty="0"/>
              <a:t> </a:t>
            </a:r>
            <a:r>
              <a:rPr lang="en-US" sz="2000" dirty="0" err="1"/>
              <a:t>participantes</a:t>
            </a:r>
            <a:r>
              <a:rPr lang="en-US" sz="2000" dirty="0"/>
              <a:t>- </a:t>
            </a:r>
            <a:r>
              <a:rPr lang="en-US" sz="2000" dirty="0" err="1"/>
              <a:t>pontos</a:t>
            </a:r>
            <a:r>
              <a:rPr lang="en-US" sz="2000" dirty="0"/>
              <a:t> </a:t>
            </a:r>
            <a:r>
              <a:rPr lang="en-US" sz="2000" dirty="0" err="1"/>
              <a:t>focais</a:t>
            </a:r>
            <a:endParaRPr lang="en-US" sz="2000" dirty="0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33DF362-939D-4EEE-8DC4-6B54607E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95198">
            <a:off x="1539683" y="162676"/>
            <a:ext cx="4083433" cy="4083433"/>
          </a:xfrm>
          <a:prstGeom prst="arc">
            <a:avLst>
              <a:gd name="adj1" fmla="val 17445962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Espaço Reservado para Conteúdo 3" descr="Logotipo&#10;&#10;O conteúdo gerado por IA pode estar incorreto.">
            <a:extLst>
              <a:ext uri="{FF2B5EF4-FFF2-40B4-BE49-F238E27FC236}">
                <a16:creationId xmlns:a16="http://schemas.microsoft.com/office/drawing/2014/main" id="{B70C43BD-3763-D806-7CE9-28E977C53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8111" y="76201"/>
            <a:ext cx="2323556" cy="673831"/>
          </a:xfrm>
          <a:custGeom>
            <a:avLst/>
            <a:gdLst/>
            <a:ahLst/>
            <a:cxnLst/>
            <a:rect l="l" t="t" r="r" b="b"/>
            <a:pathLst>
              <a:path w="4555700" h="2733294">
                <a:moveTo>
                  <a:pt x="82217" y="0"/>
                </a:moveTo>
                <a:lnTo>
                  <a:pt x="4473483" y="0"/>
                </a:lnTo>
                <a:cubicBezTo>
                  <a:pt x="4518890" y="0"/>
                  <a:pt x="4555700" y="36810"/>
                  <a:pt x="4555700" y="82217"/>
                </a:cubicBezTo>
                <a:lnTo>
                  <a:pt x="4555700" y="2651077"/>
                </a:lnTo>
                <a:cubicBezTo>
                  <a:pt x="4555700" y="2696484"/>
                  <a:pt x="4518890" y="2733294"/>
                  <a:pt x="4473483" y="2733294"/>
                </a:cubicBezTo>
                <a:lnTo>
                  <a:pt x="82217" y="2733294"/>
                </a:lnTo>
                <a:cubicBezTo>
                  <a:pt x="36810" y="2733294"/>
                  <a:pt x="0" y="2696484"/>
                  <a:pt x="0" y="2651077"/>
                </a:cubicBezTo>
                <a:lnTo>
                  <a:pt x="0" y="82217"/>
                </a:lnTo>
                <a:cubicBezTo>
                  <a:pt x="0" y="36810"/>
                  <a:pt x="36810" y="0"/>
                  <a:pt x="82217" y="0"/>
                </a:cubicBezTo>
                <a:close/>
              </a:path>
            </a:pathLst>
          </a:cu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A0C22B8-F390-5E05-33BD-04758B75E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7480" y="5847253"/>
            <a:ext cx="1095660" cy="673831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959392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7">
            <a:extLst>
              <a:ext uri="{FF2B5EF4-FFF2-40B4-BE49-F238E27FC236}">
                <a16:creationId xmlns:a16="http://schemas.microsoft.com/office/drawing/2014/main" id="{D19F7815-3AA2-7679-26F4-A63338C8B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668" y="4843169"/>
            <a:ext cx="12196668" cy="2016059"/>
            <a:chOff x="-4668" y="4843169"/>
            <a:chExt cx="12196668" cy="201605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56154CE-3587-5C44-2A6B-1FE49B302C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4668" y="4843169"/>
              <a:ext cx="12196668" cy="2015947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7A46DB-98C4-E666-AEC5-DF8B5DD9E7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4668" y="4844400"/>
              <a:ext cx="10565988" cy="2014828"/>
            </a:xfrm>
            <a:prstGeom prst="rect">
              <a:avLst/>
            </a:prstGeom>
            <a:gradFill flip="none" rotWithShape="1">
              <a:gsLst>
                <a:gs pos="3000">
                  <a:schemeClr val="accent2"/>
                </a:gs>
                <a:gs pos="40000">
                  <a:schemeClr val="accent2">
                    <a:alpha val="0"/>
                  </a:schemeClr>
                </a:gs>
              </a:gsLst>
              <a:lin ang="17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9F8962A-028A-2EBA-FBCF-F9B033440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4668" y="4843170"/>
              <a:ext cx="10309010" cy="2006799"/>
            </a:xfrm>
            <a:prstGeom prst="rect">
              <a:avLst/>
            </a:prstGeom>
            <a:gradFill>
              <a:gsLst>
                <a:gs pos="0">
                  <a:schemeClr val="accent5">
                    <a:alpha val="76000"/>
                  </a:schemeClr>
                </a:gs>
                <a:gs pos="67000">
                  <a:schemeClr val="accent2">
                    <a:alpha val="0"/>
                  </a:scheme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F139663-D7C2-5898-E610-2183584AC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105876" y="4851203"/>
              <a:ext cx="8086124" cy="2006797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  <a:alpha val="36000"/>
                  </a:schemeClr>
                </a:gs>
                <a:gs pos="45000">
                  <a:schemeClr val="accent5">
                    <a:alpha val="0"/>
                  </a:schemeClr>
                </a:gs>
              </a:gsLst>
              <a:lin ang="4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B54ECF1C-247A-9C46-FA07-324B17E0C2AE}"/>
              </a:ext>
            </a:extLst>
          </p:cNvPr>
          <p:cNvSpPr txBox="1"/>
          <p:nvPr/>
        </p:nvSpPr>
        <p:spPr>
          <a:xfrm>
            <a:off x="776177" y="5167417"/>
            <a:ext cx="11057860" cy="12290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7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Sensibilização</a:t>
            </a:r>
            <a:r>
              <a:rPr lang="en-US" sz="6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7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RUBEM ALVES - PROFESSOR DE ESPANTOS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Mídia Online 2" title="RUBEM ALVES - PROFESSOR DE ESPANTOS">
            <a:hlinkClick r:id="" action="ppaction://media"/>
            <a:extLst>
              <a:ext uri="{FF2B5EF4-FFF2-40B4-BE49-F238E27FC236}">
                <a16:creationId xmlns:a16="http://schemas.microsoft.com/office/drawing/2014/main" id="{87382391-F392-7B38-B511-BD4F7A3023A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49117" y="461527"/>
            <a:ext cx="6893766" cy="389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1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E60C6D-4E85-4E14-BCDF-BF15C241F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Espaço Reservado para Conteúdo 3" descr="Logotipo&#10;&#10;O conteúdo gerado por IA pode estar incorreto.">
            <a:extLst>
              <a:ext uri="{FF2B5EF4-FFF2-40B4-BE49-F238E27FC236}">
                <a16:creationId xmlns:a16="http://schemas.microsoft.com/office/drawing/2014/main" id="{27906B2E-C376-784A-3A0A-E64869A83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353" y="1304748"/>
            <a:ext cx="4555700" cy="1321152"/>
          </a:xfrm>
          <a:custGeom>
            <a:avLst/>
            <a:gdLst/>
            <a:ahLst/>
            <a:cxnLst/>
            <a:rect l="l" t="t" r="r" b="b"/>
            <a:pathLst>
              <a:path w="4555700" h="2733294">
                <a:moveTo>
                  <a:pt x="82217" y="0"/>
                </a:moveTo>
                <a:lnTo>
                  <a:pt x="4473483" y="0"/>
                </a:lnTo>
                <a:cubicBezTo>
                  <a:pt x="4518890" y="0"/>
                  <a:pt x="4555700" y="36810"/>
                  <a:pt x="4555700" y="82217"/>
                </a:cubicBezTo>
                <a:lnTo>
                  <a:pt x="4555700" y="2651077"/>
                </a:lnTo>
                <a:cubicBezTo>
                  <a:pt x="4555700" y="2696484"/>
                  <a:pt x="4518890" y="2733294"/>
                  <a:pt x="4473483" y="2733294"/>
                </a:cubicBezTo>
                <a:lnTo>
                  <a:pt x="82217" y="2733294"/>
                </a:lnTo>
                <a:cubicBezTo>
                  <a:pt x="36810" y="2733294"/>
                  <a:pt x="0" y="2696484"/>
                  <a:pt x="0" y="2651077"/>
                </a:cubicBezTo>
                <a:lnTo>
                  <a:pt x="0" y="82217"/>
                </a:lnTo>
                <a:cubicBezTo>
                  <a:pt x="0" y="36810"/>
                  <a:pt x="36810" y="0"/>
                  <a:pt x="82217" y="0"/>
                </a:cubicBezTo>
                <a:close/>
              </a:path>
            </a:pathLst>
          </a:cu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D42D292-4C48-479B-9E59-E29CD9871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55B0A56-9DD7-EFB3-2CD4-5FADDE314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53" y="3526029"/>
            <a:ext cx="4444378" cy="2733293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AE91F0F-2563-F3F5-4203-A8EFB9BD3B56}"/>
              </a:ext>
            </a:extLst>
          </p:cNvPr>
          <p:cNvSpPr txBox="1"/>
          <p:nvPr/>
        </p:nvSpPr>
        <p:spPr>
          <a:xfrm>
            <a:off x="5841084" y="95250"/>
            <a:ext cx="5707448" cy="620277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/>
              <a:t>Combinados</a:t>
            </a:r>
            <a:r>
              <a:rPr lang="en-US" sz="2800" b="1" dirty="0"/>
              <a:t>:</a:t>
            </a: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1- </a:t>
            </a:r>
            <a:r>
              <a:rPr lang="en-US" sz="2200" dirty="0" err="1"/>
              <a:t>Replicabilidade</a:t>
            </a:r>
            <a:r>
              <a:rPr lang="en-US" sz="2200" dirty="0"/>
              <a:t> da </a:t>
            </a:r>
            <a:r>
              <a:rPr lang="en-US" sz="2200" dirty="0" err="1"/>
              <a:t>formação</a:t>
            </a:r>
            <a:r>
              <a:rPr lang="en-US" sz="2200" dirty="0"/>
              <a:t> para a equipe </a:t>
            </a:r>
            <a:r>
              <a:rPr lang="en-US" sz="2200" dirty="0" err="1"/>
              <a:t>Gestora</a:t>
            </a:r>
            <a:r>
              <a:rPr lang="en-US" sz="2200" dirty="0"/>
              <a:t> e para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demais</a:t>
            </a:r>
            <a:r>
              <a:rPr lang="en-US" sz="2200" dirty="0"/>
              <a:t> </a:t>
            </a:r>
            <a:r>
              <a:rPr lang="en-US" sz="2200" dirty="0" err="1"/>
              <a:t>colegas</a:t>
            </a:r>
            <a:r>
              <a:rPr lang="en-US" sz="2200" dirty="0"/>
              <a:t> do </a:t>
            </a:r>
            <a:r>
              <a:rPr lang="en-US" sz="2200" dirty="0" err="1"/>
              <a:t>mesmo</a:t>
            </a:r>
            <a:r>
              <a:rPr lang="en-US" sz="2200" dirty="0"/>
              <a:t> </a:t>
            </a:r>
            <a:r>
              <a:rPr lang="en-US" sz="2200" dirty="0" err="1"/>
              <a:t>Componente</a:t>
            </a:r>
            <a:r>
              <a:rPr lang="en-US" sz="2200" dirty="0"/>
              <a:t> Curricular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2- </a:t>
            </a:r>
            <a:r>
              <a:rPr lang="en-US" sz="2200" dirty="0" err="1"/>
              <a:t>Elaborar</a:t>
            </a:r>
            <a:r>
              <a:rPr lang="en-US" sz="2200" dirty="0"/>
              <a:t>  e </a:t>
            </a:r>
            <a:r>
              <a:rPr lang="en-US" sz="2200" dirty="0" err="1"/>
              <a:t>desenvolver</a:t>
            </a:r>
            <a:r>
              <a:rPr lang="en-US" sz="2200" dirty="0"/>
              <a:t>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Planos</a:t>
            </a:r>
            <a:r>
              <a:rPr lang="en-US" sz="2200" dirty="0"/>
              <a:t> de Aula </a:t>
            </a:r>
            <a:r>
              <a:rPr lang="en-US" sz="2200" dirty="0" err="1"/>
              <a:t>fundamentados</a:t>
            </a:r>
            <a:r>
              <a:rPr lang="en-US" sz="2200" dirty="0"/>
              <a:t> a </a:t>
            </a:r>
            <a:r>
              <a:rPr lang="en-US" sz="2200" dirty="0" err="1"/>
              <a:t>partir</a:t>
            </a:r>
            <a:r>
              <a:rPr lang="en-US" sz="2200" dirty="0"/>
              <a:t> dos </a:t>
            </a:r>
            <a:r>
              <a:rPr lang="en-US" sz="2200" dirty="0" err="1"/>
              <a:t>materiais</a:t>
            </a:r>
            <a:r>
              <a:rPr lang="en-US" sz="2200" dirty="0"/>
              <a:t> de </a:t>
            </a:r>
            <a:r>
              <a:rPr lang="en-US" sz="2200" dirty="0" err="1"/>
              <a:t>apoio</a:t>
            </a:r>
            <a:r>
              <a:rPr lang="en-US" sz="2200" dirty="0"/>
              <a:t>(</a:t>
            </a:r>
            <a:r>
              <a:rPr lang="en-US" sz="2200" dirty="0" err="1"/>
              <a:t>escopo-sequência</a:t>
            </a:r>
            <a:r>
              <a:rPr lang="en-US" sz="2200" dirty="0"/>
              <a:t> e </a:t>
            </a:r>
            <a:r>
              <a:rPr lang="en-US" sz="2200" dirty="0" err="1"/>
              <a:t>Planos</a:t>
            </a:r>
            <a:r>
              <a:rPr lang="en-US" sz="2200" dirty="0"/>
              <a:t> de Aula);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3- Subir as </a:t>
            </a:r>
            <a:r>
              <a:rPr lang="en-US" sz="2200" dirty="0" err="1"/>
              <a:t>evidências</a:t>
            </a:r>
            <a:r>
              <a:rPr lang="en-US" sz="2200" dirty="0"/>
              <a:t> da </a:t>
            </a:r>
            <a:r>
              <a:rPr lang="en-US" sz="2200" dirty="0" err="1"/>
              <a:t>replicabilidade</a:t>
            </a:r>
            <a:r>
              <a:rPr lang="en-US" sz="2200" dirty="0"/>
              <a:t> da </a:t>
            </a:r>
            <a:r>
              <a:rPr lang="en-US" sz="2200" dirty="0" err="1"/>
              <a:t>formação</a:t>
            </a:r>
            <a:r>
              <a:rPr lang="en-US" sz="2200" dirty="0"/>
              <a:t> e </a:t>
            </a:r>
            <a:r>
              <a:rPr lang="en-US" sz="2200" dirty="0" err="1"/>
              <a:t>aplicabilidade</a:t>
            </a:r>
            <a:r>
              <a:rPr lang="en-US" sz="2200" dirty="0"/>
              <a:t> </a:t>
            </a:r>
            <a:r>
              <a:rPr lang="en-US" sz="2200" dirty="0" err="1"/>
              <a:t>desse</a:t>
            </a:r>
            <a:r>
              <a:rPr lang="en-US" sz="2200" dirty="0"/>
              <a:t> </a:t>
            </a:r>
            <a:r>
              <a:rPr lang="en-US" sz="2200" dirty="0" err="1"/>
              <a:t>momento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elaboração</a:t>
            </a:r>
            <a:r>
              <a:rPr lang="en-US" sz="2200" dirty="0"/>
              <a:t> de um Plano de Aula e </a:t>
            </a:r>
            <a:r>
              <a:rPr lang="en-US" sz="2200" dirty="0" err="1"/>
              <a:t>materializado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prática</a:t>
            </a:r>
            <a:r>
              <a:rPr lang="en-US" sz="2200" dirty="0"/>
              <a:t> </a:t>
            </a:r>
            <a:r>
              <a:rPr lang="en-US" sz="2200" dirty="0" err="1"/>
              <a:t>docente</a:t>
            </a:r>
            <a:r>
              <a:rPr lang="en-US" sz="2200" dirty="0"/>
              <a:t>/</a:t>
            </a:r>
            <a:r>
              <a:rPr lang="en-US" sz="2200" dirty="0" err="1"/>
              <a:t>pedagógica</a:t>
            </a:r>
            <a:r>
              <a:rPr lang="en-US" sz="2200" dirty="0"/>
              <a:t>, </a:t>
            </a:r>
            <a:r>
              <a:rPr lang="en-US" sz="2200" dirty="0" err="1"/>
              <a:t>em</a:t>
            </a:r>
            <a:r>
              <a:rPr lang="en-US" sz="2200" dirty="0"/>
              <a:t> um drive, para o </a:t>
            </a:r>
            <a:r>
              <a:rPr lang="en-US" sz="2200" dirty="0" err="1"/>
              <a:t>acompanhamento</a:t>
            </a:r>
            <a:r>
              <a:rPr lang="en-US" sz="2200" dirty="0"/>
              <a:t>, </a:t>
            </a:r>
            <a:r>
              <a:rPr lang="en-US" sz="2200" dirty="0" err="1"/>
              <a:t>direcionamentos</a:t>
            </a:r>
            <a:r>
              <a:rPr lang="en-US" sz="2200" dirty="0"/>
              <a:t> e </a:t>
            </a:r>
            <a:r>
              <a:rPr lang="en-US" sz="2200" dirty="0" err="1"/>
              <a:t>orientações</a:t>
            </a:r>
            <a:r>
              <a:rPr lang="en-US" sz="2200" dirty="0"/>
              <a:t> da PEC </a:t>
            </a:r>
            <a:r>
              <a:rPr lang="en-US" sz="2200" dirty="0" err="1"/>
              <a:t>responsável</a:t>
            </a:r>
            <a:r>
              <a:rPr lang="en-US" sz="2200" dirty="0"/>
              <a:t> pela Pasta.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533DF362-939D-4EEE-8DC4-6B54607E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95198">
            <a:off x="1539683" y="162676"/>
            <a:ext cx="4083433" cy="4083433"/>
          </a:xfrm>
          <a:prstGeom prst="arc">
            <a:avLst>
              <a:gd name="adj1" fmla="val 17445962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493136"/>
      </p:ext>
    </p:extLst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2054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62" name="Arc 2056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C81CED3-0CF6-6CC9-5CA1-9CBC82ADE3B0}"/>
              </a:ext>
            </a:extLst>
          </p:cNvPr>
          <p:cNvSpPr txBox="1"/>
          <p:nvPr/>
        </p:nvSpPr>
        <p:spPr>
          <a:xfrm>
            <a:off x="7080738" y="647593"/>
            <a:ext cx="4467792" cy="30605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“Bora para um cafezinho!!!”</a:t>
            </a:r>
          </a:p>
        </p:txBody>
      </p:sp>
      <p:sp>
        <p:nvSpPr>
          <p:cNvPr id="2063" name="Oval 2058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afe GIF - Conseguir o melhor gif em GIFER">
            <a:extLst>
              <a:ext uri="{FF2B5EF4-FFF2-40B4-BE49-F238E27FC236}">
                <a16:creationId xmlns:a16="http://schemas.microsoft.com/office/drawing/2014/main" id="{09BAEE51-7574-FC60-E1B7-1AA4B3B9E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8572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341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F65200E-BE19-61BA-8C12-E73CE7790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0" y="4850097"/>
            <a:ext cx="12202175" cy="2021488"/>
            <a:chOff x="-1" y="-29768"/>
            <a:chExt cx="12202175" cy="151935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DCB7929-1F93-E966-9A22-29A959C2A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9333BF-F59E-1341-F162-50F583238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F345832-F005-417F-6A2A-8481A275FF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962663" y="-3992432"/>
              <a:ext cx="1519356" cy="944468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9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6CA47971-E5F7-FBFD-589E-3632F9FBE239}"/>
              </a:ext>
            </a:extLst>
          </p:cNvPr>
          <p:cNvSpPr txBox="1"/>
          <p:nvPr/>
        </p:nvSpPr>
        <p:spPr>
          <a:xfrm>
            <a:off x="297713" y="4997302"/>
            <a:ext cx="11451264" cy="16586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Explorar</a:t>
            </a:r>
            <a:r>
              <a:rPr lang="en-US" sz="38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as </a:t>
            </a:r>
            <a:r>
              <a:rPr lang="en-US" sz="38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funcionalidades</a:t>
            </a:r>
            <a:r>
              <a:rPr lang="en-US" sz="38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das </a:t>
            </a:r>
            <a:r>
              <a:rPr lang="en-US" sz="38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Plataformas</a:t>
            </a:r>
            <a:r>
              <a:rPr lang="en-US" sz="38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Redação</a:t>
            </a:r>
            <a:r>
              <a:rPr lang="en-US" sz="38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Paulista</a:t>
            </a:r>
            <a:r>
              <a:rPr lang="en-US" sz="38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 Leia SP</a:t>
            </a:r>
            <a:r>
              <a:rPr lang="en-US" sz="23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;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66D3CB6-24A2-4E6E-6FD7-7EBE5093D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618" y="942058"/>
            <a:ext cx="4997064" cy="307319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A40F093-B3C1-A672-EBD0-2A68ECCCF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318" y="1754482"/>
            <a:ext cx="4997064" cy="144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29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C50604D-A4CD-B62D-72D6-D02A01FBD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17" y="1793534"/>
            <a:ext cx="11277600" cy="327050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F775107-9912-527C-AEF2-0104ACEE42EF}"/>
              </a:ext>
            </a:extLst>
          </p:cNvPr>
          <p:cNvSpPr txBox="1"/>
          <p:nvPr/>
        </p:nvSpPr>
        <p:spPr>
          <a:xfrm>
            <a:off x="4381500" y="4495800"/>
            <a:ext cx="69627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linkClick r:id="rId3"/>
              </a:rPr>
              <a:t>https://sed.educacao.sp.gov.br/Inicio</a:t>
            </a:r>
            <a:r>
              <a:rPr lang="pt-BR" dirty="0"/>
              <a:t> (PEC/Professor)</a:t>
            </a:r>
          </a:p>
          <a:p>
            <a:r>
              <a:rPr lang="pt-BR" dirty="0">
                <a:hlinkClick r:id="rId4"/>
              </a:rPr>
              <a:t>https://saladofuturo.educacao.sp.gov.br/plataformas</a:t>
            </a:r>
            <a:r>
              <a:rPr lang="pt-BR" dirty="0"/>
              <a:t> (Professor)</a:t>
            </a:r>
          </a:p>
        </p:txBody>
      </p:sp>
    </p:spTree>
    <p:extLst>
      <p:ext uri="{BB962C8B-B14F-4D97-AF65-F5344CB8AC3E}">
        <p14:creationId xmlns:p14="http://schemas.microsoft.com/office/powerpoint/2010/main" val="3828108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FEE1F04-8DEA-E5AE-37BB-B71A34FBD83F}"/>
              </a:ext>
            </a:extLst>
          </p:cNvPr>
          <p:cNvSpPr txBox="1"/>
          <p:nvPr/>
        </p:nvSpPr>
        <p:spPr>
          <a:xfrm>
            <a:off x="0" y="-85725"/>
            <a:ext cx="120396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/>
              <a:t>1- Realizar todo o percurso de acesso e de funcionalidades da Plataforma relacionada ao trabalho de redação do professor na SED:</a:t>
            </a:r>
          </a:p>
          <a:p>
            <a:endParaRPr lang="pt-BR" sz="2000" dirty="0"/>
          </a:p>
          <a:p>
            <a:pPr marL="457200" indent="-457200" algn="just">
              <a:buAutoNum type="alphaLcParenR"/>
            </a:pPr>
            <a:r>
              <a:rPr lang="pt-BR" sz="2000" dirty="0"/>
              <a:t>Verificar as Propostas/os modelos prontos disponíveis no CMSP/Gerenciador de Tarefas/Atividades/Modelo/procurar...</a:t>
            </a:r>
          </a:p>
          <a:p>
            <a:pPr marL="457200" indent="-457200" algn="just">
              <a:buAutoNum type="alphaLcParenR"/>
            </a:pPr>
            <a:endParaRPr lang="pt-BR" sz="2000" dirty="0"/>
          </a:p>
          <a:p>
            <a:pPr marL="457200" indent="-457200" algn="just">
              <a:buAutoNum type="alphaLcParenR"/>
            </a:pPr>
            <a:r>
              <a:rPr lang="pt-BR" sz="2000" dirty="0"/>
              <a:t>Entender o funcionamento da </a:t>
            </a:r>
            <a:r>
              <a:rPr lang="pt-BR" sz="2000" b="1" dirty="0"/>
              <a:t>atribuição/publicação </a:t>
            </a:r>
            <a:r>
              <a:rPr lang="pt-BR" sz="2000" dirty="0"/>
              <a:t>das redações/propostas/modelos prontos (datas de envio/de recebimento das redações pelos estudantes, via atribuição por turma); atentar para as turmas/ as particularidades dessa funcionalidade;</a:t>
            </a:r>
          </a:p>
          <a:p>
            <a:pPr marL="457200" indent="-457200" algn="just">
              <a:buAutoNum type="alphaLcParenR"/>
            </a:pPr>
            <a:endParaRPr lang="pt-BR" sz="2000" dirty="0"/>
          </a:p>
          <a:p>
            <a:pPr marL="457200" indent="-457200" algn="just">
              <a:buAutoNum type="alphaLcParenR"/>
            </a:pPr>
            <a:r>
              <a:rPr lang="pt-BR" sz="2000" dirty="0"/>
              <a:t>Observar, acompanhar e direcionar por meio do</a:t>
            </a:r>
            <a:r>
              <a:rPr lang="pt-BR" sz="2000" b="1" dirty="0"/>
              <a:t> status</a:t>
            </a:r>
            <a:r>
              <a:rPr lang="pt-BR" sz="2000" dirty="0"/>
              <a:t>, como está o andamento das etapas referentes ao processo exigido na redação;</a:t>
            </a:r>
          </a:p>
          <a:p>
            <a:pPr marL="457200" indent="-457200" algn="just">
              <a:buAutoNum type="alphaLcParenR"/>
            </a:pPr>
            <a:endParaRPr lang="pt-BR" sz="2000" dirty="0"/>
          </a:p>
          <a:p>
            <a:pPr marL="457200" indent="-457200" algn="just">
              <a:buAutoNum type="alphaLcParenR"/>
            </a:pPr>
            <a:r>
              <a:rPr lang="pt-BR" sz="2000" dirty="0"/>
              <a:t>Antes das redações serem enviadas pelo aluno ao professor, chegar às mãos do dele, o professor precisa orientá-los a encaminhar as redações para o </a:t>
            </a:r>
            <a:r>
              <a:rPr lang="pt-BR" sz="2000" b="1" dirty="0"/>
              <a:t>corretor automático</a:t>
            </a:r>
            <a:r>
              <a:rPr lang="pt-BR" sz="2000" dirty="0"/>
              <a:t>, funcionalidade essa que contribui com a correção final do professor e, principalmente com a reflexão do aluno em relação a sua escrita. Inclusive direcionando o trabalho de devolutiva e de reescrita do professor;</a:t>
            </a:r>
          </a:p>
          <a:p>
            <a:pPr marL="457200" indent="-457200" algn="just">
              <a:buAutoNum type="alphaLcParenR"/>
            </a:pPr>
            <a:endParaRPr lang="pt-BR" sz="2000" dirty="0"/>
          </a:p>
          <a:p>
            <a:pPr marL="457200" indent="-457200" algn="just">
              <a:buAutoNum type="alphaLcParenR"/>
            </a:pPr>
            <a:r>
              <a:rPr lang="pt-BR" sz="2000" dirty="0"/>
              <a:t>Após o movimento de correção pelo corretor automático e do professor, caso o professor julgue necessário realizar a devolução da redação para que o aluno realize a revisão, a reescrita, esse processo não prejudicará a contabilização positiva no BI. No entanto, é importante, sempre, o professor conduzir e lembrar o aluno da necessidade dessa prática no processo de apropriação da escrita. </a:t>
            </a:r>
          </a:p>
          <a:p>
            <a:pPr marL="457200" indent="-457200">
              <a:buAutoNum type="alphaLcParenR"/>
            </a:pPr>
            <a:endParaRPr lang="pt-BR" sz="2000" dirty="0"/>
          </a:p>
          <a:p>
            <a:pPr marL="457200" indent="-457200">
              <a:buAutoNum type="alphaLcParenR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0994729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Interface gráfica do usuário, Texto, Email&#10;&#10;Descrição gerada automaticamente">
            <a:extLst>
              <a:ext uri="{FF2B5EF4-FFF2-40B4-BE49-F238E27FC236}">
                <a16:creationId xmlns:a16="http://schemas.microsoft.com/office/drawing/2014/main" id="{B9D31404-5F97-EF68-B537-0FA896D50B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5367" r="828" b="7155"/>
          <a:stretch/>
        </p:blipFill>
        <p:spPr>
          <a:xfrm>
            <a:off x="624281" y="643467"/>
            <a:ext cx="11118992" cy="59260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DBF1E62-8ABD-53E3-2B4F-C11A713C05EA}"/>
              </a:ext>
            </a:extLst>
          </p:cNvPr>
          <p:cNvSpPr txBox="1"/>
          <p:nvPr/>
        </p:nvSpPr>
        <p:spPr>
          <a:xfrm>
            <a:off x="1983581" y="103819"/>
            <a:ext cx="6100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linkClick r:id="rId3"/>
              </a:rPr>
              <a:t>https://sed.educacao.sp.gov.br/Inicio</a:t>
            </a:r>
            <a:r>
              <a:rPr lang="pt-BR" dirty="0"/>
              <a:t> (PEC/Professor)</a:t>
            </a:r>
          </a:p>
        </p:txBody>
      </p:sp>
    </p:spTree>
    <p:extLst>
      <p:ext uri="{BB962C8B-B14F-4D97-AF65-F5344CB8AC3E}">
        <p14:creationId xmlns:p14="http://schemas.microsoft.com/office/powerpoint/2010/main" val="27143208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43B59E9-96CA-53F4-3E48-E7FE2D5AB8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9" t="7132" r="3023" b="6822"/>
          <a:stretch/>
        </p:blipFill>
        <p:spPr>
          <a:xfrm>
            <a:off x="609599" y="661646"/>
            <a:ext cx="10772065" cy="6059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24BD812-3A12-CC38-3F9A-399800177BB3}"/>
              </a:ext>
            </a:extLst>
          </p:cNvPr>
          <p:cNvSpPr txBox="1"/>
          <p:nvPr/>
        </p:nvSpPr>
        <p:spPr>
          <a:xfrm>
            <a:off x="2734341" y="137068"/>
            <a:ext cx="6103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linkClick r:id="rId3"/>
              </a:rPr>
              <a:t>https://escolatotal.educacao.sp.gov.br/Inicio/Home</a:t>
            </a:r>
            <a:endParaRPr lang="pt-BR" dirty="0"/>
          </a:p>
          <a:p>
            <a:endParaRPr lang="pt-BR" dirty="0"/>
          </a:p>
        </p:txBody>
      </p:sp>
      <p:sp>
        <p:nvSpPr>
          <p:cNvPr id="6" name="Seta: para a Esquerda 5">
            <a:extLst>
              <a:ext uri="{FF2B5EF4-FFF2-40B4-BE49-F238E27FC236}">
                <a16:creationId xmlns:a16="http://schemas.microsoft.com/office/drawing/2014/main" id="{B8E3A2BF-D42E-A33F-E473-368150F65C19}"/>
              </a:ext>
            </a:extLst>
          </p:cNvPr>
          <p:cNvSpPr/>
          <p:nvPr/>
        </p:nvSpPr>
        <p:spPr>
          <a:xfrm>
            <a:off x="7511837" y="3649961"/>
            <a:ext cx="1959020" cy="33337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8083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Mídia Online 5" title="DICAS PRÁTICAS para encantar seus alunos com a MEDIAÇÃO DE LEITURA">
            <a:hlinkClick r:id="" action="ppaction://media"/>
            <a:extLst>
              <a:ext uri="{FF2B5EF4-FFF2-40B4-BE49-F238E27FC236}">
                <a16:creationId xmlns:a16="http://schemas.microsoft.com/office/drawing/2014/main" id="{0A0710F0-4BBB-9211-8BD8-012ED8D95F0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103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66402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70175"/>
            <a:ext cx="12185331" cy="1590742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5265546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3335" y="5263483"/>
            <a:ext cx="12192000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4BF9F90-5D1B-367B-0410-E6DAFA829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957" y="402570"/>
            <a:ext cx="5228085" cy="321527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F775107-9912-527C-AEF2-0104ACEE42EF}"/>
              </a:ext>
            </a:extLst>
          </p:cNvPr>
          <p:cNvSpPr txBox="1"/>
          <p:nvPr/>
        </p:nvSpPr>
        <p:spPr>
          <a:xfrm>
            <a:off x="1940256" y="3833199"/>
            <a:ext cx="8332826" cy="1119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3"/>
              </a:rPr>
              <a:t>https://saladofuturo.educacao.sp.gov.br/plataformas</a:t>
            </a:r>
            <a:r>
              <a:rPr lang="en-US" sz="2000" dirty="0"/>
              <a:t>(PEC/Professor)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3"/>
              </a:rPr>
              <a:t>https://saladofuturo.educacao.sp.gov.br/plataformas</a:t>
            </a:r>
            <a:r>
              <a:rPr lang="en-US" sz="2000" dirty="0"/>
              <a:t> (Professor)</a:t>
            </a:r>
          </a:p>
        </p:txBody>
      </p:sp>
    </p:spTree>
    <p:extLst>
      <p:ext uri="{BB962C8B-B14F-4D97-AF65-F5344CB8AC3E}">
        <p14:creationId xmlns:p14="http://schemas.microsoft.com/office/powerpoint/2010/main" val="25443714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FEE1F04-8DEA-E5AE-37BB-B71A34FBD83F}"/>
              </a:ext>
            </a:extLst>
          </p:cNvPr>
          <p:cNvSpPr txBox="1"/>
          <p:nvPr/>
        </p:nvSpPr>
        <p:spPr>
          <a:xfrm>
            <a:off x="0" y="-85725"/>
            <a:ext cx="120396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1- Realizar todo o percurso de acesso e de funcionalidades da </a:t>
            </a:r>
            <a:r>
              <a:rPr lang="pt-BR" sz="2000" b="1" dirty="0">
                <a:highlight>
                  <a:srgbClr val="FFFF00"/>
                </a:highlight>
              </a:rPr>
              <a:t>Plataforma Árvore </a:t>
            </a:r>
            <a:r>
              <a:rPr lang="pt-BR" sz="2000" b="1" dirty="0"/>
              <a:t>relacionada ao trabalho de Leitura do professor com o aluno, na </a:t>
            </a:r>
            <a:r>
              <a:rPr lang="pt-BR" sz="2000" b="1" dirty="0">
                <a:highlight>
                  <a:srgbClr val="FFFF00"/>
                </a:highlight>
              </a:rPr>
              <a:t>Sala do futuro</a:t>
            </a:r>
            <a:r>
              <a:rPr lang="pt-BR" sz="2000" b="1" dirty="0"/>
              <a:t>;</a:t>
            </a:r>
          </a:p>
          <a:p>
            <a:endParaRPr lang="pt-BR" sz="2000" dirty="0"/>
          </a:p>
          <a:p>
            <a:pPr marL="457200" indent="-457200" algn="just">
              <a:buAutoNum type="alphaLcParenR"/>
            </a:pPr>
            <a:r>
              <a:rPr lang="pt-BR" sz="2000" dirty="0"/>
              <a:t>Verificar as obras/ os livros disponíveis na Plataforma Árvore, no geral e nos segmentos Fundamental II e Médio;</a:t>
            </a:r>
          </a:p>
          <a:p>
            <a:pPr algn="just"/>
            <a:endParaRPr lang="pt-BR" sz="2000" dirty="0"/>
          </a:p>
          <a:p>
            <a:pPr marL="457200" indent="-457200" algn="just">
              <a:buAutoNum type="alphaLcParenR"/>
            </a:pPr>
            <a:r>
              <a:rPr lang="pt-BR" sz="2000" dirty="0"/>
              <a:t>Entender as funcionalidades gerais, depois as funcionalidades referentes </a:t>
            </a:r>
            <a:r>
              <a:rPr lang="pt-BR" sz="2000" b="1" dirty="0"/>
              <a:t>“Painel do Educador” Desempenho (Relatórios de Leitura; de Indicações e de Atividades ) e “Minhas Leituras” (Lendo, Lidos, Favoritos e Indicados) </a:t>
            </a:r>
            <a:r>
              <a:rPr lang="pt-BR" sz="2000" dirty="0"/>
              <a:t>das turmas/estudantes e seus respectivos detalhes (início da leitura/Abertura, tempo de leitura, data de Leitura, /quantidade de livro lido </a:t>
            </a:r>
            <a:r>
              <a:rPr lang="pt-BR" sz="2000" dirty="0" err="1"/>
              <a:t>etc</a:t>
            </a:r>
            <a:r>
              <a:rPr lang="pt-BR" sz="2000" dirty="0"/>
              <a:t>); atentar para as turmas/as particularidades dessa funcionalidade;</a:t>
            </a:r>
          </a:p>
          <a:p>
            <a:pPr marL="457200" indent="-457200" algn="just">
              <a:buAutoNum type="alphaLcParenR"/>
            </a:pPr>
            <a:endParaRPr lang="pt-BR" sz="2000" dirty="0"/>
          </a:p>
          <a:p>
            <a:pPr marL="457200" indent="-457200" algn="just">
              <a:buAutoNum type="alphaLcParenR"/>
            </a:pPr>
            <a:r>
              <a:rPr lang="pt-BR" sz="2000" dirty="0"/>
              <a:t>Observar, acompanhar e direcionar por meio do</a:t>
            </a:r>
            <a:r>
              <a:rPr lang="pt-BR" sz="2000" b="1" dirty="0"/>
              <a:t>s relatórios de Leitura</a:t>
            </a:r>
            <a:r>
              <a:rPr lang="pt-BR" sz="2000" dirty="0"/>
              <a:t>, como está o andamento das etapas referentes ao processo exigido na leitura;</a:t>
            </a:r>
          </a:p>
          <a:p>
            <a:pPr marL="457200" indent="-457200" algn="just">
              <a:buAutoNum type="alphaLcParenR"/>
            </a:pPr>
            <a:endParaRPr lang="pt-BR" sz="2000" dirty="0"/>
          </a:p>
          <a:p>
            <a:pPr marL="457200" indent="-457200" algn="just">
              <a:buAutoNum type="alphaLcParenR"/>
            </a:pPr>
            <a:r>
              <a:rPr lang="pt-BR" sz="2000" dirty="0"/>
              <a:t>Antes das leituras serem finalizadas pelo aluno, o professor precisa orientá-los, mediar/moderar o processo de leitura, </a:t>
            </a:r>
            <a:r>
              <a:rPr lang="pt-BR" sz="2000" b="1" dirty="0"/>
              <a:t>conduzindo o tempo e a atenção na compreensão das perguntas para respondê-las com precisão e assertividade.</a:t>
            </a:r>
            <a:r>
              <a:rPr lang="pt-BR" sz="2000" dirty="0"/>
              <a:t> Etapa essa que contribui com uma leitura fluente e compreensiva. Principalmente com a reflexão do aluno em relação o quanto à leitura está favorecendo o seu engajamento e o envolvimento nas leituras dos mais variados temas, gêneros, nos mais diversos momentos, inclusive em situação de Avaliação.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8772975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3B59E9-96CA-53F4-3E48-E7FE2D5AB8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9" t="7132" r="3023" b="6822"/>
          <a:stretch/>
        </p:blipFill>
        <p:spPr>
          <a:xfrm>
            <a:off x="1143942" y="962212"/>
            <a:ext cx="9904116" cy="5571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24BD812-3A12-CC38-3F9A-399800177BB3}"/>
              </a:ext>
            </a:extLst>
          </p:cNvPr>
          <p:cNvSpPr txBox="1"/>
          <p:nvPr/>
        </p:nvSpPr>
        <p:spPr>
          <a:xfrm>
            <a:off x="2734341" y="137068"/>
            <a:ext cx="6103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linkClick r:id="rId3"/>
              </a:rPr>
              <a:t>https://escolatotal.educacao.sp.gov.br/Inicio/Home</a:t>
            </a:r>
            <a:endParaRPr lang="pt-BR" dirty="0"/>
          </a:p>
          <a:p>
            <a:endParaRPr lang="pt-BR" dirty="0"/>
          </a:p>
        </p:txBody>
      </p:sp>
      <p:sp>
        <p:nvSpPr>
          <p:cNvPr id="6" name="Seta: para a Esquerda 5">
            <a:extLst>
              <a:ext uri="{FF2B5EF4-FFF2-40B4-BE49-F238E27FC236}">
                <a16:creationId xmlns:a16="http://schemas.microsoft.com/office/drawing/2014/main" id="{B8E3A2BF-D42E-A33F-E473-368150F65C19}"/>
              </a:ext>
            </a:extLst>
          </p:cNvPr>
          <p:cNvSpPr/>
          <p:nvPr/>
        </p:nvSpPr>
        <p:spPr>
          <a:xfrm>
            <a:off x="8597687" y="5164436"/>
            <a:ext cx="1959020" cy="33337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06328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A51B94-52D6-7ED3-306A-10A1AF732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3648E4D-15B8-2327-ACA8-BA4FE8DB5747}"/>
              </a:ext>
            </a:extLst>
          </p:cNvPr>
          <p:cNvSpPr txBox="1"/>
          <p:nvPr/>
        </p:nvSpPr>
        <p:spPr>
          <a:xfrm>
            <a:off x="5297762" y="640080"/>
            <a:ext cx="6251110" cy="356616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dirty="0">
                <a:latin typeface="+mj-lt"/>
                <a:ea typeface="+mj-ea"/>
                <a:cs typeface="+mj-cs"/>
              </a:rPr>
              <a:t>ANEXO: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600" b="1">
              <a:latin typeface="+mj-lt"/>
              <a:ea typeface="+mj-ea"/>
              <a:cs typeface="+mj-cs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dirty="0">
                <a:latin typeface="+mj-lt"/>
                <a:ea typeface="+mj-ea"/>
                <a:cs typeface="+mj-cs"/>
              </a:rPr>
              <a:t>1-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Cronograma</a:t>
            </a:r>
            <a:r>
              <a:rPr lang="en-US" sz="4600" b="1" dirty="0">
                <a:latin typeface="+mj-lt"/>
                <a:ea typeface="+mj-ea"/>
                <a:cs typeface="+mj-cs"/>
              </a:rPr>
              <a:t> de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realização</a:t>
            </a:r>
            <a:r>
              <a:rPr lang="en-US" sz="4600" b="1" dirty="0">
                <a:latin typeface="+mj-lt"/>
                <a:ea typeface="+mj-ea"/>
                <a:cs typeface="+mj-cs"/>
              </a:rPr>
              <a:t> das aulas de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Redação</a:t>
            </a:r>
            <a:r>
              <a:rPr lang="en-US" sz="4600" b="1" dirty="0">
                <a:latin typeface="+mj-lt"/>
                <a:ea typeface="+mj-ea"/>
                <a:cs typeface="+mj-cs"/>
              </a:rPr>
              <a:t> e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Leitura</a:t>
            </a:r>
            <a:r>
              <a:rPr lang="en-US" sz="4600" b="1" dirty="0">
                <a:latin typeface="+mj-lt"/>
                <a:ea typeface="+mj-ea"/>
                <a:cs typeface="+mj-cs"/>
              </a:rPr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E01C79-D314-601C-385C-23CDA0810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250" r="36938" b="6250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162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3C93460-EA2B-AF45-B1AD-5A4D36534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680" y="643467"/>
            <a:ext cx="9058640" cy="5571065"/>
          </a:xfrm>
          <a:prstGeom prst="rect">
            <a:avLst/>
          </a:prstGeom>
          <a:ln>
            <a:noFill/>
          </a:ln>
        </p:spPr>
      </p:pic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272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97DA6-130B-3105-8F0B-5251C62E7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A027031B-B5F4-5149-C81D-C37C9CAC9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9" y="117448"/>
            <a:ext cx="8028930" cy="1056629"/>
          </a:xfrm>
          <a:prstGeom prst="rect">
            <a:avLst/>
          </a:prstGeom>
        </p:spPr>
      </p:pic>
      <p:pic>
        <p:nvPicPr>
          <p:cNvPr id="3" name="Imagem 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74A3CD93-2C4A-A922-74C5-24B4F2B71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906" y="138516"/>
            <a:ext cx="3987748" cy="1014494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AE8744F-38C8-215A-EFAA-BA22845835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931519"/>
              </p:ext>
            </p:extLst>
          </p:nvPr>
        </p:nvGraphicFramePr>
        <p:xfrm>
          <a:off x="187739" y="1281043"/>
          <a:ext cx="11913735" cy="6289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9148">
                  <a:extLst>
                    <a:ext uri="{9D8B030D-6E8A-4147-A177-3AD203B41FA5}">
                      <a16:colId xmlns:a16="http://schemas.microsoft.com/office/drawing/2014/main" val="1548271501"/>
                    </a:ext>
                  </a:extLst>
                </a:gridCol>
                <a:gridCol w="4973341">
                  <a:extLst>
                    <a:ext uri="{9D8B030D-6E8A-4147-A177-3AD203B41FA5}">
                      <a16:colId xmlns:a16="http://schemas.microsoft.com/office/drawing/2014/main" val="1616069660"/>
                    </a:ext>
                  </a:extLst>
                </a:gridCol>
                <a:gridCol w="3971246">
                  <a:extLst>
                    <a:ext uri="{9D8B030D-6E8A-4147-A177-3AD203B41FA5}">
                      <a16:colId xmlns:a16="http://schemas.microsoft.com/office/drawing/2014/main" val="2651642935"/>
                    </a:ext>
                  </a:extLst>
                </a:gridCol>
              </a:tblGrid>
              <a:tr h="1397317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74086"/>
                  </a:ext>
                </a:extLst>
              </a:tr>
              <a:tr h="415202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De 16/04 a 05/05/2025</a:t>
                      </a:r>
                      <a:endParaRPr lang="pt-BR" sz="18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l">
                        <a:buNone/>
                      </a:pPr>
                      <a:endParaRPr lang="pt-BR" sz="18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l">
                        <a:buNone/>
                      </a:pP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(3 momentos)</a:t>
                      </a:r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50000"/>
                        </a:lnSpc>
                        <a:buNone/>
                      </a:pP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ptos"/>
                        </a:rPr>
                        <a:t>1ª)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Todos os estudantes devem ter iniciado a leitura de pelo menos 1 (um) livro. O professor deve então orientar 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ptos"/>
                        </a:rPr>
                        <a:t>os estudantes para entrarem logados na Sala do Futuro, no card do LEIA SP, ele será levado para o ambiente da Plataforma Árvore, dentro da Plataforma, ele selecionará uma obra de acordo com o seu segmento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, clicar em LER no livro escolhido selecionado por ele mesmo ou por indicação do professor, e iniciar imediatamente a leitura;</a:t>
                      </a:r>
                      <a:endParaRPr lang="pt-BR" sz="1800" b="1" i="0" u="none" strike="noStrike" noProof="0" dirty="0">
                        <a:solidFill>
                          <a:srgbClr val="FFFFFF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Considerando que a meta da Plataforma Leia SP é de 1 livro por bimestre (maio e junho) e que já estamos iniciando Maio, 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precisamos agilizar as ações relacionadas às etapas de Leitura exigidas pelo Leia SP, atualmente: 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ptos"/>
                        </a:rPr>
                        <a:t>Tempo de Leitura e questões respondidas e acertadas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.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Nesse sentido, é urgente que todos os professores responsáveis pela Plataforma Leia SP (EFAF e EM) verifiquem se 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a primeira etapa, isto é, a de “Livros iniciados” 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já está em andamento por cada um de seus alunos. </a:t>
                      </a:r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560694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77A5789F-8A10-BBEC-9213-6F1D07055B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199123"/>
              </p:ext>
            </p:extLst>
          </p:nvPr>
        </p:nvGraphicFramePr>
        <p:xfrm>
          <a:off x="198782" y="1303130"/>
          <a:ext cx="11670757" cy="11264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32652">
                  <a:extLst>
                    <a:ext uri="{9D8B030D-6E8A-4147-A177-3AD203B41FA5}">
                      <a16:colId xmlns:a16="http://schemas.microsoft.com/office/drawing/2014/main" val="1510934767"/>
                    </a:ext>
                  </a:extLst>
                </a:gridCol>
                <a:gridCol w="4952999">
                  <a:extLst>
                    <a:ext uri="{9D8B030D-6E8A-4147-A177-3AD203B41FA5}">
                      <a16:colId xmlns:a16="http://schemas.microsoft.com/office/drawing/2014/main" val="4208452585"/>
                    </a:ext>
                  </a:extLst>
                </a:gridCol>
                <a:gridCol w="3885106">
                  <a:extLst>
                    <a:ext uri="{9D8B030D-6E8A-4147-A177-3AD203B41FA5}">
                      <a16:colId xmlns:a16="http://schemas.microsoft.com/office/drawing/2014/main" val="685642162"/>
                    </a:ext>
                  </a:extLst>
                </a:gridCol>
              </a:tblGrid>
              <a:tr h="112645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SEMANAS: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1F3864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CRONOGRAMA LEIA SP –MAIO/JUNHO e JULHO- de 16/04 a 02/07/2025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AÇÕES: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OBSERVAÇÕES IMPORTANTES A SEREM CONSIDERADAS: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4847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4BE4EED2-14AD-D540-3245-82D8D9FB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900033"/>
              </p:ext>
            </p:extLst>
          </p:nvPr>
        </p:nvGraphicFramePr>
        <p:xfrm>
          <a:off x="1579217" y="3092173"/>
          <a:ext cx="1474236" cy="34786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74236">
                  <a:extLst>
                    <a:ext uri="{9D8B030D-6E8A-4147-A177-3AD203B41FA5}">
                      <a16:colId xmlns:a16="http://schemas.microsoft.com/office/drawing/2014/main" val="2525167943"/>
                    </a:ext>
                  </a:extLst>
                </a:gridCol>
              </a:tblGrid>
              <a:tr h="347869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pt-BR">
                        <a:effectLst/>
                      </a:endParaRPr>
                    </a:p>
                  </a:txBody>
                  <a:tcPr marL="89535" marR="895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8722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17279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36E9A-9626-BFB8-439D-9B29D8BB1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EB94EEC0-CFB6-4687-C5C7-8875FD4EC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9" y="117448"/>
            <a:ext cx="8028930" cy="1056629"/>
          </a:xfrm>
          <a:prstGeom prst="rect">
            <a:avLst/>
          </a:prstGeom>
        </p:spPr>
      </p:pic>
      <p:pic>
        <p:nvPicPr>
          <p:cNvPr id="3" name="Imagem 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C743A8E9-804D-7D36-148D-3D0B27101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906" y="138516"/>
            <a:ext cx="3987748" cy="1014494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6FC593B-0A33-4029-F65D-2D7868D3C4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761792"/>
              </p:ext>
            </p:extLst>
          </p:nvPr>
        </p:nvGraphicFramePr>
        <p:xfrm>
          <a:off x="49686" y="1303130"/>
          <a:ext cx="11968947" cy="5507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2489">
                  <a:extLst>
                    <a:ext uri="{9D8B030D-6E8A-4147-A177-3AD203B41FA5}">
                      <a16:colId xmlns:a16="http://schemas.microsoft.com/office/drawing/2014/main" val="1548271501"/>
                    </a:ext>
                  </a:extLst>
                </a:gridCol>
                <a:gridCol w="4781550">
                  <a:extLst>
                    <a:ext uri="{9D8B030D-6E8A-4147-A177-3AD203B41FA5}">
                      <a16:colId xmlns:a16="http://schemas.microsoft.com/office/drawing/2014/main" val="1616069660"/>
                    </a:ext>
                  </a:extLst>
                </a:gridCol>
                <a:gridCol w="5074908">
                  <a:extLst>
                    <a:ext uri="{9D8B030D-6E8A-4147-A177-3AD203B41FA5}">
                      <a16:colId xmlns:a16="http://schemas.microsoft.com/office/drawing/2014/main" val="2651642935"/>
                    </a:ext>
                  </a:extLst>
                </a:gridCol>
              </a:tblGrid>
              <a:tr h="92164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74086"/>
                  </a:ext>
                </a:extLst>
              </a:tr>
              <a:tr h="4586227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ptos"/>
                        </a:rPr>
                        <a:t>2º)</a:t>
                      </a:r>
                      <a:r>
                        <a:rPr lang="pt-BR" sz="16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</a:t>
                      </a:r>
                      <a:r>
                        <a:rPr lang="pt-BR" sz="2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Explicar aos estudantes, claramente, a importância de cada etapa existente na Plataforma de monitoramento (BI), da Plataforma Leia SP (Índice do tempo de Leitura por Estudante (minutos, Total de Questões e (%) de Acertos de Questões), para que eles entendam e se conscientizem e realizem a leitura com compromisso e efetividade. </a:t>
                      </a:r>
                      <a:endParaRPr lang="pt-BR" sz="2000" dirty="0"/>
                    </a:p>
                    <a:p>
                      <a:pPr lvl="0" algn="just">
                        <a:lnSpc>
                          <a:spcPct val="150000"/>
                        </a:lnSpc>
                        <a:buNone/>
                      </a:pPr>
                      <a:endParaRPr lang="pt-BR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50000"/>
                        </a:lnSpc>
                        <a:buNone/>
                      </a:pP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Caso esta etapa (“Livro iniciado”) ainda não tenha ocorrido, 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solicitamos, com máxima urgência, que estas ações sejam concretizadas para que as seguintes possam acontecer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e, assim, não se correr o risco de perder o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prazo final (02/07), 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para que se possa garantir o resultado esperado (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de pelo menos 1 livro concluído por cada aluno da Turma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). E, 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principalmente com os critérios semanais estabelecidos cumpridos: 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ptos"/>
                        </a:rPr>
                        <a:t>tempo de leitura e questões acertadas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ptos"/>
                        </a:rPr>
                        <a:t>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560694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6783BA6-91A6-185F-93B1-1C295F26C4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40480"/>
              </p:ext>
            </p:extLst>
          </p:nvPr>
        </p:nvGraphicFramePr>
        <p:xfrm>
          <a:off x="198782" y="1303130"/>
          <a:ext cx="11670757" cy="8845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4343">
                  <a:extLst>
                    <a:ext uri="{9D8B030D-6E8A-4147-A177-3AD203B41FA5}">
                      <a16:colId xmlns:a16="http://schemas.microsoft.com/office/drawing/2014/main" val="1510934767"/>
                    </a:ext>
                  </a:extLst>
                </a:gridCol>
                <a:gridCol w="4848225">
                  <a:extLst>
                    <a:ext uri="{9D8B030D-6E8A-4147-A177-3AD203B41FA5}">
                      <a16:colId xmlns:a16="http://schemas.microsoft.com/office/drawing/2014/main" val="4208452585"/>
                    </a:ext>
                  </a:extLst>
                </a:gridCol>
                <a:gridCol w="4878189">
                  <a:extLst>
                    <a:ext uri="{9D8B030D-6E8A-4147-A177-3AD203B41FA5}">
                      <a16:colId xmlns:a16="http://schemas.microsoft.com/office/drawing/2014/main" val="685642162"/>
                    </a:ext>
                  </a:extLst>
                </a:gridCol>
              </a:tblGrid>
              <a:tr h="88459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SEMANAS: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1F3864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CRONOGRAMA LEIA SP –MAIO/JUNHO e JULHO-16/04 a 02/07/2025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AÇÕES: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OBSERVAÇÕES IMPORTANTES A SEREM CONSIDERADAS: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4847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CA5EFFD3-316B-E53C-C387-CAF17A8BB3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586433"/>
              </p:ext>
            </p:extLst>
          </p:nvPr>
        </p:nvGraphicFramePr>
        <p:xfrm>
          <a:off x="173367" y="4325537"/>
          <a:ext cx="2401956" cy="1371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01956">
                  <a:extLst>
                    <a:ext uri="{9D8B030D-6E8A-4147-A177-3AD203B41FA5}">
                      <a16:colId xmlns:a16="http://schemas.microsoft.com/office/drawing/2014/main" val="25251679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BR" b="1" dirty="0">
                          <a:effectLst/>
                        </a:rPr>
                        <a:t>De 05/05 a 30/06/2024</a:t>
                      </a:r>
                      <a:endParaRPr lang="pt-BR" dirty="0">
                        <a:effectLst/>
                      </a:endParaRPr>
                    </a:p>
                    <a:p>
                      <a:pPr algn="l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l">
                        <a:buNone/>
                      </a:pPr>
                      <a:r>
                        <a:rPr lang="pt-BR" b="1" dirty="0">
                          <a:effectLst/>
                        </a:rPr>
                        <a:t>(3 momentos)</a:t>
                      </a:r>
                      <a:endParaRPr lang="pt-BR" dirty="0">
                        <a:effectLst/>
                      </a:endParaRPr>
                    </a:p>
                    <a:p>
                      <a:pPr algn="l">
                        <a:buNone/>
                      </a:pPr>
                      <a:endParaRPr lang="pt-BR" dirty="0">
                        <a:effectLst/>
                      </a:endParaRPr>
                    </a:p>
                  </a:txBody>
                  <a:tcPr marL="89535" marR="895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8722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441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FD673-7EC3-66FF-1E1A-C352631CC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65CD7BA3-7679-6E46-876A-A9195E343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9" y="117448"/>
            <a:ext cx="8028930" cy="1056629"/>
          </a:xfrm>
          <a:prstGeom prst="rect">
            <a:avLst/>
          </a:prstGeom>
        </p:spPr>
      </p:pic>
      <p:pic>
        <p:nvPicPr>
          <p:cNvPr id="3" name="Imagem 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B0916243-D2C0-39CC-59AD-54FFCF7E0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906" y="138516"/>
            <a:ext cx="3987748" cy="1014494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51DB4D1-41AB-B698-4DDD-48880CE04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09419"/>
              </p:ext>
            </p:extLst>
          </p:nvPr>
        </p:nvGraphicFramePr>
        <p:xfrm>
          <a:off x="187739" y="1281043"/>
          <a:ext cx="11887468" cy="5573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999">
                  <a:extLst>
                    <a:ext uri="{9D8B030D-6E8A-4147-A177-3AD203B41FA5}">
                      <a16:colId xmlns:a16="http://schemas.microsoft.com/office/drawing/2014/main" val="1548271501"/>
                    </a:ext>
                  </a:extLst>
                </a:gridCol>
                <a:gridCol w="4443813">
                  <a:extLst>
                    <a:ext uri="{9D8B030D-6E8A-4147-A177-3AD203B41FA5}">
                      <a16:colId xmlns:a16="http://schemas.microsoft.com/office/drawing/2014/main" val="1616069660"/>
                    </a:ext>
                  </a:extLst>
                </a:gridCol>
                <a:gridCol w="5067656">
                  <a:extLst>
                    <a:ext uri="{9D8B030D-6E8A-4147-A177-3AD203B41FA5}">
                      <a16:colId xmlns:a16="http://schemas.microsoft.com/office/drawing/2014/main" val="2651642935"/>
                    </a:ext>
                  </a:extLst>
                </a:gridCol>
              </a:tblGrid>
              <a:tr h="1397317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74086"/>
                  </a:ext>
                </a:extLst>
              </a:tr>
              <a:tr h="4152022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pt-BR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buNone/>
                      </a:pPr>
                      <a:endParaRPr lang="pt-BR" sz="1800" b="1" i="0" u="none" strike="noStrike" baseline="0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lnSpc>
                          <a:spcPct val="150000"/>
                        </a:lnSpc>
                        <a:buNone/>
                      </a:pPr>
                      <a:r>
                        <a:rPr lang="pt-BR" sz="20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ptos"/>
                        </a:rPr>
                        <a:t>3ª)</a:t>
                      </a:r>
                      <a:r>
                        <a:rPr lang="pt-BR" sz="20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</a:t>
                      </a:r>
                      <a:r>
                        <a:rPr lang="pt-BR" sz="2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Acompanhar como todas as etapas mencionadas anteriormente estão acontecendo e moderar esse movimento por meio da funcionalidade notas e/ou estatísticas/avaliação.</a:t>
                      </a:r>
                      <a:endParaRPr lang="pt-BR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Sugestão de Leitura e de estudo para o trabalho e o desenvolvimento de metodologias no ensino e na aprendizagem com as Estratégias de Leitura e dos procedimentos de Leitor: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marL="342900" lvl="0" indent="-342900" algn="just">
                        <a:buNone/>
                      </a:pP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Estratégias de Leitura, de Isabel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Solé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; </a:t>
                      </a:r>
                    </a:p>
                    <a:p>
                      <a:pPr marL="342900" lvl="0" indent="-342900" algn="just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marL="342900" lvl="0" indent="-342900" algn="just">
                        <a:buNone/>
                      </a:pP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Letramento e Capacidades de Leitura para a Cidadania, de </a:t>
                      </a:r>
                      <a:r>
                        <a:rPr lang="pt-BR" sz="1800" b="0" i="0" u="none" strike="noStrike" noProof="0" dirty="0" err="1">
                          <a:solidFill>
                            <a:srgbClr val="000000"/>
                          </a:solidFill>
                          <a:latin typeface="Aptos"/>
                        </a:rPr>
                        <a:t>Roxane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Rojo; </a:t>
                      </a:r>
                    </a:p>
                    <a:p>
                      <a:pPr marL="342900" lvl="0" indent="-342900" algn="just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marL="342900" lvl="0" indent="-342900" algn="just">
                        <a:buNone/>
                      </a:pP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Ler e Compreender os Sentidos do Texto, de </a:t>
                      </a:r>
                      <a:r>
                        <a:rPr lang="pt-BR" sz="1800" b="0" i="0" u="none" strike="noStrike" noProof="0" dirty="0" err="1">
                          <a:solidFill>
                            <a:srgbClr val="000000"/>
                          </a:solidFill>
                          <a:latin typeface="Aptos"/>
                        </a:rPr>
                        <a:t>Ingedore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Villaça Koch e Wanda Maria Elias, dentre tantas outras obras que trabalham as questões relacionadas à leitura e à escrita.</a:t>
                      </a:r>
                      <a:r>
                        <a:rPr lang="pt-BR" sz="16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</a:t>
                      </a:r>
                      <a:endParaRPr lang="pt-BR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560694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6A958A87-0BF2-EE42-2F20-6E908C230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246978"/>
              </p:ext>
            </p:extLst>
          </p:nvPr>
        </p:nvGraphicFramePr>
        <p:xfrm>
          <a:off x="198782" y="1303130"/>
          <a:ext cx="11670754" cy="11264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3502">
                  <a:extLst>
                    <a:ext uri="{9D8B030D-6E8A-4147-A177-3AD203B41FA5}">
                      <a16:colId xmlns:a16="http://schemas.microsoft.com/office/drawing/2014/main" val="1510934767"/>
                    </a:ext>
                  </a:extLst>
                </a:gridCol>
                <a:gridCol w="4426722">
                  <a:extLst>
                    <a:ext uri="{9D8B030D-6E8A-4147-A177-3AD203B41FA5}">
                      <a16:colId xmlns:a16="http://schemas.microsoft.com/office/drawing/2014/main" val="4208452585"/>
                    </a:ext>
                  </a:extLst>
                </a:gridCol>
                <a:gridCol w="4870530">
                  <a:extLst>
                    <a:ext uri="{9D8B030D-6E8A-4147-A177-3AD203B41FA5}">
                      <a16:colId xmlns:a16="http://schemas.microsoft.com/office/drawing/2014/main" val="685642162"/>
                    </a:ext>
                  </a:extLst>
                </a:gridCol>
              </a:tblGrid>
              <a:tr h="112645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SEMANAS: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1F3864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CRONOGRAMA LEIA SP –MAIO/JUNHO/JULHO- de 16/04/2025 a 02/07/2025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AÇÕES: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OBSERVAÇÕES IMPORTANTES A SEREM CONSIDERADAS: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4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0040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4CA2E-88F0-BE8B-9ABE-9463684B7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5B012031-CC61-C5D3-20E4-BA3CF863E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9" y="117448"/>
            <a:ext cx="8028930" cy="1056629"/>
          </a:xfrm>
          <a:prstGeom prst="rect">
            <a:avLst/>
          </a:prstGeom>
        </p:spPr>
      </p:pic>
      <p:pic>
        <p:nvPicPr>
          <p:cNvPr id="3" name="Imagem 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77955986-3600-A7FD-4C14-1BE1C3174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906" y="138516"/>
            <a:ext cx="3987748" cy="1014494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607FDCB-BBD7-71CD-E15E-069267B0BB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148979"/>
              </p:ext>
            </p:extLst>
          </p:nvPr>
        </p:nvGraphicFramePr>
        <p:xfrm>
          <a:off x="0" y="1225826"/>
          <a:ext cx="12046257" cy="5583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2175">
                  <a:extLst>
                    <a:ext uri="{9D8B030D-6E8A-4147-A177-3AD203B41FA5}">
                      <a16:colId xmlns:a16="http://schemas.microsoft.com/office/drawing/2014/main" val="1548271501"/>
                    </a:ext>
                  </a:extLst>
                </a:gridCol>
                <a:gridCol w="5028662">
                  <a:extLst>
                    <a:ext uri="{9D8B030D-6E8A-4147-A177-3AD203B41FA5}">
                      <a16:colId xmlns:a16="http://schemas.microsoft.com/office/drawing/2014/main" val="1616069660"/>
                    </a:ext>
                  </a:extLst>
                </a:gridCol>
                <a:gridCol w="4015420">
                  <a:extLst>
                    <a:ext uri="{9D8B030D-6E8A-4147-A177-3AD203B41FA5}">
                      <a16:colId xmlns:a16="http://schemas.microsoft.com/office/drawing/2014/main" val="2651642935"/>
                    </a:ext>
                  </a:extLst>
                </a:gridCol>
              </a:tblGrid>
              <a:tr h="1103265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74086"/>
                  </a:ext>
                </a:extLst>
              </a:tr>
              <a:tr h="43963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1" dirty="0">
                          <a:effectLst/>
                        </a:rPr>
                        <a:t>De 05/05 a 30/06/2024</a:t>
                      </a:r>
                      <a:endParaRPr lang="pt-BR" dirty="0">
                        <a:effectLst/>
                      </a:endParaRPr>
                    </a:p>
                    <a:p>
                      <a:pPr lvl="0">
                        <a:buNone/>
                      </a:pPr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Aptos"/>
                        </a:rPr>
                        <a:t>1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ª)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Agendamento dos recursos digitais da escola para a continuidade das leituras de todos os estudantes e para a realização das demais atividades das obras selecionadas, tais como contabilização e nota do 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total de questões realizadas e dos percentuais de leitura da obra selecionada concluída)</a:t>
                      </a:r>
                      <a:endParaRPr lang="pt-BR" sz="18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Neste momento, é muito importante que o professor se utilize de 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metodologias/estratégias para fomentar o interesse do aluno e para desenvolver a competência leitora dele. </a:t>
                      </a:r>
                      <a:endParaRPr lang="en-US" sz="1800" b="1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Para a finalidade, o professor poderá se utilizar das 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estratégias de leitura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e dos </a:t>
                      </a: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procedimentos de leitor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.</a:t>
                      </a:r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pt-BR" sz="2000" b="1" i="0" u="none" strike="noStrike" noProof="0" dirty="0">
                          <a:latin typeface="Calibri"/>
                        </a:rPr>
                        <a:t>OBS:</a:t>
                      </a:r>
                      <a:r>
                        <a:rPr lang="pt-BR" sz="2000" b="0" i="0" u="none" strike="noStrike" noProof="0" dirty="0">
                          <a:latin typeface="Calibri"/>
                        </a:rPr>
                        <a:t> Vale ressaltar, ainda, sobre o </a:t>
                      </a:r>
                      <a:r>
                        <a:rPr lang="pt-BR" sz="2000" b="1" i="0" u="none" strike="noStrike" noProof="0" dirty="0">
                          <a:latin typeface="Calibri"/>
                        </a:rPr>
                        <a:t>tempo de leitura por estudante (etapa de contabilização no BI).</a:t>
                      </a:r>
                      <a:r>
                        <a:rPr lang="pt-BR" sz="2000" b="0" i="0" u="none" strike="noStrike" noProof="0" dirty="0">
                          <a:latin typeface="Calibri"/>
                        </a:rPr>
                        <a:t> Atentar para esta circunstância, que é muito importante, pois há alguns estudantes passando pela obra, sem se envolver de forma comprometida, responsável, se privando da significativa experiência no processo de leitura. </a:t>
                      </a:r>
                      <a:r>
                        <a:rPr lang="pt-BR" sz="2000" b="1" i="0" u="none" strike="noStrike" noProof="0" dirty="0">
                          <a:latin typeface="Calibri"/>
                        </a:rPr>
                        <a:t>Esse percurso é necessário para que a leitura faça sentido e, de fato, propicie ao aluno leitor uma formação cultural e humanizada</a:t>
                      </a:r>
                      <a:r>
                        <a:rPr lang="pt-BR" sz="1100" b="1" i="0" u="none" strike="noStrike" noProof="0" dirty="0">
                          <a:latin typeface="Calibri"/>
                        </a:rPr>
                        <a:t>.  </a:t>
                      </a:r>
                      <a:endParaRPr lang="pt-BR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560694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6BCD0383-DB5C-C636-13FD-D169B46E9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620237"/>
              </p:ext>
            </p:extLst>
          </p:nvPr>
        </p:nvGraphicFramePr>
        <p:xfrm>
          <a:off x="22086" y="1126434"/>
          <a:ext cx="11852975" cy="10104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2676">
                  <a:extLst>
                    <a:ext uri="{9D8B030D-6E8A-4147-A177-3AD203B41FA5}">
                      <a16:colId xmlns:a16="http://schemas.microsoft.com/office/drawing/2014/main" val="1510934767"/>
                    </a:ext>
                  </a:extLst>
                </a:gridCol>
                <a:gridCol w="4987853">
                  <a:extLst>
                    <a:ext uri="{9D8B030D-6E8A-4147-A177-3AD203B41FA5}">
                      <a16:colId xmlns:a16="http://schemas.microsoft.com/office/drawing/2014/main" val="4208452585"/>
                    </a:ext>
                  </a:extLst>
                </a:gridCol>
                <a:gridCol w="3912446">
                  <a:extLst>
                    <a:ext uri="{9D8B030D-6E8A-4147-A177-3AD203B41FA5}">
                      <a16:colId xmlns:a16="http://schemas.microsoft.com/office/drawing/2014/main" val="685642162"/>
                    </a:ext>
                  </a:extLst>
                </a:gridCol>
              </a:tblGrid>
              <a:tr h="10104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SEMANAS: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1F3864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CRONOGRAMA LEIA SP –MAIO/JUNHO e JULHO- bimestral ( de 16/04 a 02/07) 2025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AÇÕES: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OBSERVAÇÕES IMPORTANTES A SEREM CONSIDERADAS: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4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971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8EEB4-8157-753F-63FD-5752974E9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E74DCE7D-B7AC-E2DD-3983-AFFEA1566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9" y="117448"/>
            <a:ext cx="8028930" cy="1056629"/>
          </a:xfrm>
          <a:prstGeom prst="rect">
            <a:avLst/>
          </a:prstGeom>
        </p:spPr>
      </p:pic>
      <p:pic>
        <p:nvPicPr>
          <p:cNvPr id="3" name="Imagem 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5A2859C2-09CB-579E-B92F-6D51B236A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906" y="138516"/>
            <a:ext cx="3987748" cy="1014494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EC232A8-EB4E-D862-667E-9A3AA11FF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80147"/>
              </p:ext>
            </p:extLst>
          </p:nvPr>
        </p:nvGraphicFramePr>
        <p:xfrm>
          <a:off x="0" y="1225826"/>
          <a:ext cx="12046257" cy="5499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2175">
                  <a:extLst>
                    <a:ext uri="{9D8B030D-6E8A-4147-A177-3AD203B41FA5}">
                      <a16:colId xmlns:a16="http://schemas.microsoft.com/office/drawing/2014/main" val="1548271501"/>
                    </a:ext>
                  </a:extLst>
                </a:gridCol>
                <a:gridCol w="5028662">
                  <a:extLst>
                    <a:ext uri="{9D8B030D-6E8A-4147-A177-3AD203B41FA5}">
                      <a16:colId xmlns:a16="http://schemas.microsoft.com/office/drawing/2014/main" val="1616069660"/>
                    </a:ext>
                  </a:extLst>
                </a:gridCol>
                <a:gridCol w="4015420">
                  <a:extLst>
                    <a:ext uri="{9D8B030D-6E8A-4147-A177-3AD203B41FA5}">
                      <a16:colId xmlns:a16="http://schemas.microsoft.com/office/drawing/2014/main" val="2651642935"/>
                    </a:ext>
                  </a:extLst>
                </a:gridCol>
              </a:tblGrid>
              <a:tr h="1103265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74086"/>
                  </a:ext>
                </a:extLst>
              </a:tr>
              <a:tr h="43963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1" dirty="0">
                          <a:effectLst/>
                        </a:rPr>
                        <a:t>     05/05 a 30/06/2024</a:t>
                      </a:r>
                      <a:endParaRPr lang="pt-BR" dirty="0">
                        <a:effectLst/>
                      </a:endParaRPr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buNone/>
                      </a:pPr>
                      <a:r>
                        <a:rPr lang="pt-BR" sz="2000" b="1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1ª) Verificar, se há alunos que eventualmente ainda não tenham iniciado a leitura de uma obra na Plataforma, que estejam nos status: “Livros iniciados”, para que se apressem e prossigam a leitura, respondendo as questões com seriedade, por meio de uma leitura atenta cuidadosa. 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buNone/>
                      </a:pPr>
                      <a:endParaRPr lang="pt-BR" sz="2000" b="1" i="0" u="none" strike="noStrike" baseline="0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r>
                        <a:rPr lang="pt-BR" sz="2000" b="1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2ª) Finalização da leitura da obra escolhida pelo aluno ou indicada pelo professor. (todos os estudantes contabilizados no status: nº de livros concluídos).</a:t>
                      </a:r>
                      <a:endParaRPr lang="pt-BR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50000"/>
                        </a:lnSpc>
                        <a:buNone/>
                      </a:pPr>
                      <a:r>
                        <a:rPr lang="pt-BR" sz="2000" b="0" i="0" u="none" strike="noStrike" noProof="0" dirty="0">
                          <a:latin typeface="Calibri"/>
                        </a:rPr>
                        <a:t>Recomendamos, </a:t>
                      </a:r>
                      <a:r>
                        <a:rPr lang="pt-BR" sz="2000" b="1" i="0" u="none" strike="noStrike" noProof="0" dirty="0">
                          <a:latin typeface="Calibri"/>
                        </a:rPr>
                        <a:t>após todo o trabalho de divulgação e de exploração da Plataforma Leia SP, que o professor se atente para a sua Turma,</a:t>
                      </a:r>
                      <a:r>
                        <a:rPr lang="pt-BR" sz="2000" b="0" i="0" u="none" strike="noStrike" noProof="0" dirty="0">
                          <a:latin typeface="Calibri"/>
                        </a:rPr>
                        <a:t> isto é, </a:t>
                      </a:r>
                      <a:r>
                        <a:rPr lang="pt-BR" sz="2000" b="1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se todos já iniciaram a leitura e se todos estão os alunos estão respondendo as questões</a:t>
                      </a:r>
                      <a:r>
                        <a:rPr lang="pt-BR" sz="2000" b="0" i="0" u="none" strike="noStrike" noProof="0" dirty="0">
                          <a:latin typeface="Calibri"/>
                        </a:rPr>
                        <a:t>. </a:t>
                      </a:r>
                      <a:endParaRPr lang="pt-BR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560694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67BCC234-32CA-08BC-98EB-2A272879ED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283013"/>
              </p:ext>
            </p:extLst>
          </p:nvPr>
        </p:nvGraphicFramePr>
        <p:xfrm>
          <a:off x="22086" y="1126434"/>
          <a:ext cx="11852975" cy="10104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2676">
                  <a:extLst>
                    <a:ext uri="{9D8B030D-6E8A-4147-A177-3AD203B41FA5}">
                      <a16:colId xmlns:a16="http://schemas.microsoft.com/office/drawing/2014/main" val="1510934767"/>
                    </a:ext>
                  </a:extLst>
                </a:gridCol>
                <a:gridCol w="4987853">
                  <a:extLst>
                    <a:ext uri="{9D8B030D-6E8A-4147-A177-3AD203B41FA5}">
                      <a16:colId xmlns:a16="http://schemas.microsoft.com/office/drawing/2014/main" val="4208452585"/>
                    </a:ext>
                  </a:extLst>
                </a:gridCol>
                <a:gridCol w="3912446">
                  <a:extLst>
                    <a:ext uri="{9D8B030D-6E8A-4147-A177-3AD203B41FA5}">
                      <a16:colId xmlns:a16="http://schemas.microsoft.com/office/drawing/2014/main" val="685642162"/>
                    </a:ext>
                  </a:extLst>
                </a:gridCol>
              </a:tblGrid>
              <a:tr h="10104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SEMANAS: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1F3864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CRONOGRAMA LEIA SP –MAIO/JUNHO/JULHO </a:t>
                      </a:r>
                      <a:r>
                        <a:rPr lang="pt-BR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De 05/05 a 30/06/2024</a:t>
                      </a:r>
                      <a:endParaRPr lang="pt-BR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AÇÕES: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OBSERVAÇÕES IMPORTANTES A SEREM CONSIDERADAS: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4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0633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898A-BB5A-6B43-EBF8-23E2E83A6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25984430-9DAE-0B4D-72FC-660C9DA3A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9" y="117448"/>
            <a:ext cx="8028930" cy="1056629"/>
          </a:xfrm>
          <a:prstGeom prst="rect">
            <a:avLst/>
          </a:prstGeom>
        </p:spPr>
      </p:pic>
      <p:pic>
        <p:nvPicPr>
          <p:cNvPr id="3" name="Imagem 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FA7B9BD1-4523-1CC9-75D8-6069995FC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906" y="138516"/>
            <a:ext cx="3987748" cy="1014494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84B6FA7-F924-8ABA-BDCE-F34CE87D1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943237"/>
              </p:ext>
            </p:extLst>
          </p:nvPr>
        </p:nvGraphicFramePr>
        <p:xfrm>
          <a:off x="0" y="1225826"/>
          <a:ext cx="12046257" cy="5499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2175">
                  <a:extLst>
                    <a:ext uri="{9D8B030D-6E8A-4147-A177-3AD203B41FA5}">
                      <a16:colId xmlns:a16="http://schemas.microsoft.com/office/drawing/2014/main" val="1548271501"/>
                    </a:ext>
                  </a:extLst>
                </a:gridCol>
                <a:gridCol w="5028662">
                  <a:extLst>
                    <a:ext uri="{9D8B030D-6E8A-4147-A177-3AD203B41FA5}">
                      <a16:colId xmlns:a16="http://schemas.microsoft.com/office/drawing/2014/main" val="1616069660"/>
                    </a:ext>
                  </a:extLst>
                </a:gridCol>
                <a:gridCol w="4015420">
                  <a:extLst>
                    <a:ext uri="{9D8B030D-6E8A-4147-A177-3AD203B41FA5}">
                      <a16:colId xmlns:a16="http://schemas.microsoft.com/office/drawing/2014/main" val="2651642935"/>
                    </a:ext>
                  </a:extLst>
                </a:gridCol>
              </a:tblGrid>
              <a:tr h="1103265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74086"/>
                  </a:ext>
                </a:extLst>
              </a:tr>
              <a:tr h="4396342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1" dirty="0">
                          <a:effectLst/>
                        </a:rPr>
                        <a:t>19/05 a 02/07/2024</a:t>
                      </a:r>
                      <a:endParaRPr lang="pt-BR" dirty="0">
                        <a:effectLst/>
                      </a:endParaRPr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buNone/>
                      </a:pPr>
                      <a:r>
                        <a:rPr lang="pt-BR" sz="2400" b="0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1ª Período de </a:t>
                      </a:r>
                      <a:r>
                        <a:rPr lang="pt-BR" sz="2400" b="0" i="0" u="none" strike="noStrike" baseline="0" noProof="0" err="1">
                          <a:solidFill>
                            <a:srgbClr val="000000"/>
                          </a:solidFill>
                          <a:latin typeface="Aptos"/>
                        </a:rPr>
                        <a:t>respecagem</a:t>
                      </a:r>
                      <a:r>
                        <a:rPr lang="pt-BR" sz="2400" b="0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.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buNone/>
                      </a:pPr>
                      <a:endParaRPr lang="pt-BR" sz="2400" b="0" i="0" u="none" strike="noStrike" baseline="0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buNone/>
                      </a:pPr>
                      <a:r>
                        <a:rPr lang="pt-BR" sz="2400" b="0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2º Término da leitura das obras pelos alunos (todos os alunos com a leitura de pelo menos 1(um) livro </a:t>
                      </a:r>
                      <a:r>
                        <a:rPr lang="pt-BR" sz="2400" b="0" i="0" u="none" strike="noStrike" baseline="0" noProof="0" err="1">
                          <a:solidFill>
                            <a:srgbClr val="000000"/>
                          </a:solidFill>
                          <a:latin typeface="Aptos"/>
                        </a:rPr>
                        <a:t>conclúído</a:t>
                      </a:r>
                      <a:r>
                        <a:rPr lang="pt-BR" sz="2400" b="0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/lido.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buNone/>
                      </a:pPr>
                      <a:endParaRPr lang="pt-BR" sz="2400" b="0" i="0" u="none" strike="noStrike" baseline="0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buNone/>
                      </a:pPr>
                      <a:endParaRPr lang="pt-BR" sz="2400" b="0" i="0" u="none" strike="noStrike" baseline="0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50000"/>
                        </a:lnSpc>
                        <a:buNone/>
                      </a:pPr>
                      <a:r>
                        <a:rPr lang="pt-BR" sz="2000" b="0" i="0" u="none" strike="noStrike" noProof="0" dirty="0">
                          <a:latin typeface="Calibri"/>
                        </a:rPr>
                        <a:t>Sugerimos que, </a:t>
                      </a:r>
                      <a:r>
                        <a:rPr lang="pt-BR" sz="2000" b="1" i="0" u="none" strike="noStrike" noProof="0" dirty="0">
                          <a:latin typeface="Calibri"/>
                        </a:rPr>
                        <a:t>durante o acompanhamento e a moderação </a:t>
                      </a:r>
                      <a:r>
                        <a:rPr lang="pt-BR" sz="2000" b="0" i="0" u="none" strike="noStrike" noProof="0" dirty="0">
                          <a:latin typeface="Calibri"/>
                        </a:rPr>
                        <a:t>da Plataforma, </a:t>
                      </a:r>
                      <a:r>
                        <a:rPr lang="pt-BR" sz="2000" b="1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o professor anote os pontos críticos observados para o trabalho posterior com a Competência Leitora.</a:t>
                      </a:r>
                      <a:endParaRPr lang="pt-BR" sz="2000" b="1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560694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491B127E-0326-07E9-9FD4-BC96E1810181}"/>
              </a:ext>
            </a:extLst>
          </p:cNvPr>
          <p:cNvGraphicFramePr>
            <a:graphicFrameLocks noGrp="1"/>
          </p:cNvGraphicFramePr>
          <p:nvPr/>
        </p:nvGraphicFramePr>
        <p:xfrm>
          <a:off x="22086" y="1126434"/>
          <a:ext cx="11852975" cy="10104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2676">
                  <a:extLst>
                    <a:ext uri="{9D8B030D-6E8A-4147-A177-3AD203B41FA5}">
                      <a16:colId xmlns:a16="http://schemas.microsoft.com/office/drawing/2014/main" val="1510934767"/>
                    </a:ext>
                  </a:extLst>
                </a:gridCol>
                <a:gridCol w="4987853">
                  <a:extLst>
                    <a:ext uri="{9D8B030D-6E8A-4147-A177-3AD203B41FA5}">
                      <a16:colId xmlns:a16="http://schemas.microsoft.com/office/drawing/2014/main" val="4208452585"/>
                    </a:ext>
                  </a:extLst>
                </a:gridCol>
                <a:gridCol w="3912446">
                  <a:extLst>
                    <a:ext uri="{9D8B030D-6E8A-4147-A177-3AD203B41FA5}">
                      <a16:colId xmlns:a16="http://schemas.microsoft.com/office/drawing/2014/main" val="685642162"/>
                    </a:ext>
                  </a:extLst>
                </a:gridCol>
              </a:tblGrid>
              <a:tr h="10104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SEMANAS: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1F3864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CRONOGRAMA LEIA SP -MAIO-2025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AÇÕES: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OBSERVAÇÕES IMPORTANTES A SEREM CONSIDERADAS: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4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3190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5B924-05B2-8189-93EA-CD820A7C8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8939A517-526C-0354-D1E8-CAE446FC7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9" y="117448"/>
            <a:ext cx="8028930" cy="1056629"/>
          </a:xfrm>
          <a:prstGeom prst="rect">
            <a:avLst/>
          </a:prstGeom>
        </p:spPr>
      </p:pic>
      <p:pic>
        <p:nvPicPr>
          <p:cNvPr id="3" name="Imagem 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FA113178-499B-AE93-D095-535332453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906" y="138516"/>
            <a:ext cx="3987748" cy="1014494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1F8B08C-658E-F530-F0F3-22323B35A1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612154"/>
              </p:ext>
            </p:extLst>
          </p:nvPr>
        </p:nvGraphicFramePr>
        <p:xfrm>
          <a:off x="172821" y="1277937"/>
          <a:ext cx="11781054" cy="5441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7288">
                  <a:extLst>
                    <a:ext uri="{9D8B030D-6E8A-4147-A177-3AD203B41FA5}">
                      <a16:colId xmlns:a16="http://schemas.microsoft.com/office/drawing/2014/main" val="1548271501"/>
                    </a:ext>
                  </a:extLst>
                </a:gridCol>
                <a:gridCol w="4448359">
                  <a:extLst>
                    <a:ext uri="{9D8B030D-6E8A-4147-A177-3AD203B41FA5}">
                      <a16:colId xmlns:a16="http://schemas.microsoft.com/office/drawing/2014/main" val="1616069660"/>
                    </a:ext>
                  </a:extLst>
                </a:gridCol>
                <a:gridCol w="4225407">
                  <a:extLst>
                    <a:ext uri="{9D8B030D-6E8A-4147-A177-3AD203B41FA5}">
                      <a16:colId xmlns:a16="http://schemas.microsoft.com/office/drawing/2014/main" val="2651642935"/>
                    </a:ext>
                  </a:extLst>
                </a:gridCol>
              </a:tblGrid>
              <a:tr h="822049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74086"/>
                  </a:ext>
                </a:extLst>
              </a:tr>
              <a:tr h="43963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>
                        <a:effectLst/>
                      </a:endParaRPr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1" dirty="0">
                          <a:effectLst/>
                        </a:rPr>
                        <a:t>19/05 a 02/07/2024</a:t>
                      </a:r>
                    </a:p>
                    <a:p>
                      <a:pPr lvl="0">
                        <a:buNone/>
                      </a:pPr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buNone/>
                      </a:pPr>
                      <a:r>
                        <a:rPr lang="pt-BR" sz="2400" b="1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1ª) Se</a:t>
                      </a:r>
                      <a:r>
                        <a:rPr lang="pt-BR" sz="2400" b="0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 precisar, última repescagem para </a:t>
                      </a:r>
                      <a:r>
                        <a:rPr lang="pt-BR" sz="2400" b="1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oportunizar a aprendizagem leitora de todos, não deixando ninguém para trás</a:t>
                      </a:r>
                      <a:r>
                        <a:rPr lang="pt-BR" sz="2400" b="0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, bem como para alcançar a meta e garantir os bons índices da escola. </a:t>
                      </a:r>
                      <a:endParaRPr lang="pt-BR" sz="24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50000"/>
                        </a:lnSpc>
                        <a:buNone/>
                      </a:pPr>
                      <a:r>
                        <a:rPr lang="pt-BR" sz="2000" b="0" i="0" u="none" strike="noStrike" noProof="0" dirty="0">
                          <a:latin typeface="Calibri"/>
                        </a:rPr>
                        <a:t>Não se pode esquecer de que o trabalho com as </a:t>
                      </a:r>
                      <a:r>
                        <a:rPr lang="pt-BR" sz="2000" b="1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estratégias de leitura e de procedimento de leitor são práticas pedagógicas que precisam ser ensinadas </a:t>
                      </a:r>
                      <a:r>
                        <a:rPr lang="pt-BR" sz="2000" b="0" i="0" u="none" strike="noStrike" noProof="0" dirty="0">
                          <a:latin typeface="Calibri"/>
                        </a:rPr>
                        <a:t>para que as inúmeras finalidades da leitura (de fruição, </a:t>
                      </a:r>
                      <a:r>
                        <a:rPr lang="pt-BR" sz="2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de aprender, de comunicar etc.) contribuam no processo de ensino e aprendizagem dos demais Componentes Curriculares. 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560694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82FD4DB-DA8B-8544-CFF2-A7AEEFF501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267944"/>
              </p:ext>
            </p:extLst>
          </p:nvPr>
        </p:nvGraphicFramePr>
        <p:xfrm>
          <a:off x="187757" y="1299004"/>
          <a:ext cx="11728017" cy="8261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1548">
                  <a:extLst>
                    <a:ext uri="{9D8B030D-6E8A-4147-A177-3AD203B41FA5}">
                      <a16:colId xmlns:a16="http://schemas.microsoft.com/office/drawing/2014/main" val="1510934767"/>
                    </a:ext>
                  </a:extLst>
                </a:gridCol>
                <a:gridCol w="4935269">
                  <a:extLst>
                    <a:ext uri="{9D8B030D-6E8A-4147-A177-3AD203B41FA5}">
                      <a16:colId xmlns:a16="http://schemas.microsoft.com/office/drawing/2014/main" val="4208452585"/>
                    </a:ext>
                  </a:extLst>
                </a:gridCol>
                <a:gridCol w="3871200">
                  <a:extLst>
                    <a:ext uri="{9D8B030D-6E8A-4147-A177-3AD203B41FA5}">
                      <a16:colId xmlns:a16="http://schemas.microsoft.com/office/drawing/2014/main" val="685642162"/>
                    </a:ext>
                  </a:extLst>
                </a:gridCol>
              </a:tblGrid>
              <a:tr h="826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SEMANAS: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1F3864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CRONOGRAMA LEIA SP -MAIO-2025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AÇÕES: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OBSERVAÇÕES IMPORTANTES A SEREM CONSIDERADAS: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4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63226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44ED1-4870-2193-9E31-4C3D337AA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8CD5633E-B7ED-7AC6-1DA5-2CFC6964B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9" y="117448"/>
            <a:ext cx="8028930" cy="1056629"/>
          </a:xfrm>
          <a:prstGeom prst="rect">
            <a:avLst/>
          </a:prstGeom>
        </p:spPr>
      </p:pic>
      <p:pic>
        <p:nvPicPr>
          <p:cNvPr id="3" name="Imagem 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7056ADE4-1F1F-8CE9-3BE3-DD33F116F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906" y="138516"/>
            <a:ext cx="3987748" cy="1014494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28CD6F7-83E4-6144-6F1C-3395E7B357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018322"/>
              </p:ext>
            </p:extLst>
          </p:nvPr>
        </p:nvGraphicFramePr>
        <p:xfrm>
          <a:off x="0" y="1225826"/>
          <a:ext cx="12145642" cy="5631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3173">
                  <a:extLst>
                    <a:ext uri="{9D8B030D-6E8A-4147-A177-3AD203B41FA5}">
                      <a16:colId xmlns:a16="http://schemas.microsoft.com/office/drawing/2014/main" val="1548271501"/>
                    </a:ext>
                  </a:extLst>
                </a:gridCol>
                <a:gridCol w="5135217">
                  <a:extLst>
                    <a:ext uri="{9D8B030D-6E8A-4147-A177-3AD203B41FA5}">
                      <a16:colId xmlns:a16="http://schemas.microsoft.com/office/drawing/2014/main" val="1616069660"/>
                    </a:ext>
                  </a:extLst>
                </a:gridCol>
                <a:gridCol w="4807252">
                  <a:extLst>
                    <a:ext uri="{9D8B030D-6E8A-4147-A177-3AD203B41FA5}">
                      <a16:colId xmlns:a16="http://schemas.microsoft.com/office/drawing/2014/main" val="2651642935"/>
                    </a:ext>
                  </a:extLst>
                </a:gridCol>
              </a:tblGrid>
              <a:tr h="786216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74086"/>
                  </a:ext>
                </a:extLst>
              </a:tr>
              <a:tr h="4845292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1" dirty="0">
                          <a:effectLst/>
                        </a:rPr>
                        <a:t>19/05 a 02/07/2024</a:t>
                      </a:r>
                    </a:p>
                    <a:p>
                      <a:pPr lvl="0">
                        <a:buNone/>
                      </a:pPr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pt-BR" sz="2400" b="1" i="0" u="none" strike="noStrike" baseline="0" noProof="0" dirty="0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Aptos"/>
                        </a:rPr>
                        <a:t>2ª) Preparação para a leitura do próximo bimestre:</a:t>
                      </a:r>
                      <a:endParaRPr lang="pt-BR" sz="2400" b="0" i="0" u="none" strike="noStrike" baseline="0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endParaRPr lang="pt-BR" sz="1800" b="1" i="0" u="none" strike="noStrike" baseline="0" noProof="0" dirty="0">
                        <a:solidFill>
                          <a:srgbClr val="000000"/>
                        </a:solidFill>
                        <a:highlight>
                          <a:srgbClr val="00FF00"/>
                        </a:highlight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r>
                        <a:rPr lang="pt-BR" sz="2000" b="1" i="0" u="none" strike="noStrike" baseline="0" noProof="0" dirty="0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Aptos"/>
                        </a:rPr>
                        <a:t>Trabalho</a:t>
                      </a:r>
                      <a:r>
                        <a:rPr lang="pt-BR" sz="2000" b="0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 com as estratégias de leitura e com os procedimentos de leitor por meio de uma modelização de uma obra. </a:t>
                      </a:r>
                      <a:endParaRPr lang="en-US" sz="2000" b="0" i="0" u="none" strike="noStrike" baseline="0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endParaRPr lang="pt-BR" sz="2000" b="0" i="0" u="none" strike="noStrike" baseline="0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r>
                        <a:rPr lang="pt-BR" sz="2000" b="0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Por exemplo, selecionar um capítulo/um trecho, de repente, até pesquisar por questões que envolvam trechos das muitas obras literárias e que são exigidas nas Provas Paulistas para realizar o trabalho que antecede a competência Leitora, que são as competências da oralidade e da escuta.</a:t>
                      </a:r>
                      <a:endParaRPr lang="pt-BR" sz="200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pt-BR" sz="2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No trabalho de compreensão leitora, o Professor pode elencar as maiores fragilidades/habilidades de compreensão leitora da Turma e, assim, pensar em ações realizáveis e efetivas, sempre com o objetivo de alcançar maior êxito em menos tempo.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endParaRPr lang="pt-BR" sz="20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buNone/>
                      </a:pPr>
                      <a:r>
                        <a:rPr lang="pt-BR" sz="2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Outro fator bastante importante é a funcionalidade de </a:t>
                      </a:r>
                      <a:r>
                        <a:rPr lang="pt-BR" sz="20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ptos"/>
                        </a:rPr>
                        <a:t>instalar o plugin</a:t>
                      </a:r>
                      <a:r>
                        <a:rPr lang="pt-BR" sz="2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, uma extensão que possibilita a leitura da obra offline, nas máquinas da Unidade Escolar.</a:t>
                      </a:r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560694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1D982143-7374-DFF4-E74A-C80FE368CB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068404"/>
              </p:ext>
            </p:extLst>
          </p:nvPr>
        </p:nvGraphicFramePr>
        <p:xfrm>
          <a:off x="22086" y="1126434"/>
          <a:ext cx="11852964" cy="822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9738">
                  <a:extLst>
                    <a:ext uri="{9D8B030D-6E8A-4147-A177-3AD203B41FA5}">
                      <a16:colId xmlns:a16="http://schemas.microsoft.com/office/drawing/2014/main" val="1510934767"/>
                    </a:ext>
                  </a:extLst>
                </a:gridCol>
                <a:gridCol w="5002695">
                  <a:extLst>
                    <a:ext uri="{9D8B030D-6E8A-4147-A177-3AD203B41FA5}">
                      <a16:colId xmlns:a16="http://schemas.microsoft.com/office/drawing/2014/main" val="4208452585"/>
                    </a:ext>
                  </a:extLst>
                </a:gridCol>
                <a:gridCol w="4630531">
                  <a:extLst>
                    <a:ext uri="{9D8B030D-6E8A-4147-A177-3AD203B41FA5}">
                      <a16:colId xmlns:a16="http://schemas.microsoft.com/office/drawing/2014/main" val="685642162"/>
                    </a:ext>
                  </a:extLst>
                </a:gridCol>
              </a:tblGrid>
              <a:tr h="81166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SEMANAS: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1F3864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CRONOGRAMA LEIA SP -MAIO-2025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AÇÕES: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OBSERVAÇÕES IMPORTANTES A SEREM CONSIDERADAS: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4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63611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FC2A3-3645-A6E0-90A1-CC5BB1AC1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E2817639-EEE0-9AE8-B90A-27F7A2C1E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9" y="117448"/>
            <a:ext cx="8028930" cy="711227"/>
          </a:xfrm>
          <a:prstGeom prst="rect">
            <a:avLst/>
          </a:prstGeom>
        </p:spPr>
      </p:pic>
      <p:pic>
        <p:nvPicPr>
          <p:cNvPr id="3" name="Imagem 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EABEAA87-96AE-66FD-A706-65CCB1FEB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906" y="138516"/>
            <a:ext cx="3987748" cy="711227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7E48754-3AE8-292F-D293-B09D310FA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185417"/>
              </p:ext>
            </p:extLst>
          </p:nvPr>
        </p:nvGraphicFramePr>
        <p:xfrm>
          <a:off x="36857" y="1015999"/>
          <a:ext cx="11949920" cy="5832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3002">
                  <a:extLst>
                    <a:ext uri="{9D8B030D-6E8A-4147-A177-3AD203B41FA5}">
                      <a16:colId xmlns:a16="http://schemas.microsoft.com/office/drawing/2014/main" val="1548271501"/>
                    </a:ext>
                  </a:extLst>
                </a:gridCol>
                <a:gridCol w="4430765">
                  <a:extLst>
                    <a:ext uri="{9D8B030D-6E8A-4147-A177-3AD203B41FA5}">
                      <a16:colId xmlns:a16="http://schemas.microsoft.com/office/drawing/2014/main" val="1616069660"/>
                    </a:ext>
                  </a:extLst>
                </a:gridCol>
                <a:gridCol w="4946153">
                  <a:extLst>
                    <a:ext uri="{9D8B030D-6E8A-4147-A177-3AD203B41FA5}">
                      <a16:colId xmlns:a16="http://schemas.microsoft.com/office/drawing/2014/main" val="2651642935"/>
                    </a:ext>
                  </a:extLst>
                </a:gridCol>
              </a:tblGrid>
              <a:tr h="712304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74086"/>
                  </a:ext>
                </a:extLst>
              </a:tr>
              <a:tr h="4396342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>
                        <a:buNone/>
                      </a:pPr>
                      <a:endParaRPr lang="pt-BR" dirty="0"/>
                    </a:p>
                    <a:p>
                      <a:pPr lvl="0" algn="just">
                        <a:buNone/>
                      </a:pPr>
                      <a:r>
                        <a:rPr lang="pt-BR" dirty="0"/>
                        <a:t> </a:t>
                      </a:r>
                      <a:r>
                        <a:rPr lang="pt-BR" sz="2400" dirty="0"/>
                        <a:t>que antecedem a próxima Leitura, concomitante ao trabalho final de leitura, o professor já precisa se organizar para a ação descrita a seguir.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 b="0" i="0" u="none" strike="noStrike" baseline="0" noProof="0" dirty="0">
                          <a:solidFill>
                            <a:srgbClr val="000000"/>
                          </a:solidFill>
                          <a:latin typeface="Aptos"/>
                        </a:rPr>
                        <a:t>3ª) Realizar uma curadoria das obras oferecidas pela Plataforma Leia SP, a fim de avaliar qual a mais adequada para a faixa etária, para o interesse dos estudantes, tais como mais divertidas, de mais fácil entendimento, dentre outros elementos que facilitem o trabalho do professor e que motivem os estudantes a lerem com prazer e alegria.</a:t>
                      </a:r>
                      <a:endParaRPr lang="pt-BR" dirty="0"/>
                    </a:p>
                    <a:p>
                      <a:pPr lvl="0" algn="just">
                        <a:buNone/>
                      </a:pPr>
                      <a:endParaRPr lang="pt-BR" sz="2000" b="0" i="0" u="none" strike="noStrike" baseline="0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Esta funcionalidade será de muita utilidade no dia do uso da Plataforma Leia SP, pois com o uso dessa extensão, esse trabalho fica mais otimizado e, quando a Internet estiver funcionando novamente, essa extensão possibilita sincronizar, isto é, o aluno pode continuar a leitura de onde parou, que é contabilizado no BI.</a:t>
                      </a:r>
                    </a:p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OBS:</a:t>
                      </a: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</a:t>
                      </a:r>
                      <a:r>
                        <a:rPr lang="pt-BR" sz="2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Todas as informações detalhadas para o entendimento e o acesso à Plataforma Leia SP podem ser encontradas no Guia do Professor. Segue o link de acesso ao Guia: </a:t>
                      </a:r>
                      <a:r>
                        <a:rPr lang="pt-BR" sz="2000" b="0" i="0" u="none" strike="noStrike" noProof="0" dirty="0">
                          <a:solidFill>
                            <a:srgbClr val="000000"/>
                          </a:solidFill>
                          <a:hlinkClick r:id="rId4"/>
                        </a:rPr>
                        <a:t>Educador Árvore e Leia SP - jan 25 - V2.pdf</a:t>
                      </a:r>
                      <a:r>
                        <a:rPr lang="pt-BR" sz="2000" b="0" i="0" u="none" strike="noStrike" noProof="0" dirty="0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  <a:p>
                      <a:pPr lvl="0">
                        <a:buNone/>
                      </a:pPr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560694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B9CCC6E3-52CE-6CB7-1FB6-CB10F58C2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248419"/>
              </p:ext>
            </p:extLst>
          </p:nvPr>
        </p:nvGraphicFramePr>
        <p:xfrm>
          <a:off x="59734" y="828675"/>
          <a:ext cx="11949920" cy="822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8997">
                  <a:extLst>
                    <a:ext uri="{9D8B030D-6E8A-4147-A177-3AD203B41FA5}">
                      <a16:colId xmlns:a16="http://schemas.microsoft.com/office/drawing/2014/main" val="1510934767"/>
                    </a:ext>
                  </a:extLst>
                </a:gridCol>
                <a:gridCol w="4326164">
                  <a:extLst>
                    <a:ext uri="{9D8B030D-6E8A-4147-A177-3AD203B41FA5}">
                      <a16:colId xmlns:a16="http://schemas.microsoft.com/office/drawing/2014/main" val="4208452585"/>
                    </a:ext>
                  </a:extLst>
                </a:gridCol>
                <a:gridCol w="5034759">
                  <a:extLst>
                    <a:ext uri="{9D8B030D-6E8A-4147-A177-3AD203B41FA5}">
                      <a16:colId xmlns:a16="http://schemas.microsoft.com/office/drawing/2014/main" val="685642162"/>
                    </a:ext>
                  </a:extLst>
                </a:gridCol>
              </a:tblGrid>
              <a:tr h="69850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SEMANAS: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1F3864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CRONOGRAMA LEIA SP -MAIO-2025</a:t>
                      </a: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AÇÕES: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pt-BR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</a:rPr>
                        <a:t>OBSERVAÇÕES IMPORTANTES A SEREM CONSIDERADAS:</a:t>
                      </a:r>
                      <a:endParaRPr lang="pt-BR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4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3721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98A30B-0AFB-5D84-CC48-314E7D16E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Graphic 5" descr="Sala de aula">
            <a:extLst>
              <a:ext uri="{FF2B5EF4-FFF2-40B4-BE49-F238E27FC236}">
                <a16:creationId xmlns:a16="http://schemas.microsoft.com/office/drawing/2014/main" id="{36038F21-BE1C-52C7-6057-75180187D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1F0FFAF-673D-3AC6-AB56-B7BC1CC26505}"/>
              </a:ext>
            </a:extLst>
          </p:cNvPr>
          <p:cNvSpPr txBox="1"/>
          <p:nvPr/>
        </p:nvSpPr>
        <p:spPr>
          <a:xfrm>
            <a:off x="5746282" y="673768"/>
            <a:ext cx="5607518" cy="550319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>
                <a:highlight>
                  <a:srgbClr val="FFFF00"/>
                </a:highlight>
              </a:rPr>
              <a:t>Importante</a:t>
            </a:r>
            <a:r>
              <a:rPr lang="en-US" sz="2800" b="1" dirty="0">
                <a:highlight>
                  <a:srgbClr val="FFFF00"/>
                </a:highlight>
              </a:rPr>
              <a:t>: </a:t>
            </a:r>
            <a:endParaRPr lang="en-US" sz="2800" dirty="0">
              <a:highlight>
                <a:srgbClr val="FFFF00"/>
              </a:highlight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O </a:t>
            </a:r>
            <a:r>
              <a:rPr lang="en-US" sz="2000" b="1" dirty="0" err="1"/>
              <a:t>cronograma</a:t>
            </a:r>
            <a:r>
              <a:rPr lang="en-US" sz="2000" b="1" dirty="0"/>
              <a:t> mensal </a:t>
            </a:r>
            <a:r>
              <a:rPr lang="en-US" sz="2000" b="1" dirty="0" err="1"/>
              <a:t>aqui</a:t>
            </a:r>
            <a:r>
              <a:rPr lang="en-US" sz="2000" b="1" dirty="0"/>
              <a:t> </a:t>
            </a:r>
            <a:r>
              <a:rPr lang="en-US" sz="2000" b="1" dirty="0" err="1"/>
              <a:t>sugerido</a:t>
            </a:r>
            <a:r>
              <a:rPr lang="en-US" sz="2000" b="1" dirty="0"/>
              <a:t> </a:t>
            </a:r>
            <a:r>
              <a:rPr lang="en-US" sz="2000" b="1" dirty="0" err="1"/>
              <a:t>foi</a:t>
            </a:r>
            <a:r>
              <a:rPr lang="en-US" sz="2000" b="1" dirty="0"/>
              <a:t> </a:t>
            </a:r>
            <a:r>
              <a:rPr lang="en-US" sz="2000" b="1" dirty="0" err="1"/>
              <a:t>idealizado</a:t>
            </a:r>
            <a:r>
              <a:rPr lang="en-US" sz="2000" b="1" dirty="0"/>
              <a:t> </a:t>
            </a:r>
            <a:r>
              <a:rPr lang="en-US" sz="2000" b="1" dirty="0" err="1"/>
              <a:t>considerando</a:t>
            </a:r>
            <a:r>
              <a:rPr lang="en-US" sz="2000" b="1" dirty="0"/>
              <a:t> o Professor </a:t>
            </a:r>
            <a:r>
              <a:rPr lang="en-US" sz="2000" b="1" dirty="0" err="1"/>
              <a:t>trabalhar</a:t>
            </a:r>
            <a:r>
              <a:rPr lang="en-US" sz="2000" b="1" dirty="0"/>
              <a:t> 1 (</a:t>
            </a:r>
            <a:r>
              <a:rPr lang="en-US" sz="2000" b="1" dirty="0" err="1"/>
              <a:t>uma</a:t>
            </a:r>
            <a:r>
              <a:rPr lang="en-US" sz="2000" b="1" dirty="0"/>
              <a:t>) aula </a:t>
            </a:r>
            <a:r>
              <a:rPr lang="en-US" sz="2000" b="1" dirty="0" err="1"/>
              <a:t>semanal</a:t>
            </a:r>
            <a:r>
              <a:rPr lang="en-US" sz="2000" b="1" dirty="0"/>
              <a:t> da Plataforma Leia SP, com as </a:t>
            </a:r>
            <a:r>
              <a:rPr lang="en-US" sz="2000" b="1" dirty="0" err="1"/>
              <a:t>adequações</a:t>
            </a:r>
            <a:r>
              <a:rPr lang="en-US" sz="2000" b="1" dirty="0"/>
              <a:t> que </a:t>
            </a:r>
            <a:r>
              <a:rPr lang="en-US" sz="2000" b="1" dirty="0" err="1"/>
              <a:t>julgar</a:t>
            </a:r>
            <a:r>
              <a:rPr lang="en-US" sz="2000" b="1" dirty="0"/>
              <a:t> </a:t>
            </a:r>
            <a:r>
              <a:rPr lang="en-US" sz="2000" b="1" dirty="0" err="1"/>
              <a:t>necessárias</a:t>
            </a:r>
            <a:r>
              <a:rPr lang="en-US" sz="2000" b="1" dirty="0"/>
              <a:t>.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Contudo</a:t>
            </a:r>
            <a:r>
              <a:rPr lang="en-US" sz="2000" b="1" dirty="0"/>
              <a:t>, </a:t>
            </a:r>
            <a:r>
              <a:rPr lang="en-US" sz="2000" b="1" dirty="0" err="1"/>
              <a:t>caberá</a:t>
            </a:r>
            <a:r>
              <a:rPr lang="en-US" sz="2000" b="1" dirty="0"/>
              <a:t> </a:t>
            </a:r>
            <a:r>
              <a:rPr lang="en-US" sz="2000" b="1" dirty="0" err="1"/>
              <a:t>ao</a:t>
            </a:r>
            <a:r>
              <a:rPr lang="en-US" sz="2000" b="1" dirty="0"/>
              <a:t> </a:t>
            </a:r>
            <a:r>
              <a:rPr lang="en-US" sz="2000" b="1" dirty="0" err="1"/>
              <a:t>Docente</a:t>
            </a:r>
            <a:r>
              <a:rPr lang="en-US" sz="2000" b="1" dirty="0"/>
              <a:t> se </a:t>
            </a:r>
            <a:r>
              <a:rPr lang="en-US" sz="2000" b="1" dirty="0" err="1"/>
              <a:t>organizar</a:t>
            </a:r>
            <a:r>
              <a:rPr lang="en-US" sz="2000" b="1" dirty="0"/>
              <a:t> e </a:t>
            </a:r>
            <a:r>
              <a:rPr lang="en-US" sz="2000" b="1" dirty="0" err="1"/>
              <a:t>administrar</a:t>
            </a:r>
            <a:r>
              <a:rPr lang="en-US" sz="2000" b="1" dirty="0"/>
              <a:t> o tempo das 02 (duas) aulas </a:t>
            </a:r>
            <a:r>
              <a:rPr lang="en-US" sz="2000" b="1" dirty="0" err="1"/>
              <a:t>semanais</a:t>
            </a:r>
            <a:r>
              <a:rPr lang="en-US" sz="2000" b="1" dirty="0"/>
              <a:t> entre o </a:t>
            </a:r>
            <a:r>
              <a:rPr lang="en-US" sz="2000" b="1" dirty="0" err="1"/>
              <a:t>uso</a:t>
            </a:r>
            <a:r>
              <a:rPr lang="en-US" sz="2000" b="1" dirty="0"/>
              <a:t> de ambas as </a:t>
            </a:r>
            <a:r>
              <a:rPr lang="en-US" sz="2000" b="1" dirty="0" err="1"/>
              <a:t>Plataformas</a:t>
            </a:r>
            <a:r>
              <a:rPr lang="en-US" sz="2000" b="1" dirty="0"/>
              <a:t>: </a:t>
            </a:r>
            <a:r>
              <a:rPr lang="en-US" sz="2000" b="1" dirty="0" err="1"/>
              <a:t>Redação</a:t>
            </a:r>
            <a:r>
              <a:rPr lang="en-US" sz="2000" b="1" dirty="0"/>
              <a:t> </a:t>
            </a:r>
            <a:r>
              <a:rPr lang="en-US" sz="2000" b="1" dirty="0" err="1"/>
              <a:t>Paulista</a:t>
            </a:r>
            <a:r>
              <a:rPr lang="en-US" sz="2000" b="1" dirty="0"/>
              <a:t> e Leia SP.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Desejo</a:t>
            </a:r>
            <a:r>
              <a:rPr lang="en-US" sz="2000" b="1" dirty="0"/>
              <a:t> um </a:t>
            </a:r>
            <a:r>
              <a:rPr lang="en-US" sz="2000" b="1" dirty="0" err="1"/>
              <a:t>excelente</a:t>
            </a:r>
            <a:r>
              <a:rPr lang="en-US" sz="2000" b="1" dirty="0"/>
              <a:t> </a:t>
            </a:r>
            <a:r>
              <a:rPr lang="en-US" sz="2000" b="1" dirty="0" err="1"/>
              <a:t>trabalho</a:t>
            </a:r>
            <a:r>
              <a:rPr lang="en-US" sz="2000" b="1" dirty="0"/>
              <a:t>!!! 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Lucimara Gusson – 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PEC </a:t>
            </a:r>
            <a:r>
              <a:rPr lang="en-US" sz="2000" b="1" dirty="0" err="1"/>
              <a:t>Desenvolvmento</a:t>
            </a:r>
            <a:r>
              <a:rPr lang="en-US" sz="2000" b="1" dirty="0"/>
              <a:t> Curricular</a:t>
            </a:r>
            <a:endParaRPr lang="en-US" sz="2000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Plataformas</a:t>
            </a:r>
            <a:r>
              <a:rPr lang="en-US" sz="2000" b="1" dirty="0"/>
              <a:t>: </a:t>
            </a:r>
            <a:r>
              <a:rPr lang="en-US" sz="2000" b="1" dirty="0" err="1"/>
              <a:t>Redação</a:t>
            </a:r>
            <a:r>
              <a:rPr lang="en-US" sz="2000" b="1" dirty="0"/>
              <a:t> </a:t>
            </a:r>
            <a:r>
              <a:rPr lang="en-US" sz="2000" b="1" dirty="0" err="1"/>
              <a:t>Paulista</a:t>
            </a:r>
            <a:r>
              <a:rPr lang="en-US" sz="2000" b="1" dirty="0"/>
              <a:t> e Leia SP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1698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1D7BCB7-1F48-ED75-7F19-CA0E05DC5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847765"/>
            <a:ext cx="10905066" cy="3162468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F7BD970-1EC5-3E79-D94F-1553070778E4}"/>
              </a:ext>
            </a:extLst>
          </p:cNvPr>
          <p:cNvSpPr txBox="1"/>
          <p:nvPr/>
        </p:nvSpPr>
        <p:spPr>
          <a:xfrm>
            <a:off x="6113732" y="4487013"/>
            <a:ext cx="4610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highlight>
                  <a:srgbClr val="FFFF00"/>
                </a:highlight>
              </a:rPr>
              <a:t>Proposta 4- </a:t>
            </a:r>
            <a:r>
              <a:rPr lang="pt-BR" sz="2800" b="1" dirty="0"/>
              <a:t>19/05 a 26/06</a:t>
            </a:r>
          </a:p>
        </p:txBody>
      </p:sp>
    </p:spTree>
    <p:extLst>
      <p:ext uri="{BB962C8B-B14F-4D97-AF65-F5344CB8AC3E}">
        <p14:creationId xmlns:p14="http://schemas.microsoft.com/office/powerpoint/2010/main" val="40701384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5E61E46-FB2F-44B7-1786-2AF2B4A16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8" y="79671"/>
            <a:ext cx="5819686" cy="87960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B543F1A-A99F-BFB6-7E44-A8D9336F2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070" y="57695"/>
            <a:ext cx="5007837" cy="879601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CE57DD7-1D36-BF6B-6A1A-496901D47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845622"/>
              </p:ext>
            </p:extLst>
          </p:nvPr>
        </p:nvGraphicFramePr>
        <p:xfrm>
          <a:off x="203674" y="1371600"/>
          <a:ext cx="11784651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915">
                  <a:extLst>
                    <a:ext uri="{9D8B030D-6E8A-4147-A177-3AD203B41FA5}">
                      <a16:colId xmlns:a16="http://schemas.microsoft.com/office/drawing/2014/main" val="679767467"/>
                    </a:ext>
                  </a:extLst>
                </a:gridCol>
                <a:gridCol w="6415103">
                  <a:extLst>
                    <a:ext uri="{9D8B030D-6E8A-4147-A177-3AD203B41FA5}">
                      <a16:colId xmlns:a16="http://schemas.microsoft.com/office/drawing/2014/main" val="4186527562"/>
                    </a:ext>
                  </a:extLst>
                </a:gridCol>
                <a:gridCol w="3774633">
                  <a:extLst>
                    <a:ext uri="{9D8B030D-6E8A-4147-A177-3AD203B41FA5}">
                      <a16:colId xmlns:a16="http://schemas.microsoft.com/office/drawing/2014/main" val="2152265384"/>
                    </a:ext>
                  </a:extLst>
                </a:gridCol>
              </a:tblGrid>
              <a:tr h="595553"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SEMANAS: </a:t>
                      </a:r>
                    </a:p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AÇÕES: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OBSERVAÇÕES IMPORTANTES A SEREM CONSIDERADAS</a:t>
                      </a:r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021076"/>
                  </a:ext>
                </a:extLst>
              </a:tr>
              <a:tr h="892126">
                <a:tc>
                  <a:txBody>
                    <a:bodyPr/>
                    <a:lstStyle/>
                    <a:p>
                      <a:pPr algn="l" rtl="0" fontAlgn="base"/>
                      <a:r>
                        <a:rPr lang="pt-BR" sz="1600" b="1" i="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De 19/05/ a 30/05/2024 </a:t>
                      </a:r>
                    </a:p>
                    <a:p>
                      <a:pPr algn="l" rtl="0" fontAlgn="base"/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 momentos) </a:t>
                      </a:r>
                    </a:p>
                    <a:p>
                      <a:pPr algn="l" rtl="0" fontAlgn="base"/>
                      <a:r>
                        <a:rPr lang="pt-BR" sz="1100" b="0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pt-BR" b="0" i="0" dirty="0">
                        <a:effectLst/>
                      </a:endParaRPr>
                    </a:p>
                    <a:p>
                      <a:pPr algn="l" rtl="0" fontAlgn="base"/>
                      <a:r>
                        <a:rPr lang="pt-BR" sz="1100" b="0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pt-BR" b="0" i="0" dirty="0">
                        <a:effectLst/>
                      </a:endParaRPr>
                    </a:p>
                    <a:p>
                      <a:pPr algn="just" rtl="0" fontAlgn="base"/>
                      <a:r>
                        <a:rPr lang="pt-BR" sz="900" b="0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pt-BR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base"/>
                      <a:endParaRPr lang="pt-BR" b="0" i="0" dirty="0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pt-B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1ª) </a:t>
                      </a:r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Todos os professores de LP (EFAF) e de Redação e Leitura (EM) trabalham as Propostas de Redação do Ano/Série em que atuam, a saber:</a:t>
                      </a:r>
                    </a:p>
                    <a:p>
                      <a:pPr algn="just" rtl="0" fontAlgn="base"/>
                      <a:endParaRPr lang="pt-BR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a) </a:t>
                      </a:r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Trabalho ou retomada da estrutura e das características do </a:t>
                      </a:r>
                      <a:r>
                        <a:rPr lang="pt-B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GÊNERO</a:t>
                      </a:r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selecionado para cada Ano/Série - indicação/seleção do </a:t>
                      </a:r>
                      <a:r>
                        <a:rPr lang="pt-B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TEMA;</a:t>
                      </a:r>
                    </a:p>
                    <a:p>
                      <a:pPr algn="just" rtl="0" fontAlgn="base"/>
                      <a:endParaRPr lang="pt-BR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rtl="0" fontAlgn="base"/>
                      <a:r>
                        <a:rPr lang="pt-B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b) </a:t>
                      </a:r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Abrir a proposta na Plataforma para que os estudantes a conheçam, explorar os critérios de correção, ressaltar sobre a necessidade do Título e do número mínimo de palavras exigido na proposta e a funcionalidade da paragrafação;</a:t>
                      </a:r>
                    </a:p>
                    <a:p>
                      <a:pPr algn="just" rtl="0" fontAlgn="base"/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</a:t>
                      </a:r>
                    </a:p>
                    <a:p>
                      <a:pPr algn="just" rtl="0" fontAlgn="base"/>
                      <a:r>
                        <a:rPr lang="pt-B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c) </a:t>
                      </a:r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Produção do Projeto de Texto  e o rascunho da Redação pelos estudantes no caderno. </a:t>
                      </a:r>
                    </a:p>
                    <a:p>
                      <a:endParaRPr lang="pt-BR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Agendamento imediato para o recebimento do aluno; 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Sendo que a ação de enviar/publicar as Propostas de Redação para todas as suas Turmas na Plataforma/CMSP podem ocorrer concomitante ao processo mencionado ao lado, na coluna 2(dois) ou após esse trabalho descrito nas letras a, b e c</a:t>
                      </a:r>
                      <a:r>
                        <a:rPr lang="pt-BR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Atenção para o estabelecimento do prazo</a:t>
                      </a:r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sugerimos colocar o prazo máximo, até 02/07, a fim de que trabalhemos com mais tranquilidade, sem o stress de ter que prorrogar e correr o risco de perder prazo ou de duplicação das propostas. 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838374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AB77D009-E3C9-83BF-3BB1-65C843F06DA4}"/>
              </a:ext>
            </a:extLst>
          </p:cNvPr>
          <p:cNvSpPr txBox="1"/>
          <p:nvPr/>
        </p:nvSpPr>
        <p:spPr>
          <a:xfrm>
            <a:off x="1048997" y="959272"/>
            <a:ext cx="92914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SUGESTÃO DE CRONOGRAMA – REDAÇÃO PAULISTA –MAIO/JUNHO 2025</a:t>
            </a:r>
            <a:r>
              <a:rPr lang="pt-BR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97711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0080193-B6B5-B3B2-0693-0546BC0245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4521"/>
              </p:ext>
            </p:extLst>
          </p:nvPr>
        </p:nvGraphicFramePr>
        <p:xfrm>
          <a:off x="487110" y="1825625"/>
          <a:ext cx="11075350" cy="4275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081">
                  <a:extLst>
                    <a:ext uri="{9D8B030D-6E8A-4147-A177-3AD203B41FA5}">
                      <a16:colId xmlns:a16="http://schemas.microsoft.com/office/drawing/2014/main" val="4013617541"/>
                    </a:ext>
                  </a:extLst>
                </a:gridCol>
                <a:gridCol w="6179055">
                  <a:extLst>
                    <a:ext uri="{9D8B030D-6E8A-4147-A177-3AD203B41FA5}">
                      <a16:colId xmlns:a16="http://schemas.microsoft.com/office/drawing/2014/main" val="3850346273"/>
                    </a:ext>
                  </a:extLst>
                </a:gridCol>
                <a:gridCol w="3123214">
                  <a:extLst>
                    <a:ext uri="{9D8B030D-6E8A-4147-A177-3AD203B41FA5}">
                      <a16:colId xmlns:a16="http://schemas.microsoft.com/office/drawing/2014/main" val="2542472872"/>
                    </a:ext>
                  </a:extLst>
                </a:gridCol>
              </a:tblGrid>
              <a:tr h="892126"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1100" b="1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pt-BR" sz="1100" b="1" i="0" dirty="0">
                          <a:effectLst/>
                          <a:latin typeface="Calibri" panose="020F0502020204030204" pitchFamily="34" charset="0"/>
                        </a:rPr>
                        <a:t>SEMANAS:</a:t>
                      </a:r>
                      <a:r>
                        <a:rPr lang="pt-BR" sz="1100" b="0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pt-BR" b="0" i="0" dirty="0">
                        <a:effectLst/>
                      </a:endParaRPr>
                    </a:p>
                    <a:p>
                      <a:pPr algn="ctr" rtl="0" fontAlgn="base"/>
                      <a:r>
                        <a:rPr lang="pt-BR" sz="1100" b="0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pt-BR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1100" b="1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pt-BR" sz="1100" b="1" i="0" dirty="0">
                          <a:effectLst/>
                          <a:latin typeface="Calibri" panose="020F0502020204030204" pitchFamily="34" charset="0"/>
                        </a:rPr>
                        <a:t>AÇÕES:</a:t>
                      </a:r>
                      <a:r>
                        <a:rPr lang="pt-BR" sz="1100" b="0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pt-BR" b="0" i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1100" b="1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pt-BR" sz="1100" b="1" i="0" dirty="0">
                          <a:effectLst/>
                          <a:latin typeface="Calibri" panose="020F0502020204030204" pitchFamily="34" charset="0"/>
                        </a:rPr>
                        <a:t>OBSERVAÇÕES IMPORTANTES A SEREM CONSIDERADAS:</a:t>
                      </a:r>
                      <a:r>
                        <a:rPr lang="pt-BR" sz="1100" b="0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pt-BR" b="0" i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00205"/>
                  </a:ext>
                </a:extLst>
              </a:tr>
              <a:tr h="892126">
                <a:tc>
                  <a:txBody>
                    <a:bodyPr/>
                    <a:lstStyle/>
                    <a:p>
                      <a:pPr algn="l"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02/06 a 13/06/2025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pt-BR" b="0" i="0" dirty="0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1ª)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Agendamento dos recursos digitais da escola para a digitação dos textos na Plataforma;</a:t>
                      </a:r>
                    </a:p>
                    <a:p>
                      <a:pPr algn="just" rtl="0" fontAlgn="base"/>
                      <a:endParaRPr lang="pt-BR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2ª)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Digitação na Plataforma Redação Paulista dos rascunhos produzidos no caderno pelos estudantes; </a:t>
                      </a:r>
                    </a:p>
                    <a:p>
                      <a:pPr algn="just" rtl="0" fontAlgn="base"/>
                      <a:endParaRPr lang="pt-BR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3ª) 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Orientar para que os estudantes </a:t>
                      </a:r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submetam o texto digitado à correção on-line (automática), 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antes de enviarem para a correção do professor.</a:t>
                      </a:r>
                    </a:p>
                    <a:p>
                      <a:endParaRPr lang="pt-BR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Neste momento é muito importante </a:t>
                      </a:r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trabalho com os critérios de correção novamente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para que os estudantes os reconheçam na prática da correção automática.</a:t>
                      </a:r>
                    </a:p>
                    <a:p>
                      <a:pPr algn="just"/>
                      <a:endParaRPr lang="pt-BR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Dica: 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Observar o último item da descrição do critério, pois ele possibilita um texto de  nota máxima.</a:t>
                      </a:r>
                      <a:endParaRPr lang="pt-BR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490864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C82BCB14-E81D-A0F0-A500-AC97AD9A4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8" y="79671"/>
            <a:ext cx="6056966" cy="91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3141F270-0400-D6D4-A23F-69A1439EB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623" y="116356"/>
            <a:ext cx="5007837" cy="938262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6AD4E76-8238-C404-AD57-6CDDFE348F65}"/>
              </a:ext>
            </a:extLst>
          </p:cNvPr>
          <p:cNvSpPr txBox="1"/>
          <p:nvPr/>
        </p:nvSpPr>
        <p:spPr>
          <a:xfrm>
            <a:off x="2125767" y="1305609"/>
            <a:ext cx="7308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SUGESTÃO DE CRONOGRAMA – REDAÇÃO PAULISTA –MAIO/JUNHO 2025</a:t>
            </a:r>
            <a:r>
              <a:rPr lang="pt-BR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61205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EBFFD95-A65A-89E5-5B37-8EA7AE4CF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06" y="127754"/>
            <a:ext cx="6132385" cy="92686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78C2E98B-9D27-AE42-A5BA-ADDE8BED6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528" y="116355"/>
            <a:ext cx="5007837" cy="938262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EED5F210-3040-318E-D550-ADB29595D7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110393"/>
              </p:ext>
            </p:extLst>
          </p:nvPr>
        </p:nvGraphicFramePr>
        <p:xfrm>
          <a:off x="314414" y="2585700"/>
          <a:ext cx="11563172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9409">
                  <a:extLst>
                    <a:ext uri="{9D8B030D-6E8A-4147-A177-3AD203B41FA5}">
                      <a16:colId xmlns:a16="http://schemas.microsoft.com/office/drawing/2014/main" val="60855153"/>
                    </a:ext>
                  </a:extLst>
                </a:gridCol>
                <a:gridCol w="6532101">
                  <a:extLst>
                    <a:ext uri="{9D8B030D-6E8A-4147-A177-3AD203B41FA5}">
                      <a16:colId xmlns:a16="http://schemas.microsoft.com/office/drawing/2014/main" val="2545848589"/>
                    </a:ext>
                  </a:extLst>
                </a:gridCol>
                <a:gridCol w="3301662">
                  <a:extLst>
                    <a:ext uri="{9D8B030D-6E8A-4147-A177-3AD203B41FA5}">
                      <a16:colId xmlns:a16="http://schemas.microsoft.com/office/drawing/2014/main" val="1712593402"/>
                    </a:ext>
                  </a:extLst>
                </a:gridCol>
              </a:tblGrid>
              <a:tr h="1021369"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SEMANAS: </a:t>
                      </a:r>
                    </a:p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AÇÕES: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OBSERVAÇÕES IMPORTANTES A SEREM CONSIDERADAS</a:t>
                      </a:r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893928"/>
                  </a:ext>
                </a:extLst>
              </a:tr>
              <a:tr h="890539">
                <a:tc>
                  <a:txBody>
                    <a:bodyPr/>
                    <a:lstStyle/>
                    <a:p>
                      <a:pPr algn="l"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16/06 a 20/06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pt-BR" b="0" i="0" dirty="0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1ª)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Verificar, se há alunos que eventualmente ainda não tenham digitado o texto na Plataforma, que estejam nos status: Pendentes e/ou em Rascunho, para que realizem a imediata digitação. </a:t>
                      </a:r>
                    </a:p>
                    <a:p>
                      <a:pPr rtl="0" fontAlgn="base"/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2ª)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Início da </a:t>
                      </a:r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correção do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Professor dos textos disponíveis na Plataforma (status: Redações enviadas para correção) </a:t>
                      </a:r>
                    </a:p>
                    <a:p>
                      <a:endParaRPr lang="pt-BR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Não recomendamos, após a correção do Professor, o envio do texto para o aluno revisar, porque pode ser que não ocorra a devolução do texto revisado para o professor dentro do prazo.  </a:t>
                      </a:r>
                      <a:endParaRPr lang="pt-BR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826916"/>
                  </a:ext>
                </a:extLst>
              </a:tr>
            </a:tbl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CE7C041C-E44D-8A09-75FA-F319CF17B231}"/>
              </a:ext>
            </a:extLst>
          </p:cNvPr>
          <p:cNvSpPr txBox="1"/>
          <p:nvPr/>
        </p:nvSpPr>
        <p:spPr>
          <a:xfrm>
            <a:off x="3047288" y="1182468"/>
            <a:ext cx="6097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SUGESTÃO DE CRONOGRAMA – REDAÇÃO PAULISTA –MAIO/JUNHO 2025</a:t>
            </a:r>
            <a:r>
              <a:rPr lang="pt-BR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56983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EBFFD95-A65A-89E5-5B37-8EA7AE4CF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06" y="127754"/>
            <a:ext cx="6132385" cy="92686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78C2E98B-9D27-AE42-A5BA-ADDE8BED6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528" y="116355"/>
            <a:ext cx="5007837" cy="938262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7188662-2E4D-A1F2-CCC6-156BEBC430F4}"/>
              </a:ext>
            </a:extLst>
          </p:cNvPr>
          <p:cNvSpPr txBox="1"/>
          <p:nvPr/>
        </p:nvSpPr>
        <p:spPr>
          <a:xfrm>
            <a:off x="2142857" y="1766282"/>
            <a:ext cx="75566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Calibri" panose="020F0502020204030204" pitchFamily="34" charset="0"/>
              </a:rPr>
              <a:t>SUGESTÃO DE CRONOGRAMA – REDAÇÃO PAULISTA –MAIO/JUNHO 2025 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EED5F210-3040-318E-D550-ADB29595D7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585757"/>
              </p:ext>
            </p:extLst>
          </p:nvPr>
        </p:nvGraphicFramePr>
        <p:xfrm>
          <a:off x="85459" y="1542027"/>
          <a:ext cx="11895746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2361">
                  <a:extLst>
                    <a:ext uri="{9D8B030D-6E8A-4147-A177-3AD203B41FA5}">
                      <a16:colId xmlns:a16="http://schemas.microsoft.com/office/drawing/2014/main" val="60855153"/>
                    </a:ext>
                  </a:extLst>
                </a:gridCol>
                <a:gridCol w="6677985">
                  <a:extLst>
                    <a:ext uri="{9D8B030D-6E8A-4147-A177-3AD203B41FA5}">
                      <a16:colId xmlns:a16="http://schemas.microsoft.com/office/drawing/2014/main" val="2545848589"/>
                    </a:ext>
                  </a:extLst>
                </a:gridCol>
                <a:gridCol w="3375400">
                  <a:extLst>
                    <a:ext uri="{9D8B030D-6E8A-4147-A177-3AD203B41FA5}">
                      <a16:colId xmlns:a16="http://schemas.microsoft.com/office/drawing/2014/main" val="1712593402"/>
                    </a:ext>
                  </a:extLst>
                </a:gridCol>
              </a:tblGrid>
              <a:tr h="135703"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SEMANAS: </a:t>
                      </a:r>
                    </a:p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AÇÕES: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18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OBSERVAÇÕES IMPORTANTES A SEREM CONSIDERADAS</a:t>
                      </a:r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893928"/>
                  </a:ext>
                </a:extLst>
              </a:tr>
              <a:tr h="789333">
                <a:tc>
                  <a:txBody>
                    <a:bodyPr/>
                    <a:lstStyle/>
                    <a:p>
                      <a:pPr algn="l" rtl="0" fontAlgn="base"/>
                      <a:r>
                        <a:rPr lang="pt-BR" b="1" i="0" dirty="0">
                          <a:effectLst/>
                        </a:rPr>
                        <a:t>16/06 a 20/06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1ª)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Período de repescagem </a:t>
                      </a:r>
                    </a:p>
                    <a:p>
                      <a:pPr rtl="0" fontAlgn="base"/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2ª)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Término da Correção do Professor (todas as redações corrigidas/finalizadas) </a:t>
                      </a:r>
                    </a:p>
                    <a:p>
                      <a:endParaRPr lang="pt-BR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Sugerimos que, durante a correção, o professor anote os pontos críticos observados na correção online</a:t>
                      </a:r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(lexical, sintaxe, ortografia e semântica) 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 o trabalho posterior com a reescrita. </a:t>
                      </a:r>
                      <a:endParaRPr lang="pt-BR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826916"/>
                  </a:ext>
                </a:extLst>
              </a:tr>
              <a:tr h="890539">
                <a:tc>
                  <a:txBody>
                    <a:bodyPr/>
                    <a:lstStyle/>
                    <a:p>
                      <a:pPr algn="l" rtl="0" fontAlgn="base"/>
                      <a:r>
                        <a:rPr lang="pt-BR" b="1" i="0" dirty="0">
                          <a:effectLst/>
                        </a:rPr>
                        <a:t>16/06 a 20/06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1ª) Se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precisar, última repescagem; </a:t>
                      </a:r>
                    </a:p>
                    <a:p>
                      <a:pPr algn="just" rtl="0" fontAlgn="base"/>
                      <a:endParaRPr lang="pt-BR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2ª) Trabalho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 a reescrita coletiva dos textos e com a devolutiva para os estudantes; </a:t>
                      </a:r>
                    </a:p>
                    <a:p>
                      <a:pPr algn="just" rtl="0" fontAlgn="base"/>
                      <a:endParaRPr lang="pt-BR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rtl="0" fontAlgn="base"/>
                      <a:r>
                        <a:rPr lang="pt-B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3ª)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Aguardar os ótimos resultados/índices no BI. </a:t>
                      </a:r>
                    </a:p>
                    <a:p>
                      <a:endParaRPr lang="pt-BR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pt-B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reescrita</a:t>
                      </a:r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a </a:t>
                      </a:r>
                      <a:r>
                        <a:rPr lang="pt-B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devolutiva</a:t>
                      </a:r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são muito importantes para a aprendizagem dos alunos e aprimoramento da competência escritora. No trabalho de </a:t>
                      </a:r>
                      <a:r>
                        <a:rPr lang="pt-B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reescrita coletiva</a:t>
                      </a:r>
                      <a:r>
                        <a:rPr lang="pt-BR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o Professor pode elencar as maiores fragilidades da Turma e alcançar maior êxito em menos tempo. </a:t>
                      </a:r>
                      <a:endParaRPr lang="pt-BR" sz="16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305501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11707164-5F56-5B8B-D21F-D7B79FE7A74C}"/>
              </a:ext>
            </a:extLst>
          </p:cNvPr>
          <p:cNvSpPr txBox="1"/>
          <p:nvPr/>
        </p:nvSpPr>
        <p:spPr>
          <a:xfrm>
            <a:off x="2655604" y="1104996"/>
            <a:ext cx="75566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SUGESTÃO DE CRONOGRAMA – REDAÇÃO PAULISTA –MAIO/JUNHO 2025</a:t>
            </a:r>
            <a:r>
              <a:rPr lang="pt-BR" sz="1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03212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C7BE298-C8FD-7424-3BEB-CF031541DD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84" t="32421" r="70158" b="29825"/>
          <a:stretch/>
        </p:blipFill>
        <p:spPr>
          <a:xfrm>
            <a:off x="3161944" y="259327"/>
            <a:ext cx="5733398" cy="619381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ta: Curva para a Direita 3">
            <a:extLst>
              <a:ext uri="{FF2B5EF4-FFF2-40B4-BE49-F238E27FC236}">
                <a16:creationId xmlns:a16="http://schemas.microsoft.com/office/drawing/2014/main" id="{7C8F25C8-CE99-F19C-CC6B-F845890B8497}"/>
              </a:ext>
            </a:extLst>
          </p:cNvPr>
          <p:cNvSpPr/>
          <p:nvPr/>
        </p:nvSpPr>
        <p:spPr>
          <a:xfrm>
            <a:off x="1076770" y="709301"/>
            <a:ext cx="2085174" cy="4298535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057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Sala de aula">
            <a:extLst>
              <a:ext uri="{FF2B5EF4-FFF2-40B4-BE49-F238E27FC236}">
                <a16:creationId xmlns:a16="http://schemas.microsoft.com/office/drawing/2014/main" id="{2DABF1C5-B02A-AF28-E3FF-C23B18641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0A61CF5-3814-2B2B-FBA5-8BA37473D5A5}"/>
              </a:ext>
            </a:extLst>
          </p:cNvPr>
          <p:cNvSpPr txBox="1"/>
          <p:nvPr/>
        </p:nvSpPr>
        <p:spPr>
          <a:xfrm>
            <a:off x="5252432" y="712269"/>
            <a:ext cx="5729993" cy="5852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Importante</a:t>
            </a:r>
            <a:r>
              <a:rPr lang="en-US" sz="2000" b="1" dirty="0"/>
              <a:t>: </a:t>
            </a:r>
            <a:r>
              <a:rPr lang="en-US" sz="2000" dirty="0"/>
              <a:t>O </a:t>
            </a:r>
            <a:r>
              <a:rPr lang="en-US" sz="2000" dirty="0" err="1"/>
              <a:t>cronograma</a:t>
            </a:r>
            <a:r>
              <a:rPr lang="en-US" sz="2000" dirty="0"/>
              <a:t> mensal </a:t>
            </a:r>
            <a:r>
              <a:rPr lang="en-US" sz="2000" dirty="0" err="1"/>
              <a:t>aqui</a:t>
            </a:r>
            <a:r>
              <a:rPr lang="en-US" sz="2000" dirty="0"/>
              <a:t> </a:t>
            </a:r>
            <a:r>
              <a:rPr lang="en-US" sz="2000" dirty="0" err="1"/>
              <a:t>sugerido</a:t>
            </a:r>
            <a:r>
              <a:rPr lang="en-US" sz="2000" dirty="0"/>
              <a:t> </a:t>
            </a:r>
            <a:r>
              <a:rPr lang="en-US" sz="2000" dirty="0" err="1"/>
              <a:t>foi</a:t>
            </a:r>
            <a:r>
              <a:rPr lang="en-US" sz="2000" dirty="0"/>
              <a:t> </a:t>
            </a:r>
            <a:r>
              <a:rPr lang="en-US" sz="2000" dirty="0" err="1"/>
              <a:t>idealizado</a:t>
            </a:r>
            <a:r>
              <a:rPr lang="en-US" sz="2000" dirty="0"/>
              <a:t> </a:t>
            </a:r>
            <a:r>
              <a:rPr lang="en-US" sz="2000" dirty="0" err="1"/>
              <a:t>considerando</a:t>
            </a:r>
            <a:r>
              <a:rPr lang="en-US" sz="2000" dirty="0"/>
              <a:t> o Professor </a:t>
            </a:r>
            <a:r>
              <a:rPr lang="en-US" sz="2000" dirty="0" err="1"/>
              <a:t>trabalhar</a:t>
            </a:r>
            <a:r>
              <a:rPr lang="en-US" sz="2000" dirty="0"/>
              <a:t> 1 (</a:t>
            </a:r>
            <a:r>
              <a:rPr lang="en-US" sz="2000" dirty="0" err="1"/>
              <a:t>uma</a:t>
            </a:r>
            <a:r>
              <a:rPr lang="en-US" sz="2000" dirty="0"/>
              <a:t>) aula </a:t>
            </a:r>
            <a:r>
              <a:rPr lang="en-US" sz="2000" dirty="0" err="1"/>
              <a:t>semanal</a:t>
            </a:r>
            <a:r>
              <a:rPr lang="en-US" sz="2000" dirty="0"/>
              <a:t> de </a:t>
            </a:r>
            <a:r>
              <a:rPr lang="en-US" sz="2000" dirty="0" err="1"/>
              <a:t>Redação</a:t>
            </a:r>
            <a:r>
              <a:rPr lang="en-US" sz="2000" dirty="0"/>
              <a:t>, com as </a:t>
            </a:r>
            <a:r>
              <a:rPr lang="en-US" sz="2000" dirty="0" err="1"/>
              <a:t>adequações</a:t>
            </a:r>
            <a:r>
              <a:rPr lang="en-US" sz="2000" dirty="0"/>
              <a:t> que </a:t>
            </a:r>
            <a:r>
              <a:rPr lang="en-US" sz="2000" dirty="0" err="1"/>
              <a:t>julgar</a:t>
            </a:r>
            <a:r>
              <a:rPr lang="en-US" sz="2000" dirty="0"/>
              <a:t> </a:t>
            </a:r>
            <a:r>
              <a:rPr lang="en-US" sz="2000" dirty="0" err="1"/>
              <a:t>necessárias</a:t>
            </a:r>
            <a:r>
              <a:rPr lang="en-US" sz="2000" dirty="0"/>
              <a:t>. 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/>
              <a:t>Contudo</a:t>
            </a:r>
            <a:r>
              <a:rPr lang="en-US" sz="2000" dirty="0"/>
              <a:t>, </a:t>
            </a:r>
            <a:r>
              <a:rPr lang="en-US" sz="2000" dirty="0" err="1"/>
              <a:t>caberá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Docente</a:t>
            </a:r>
            <a:r>
              <a:rPr lang="en-US" sz="2000" dirty="0"/>
              <a:t> se </a:t>
            </a:r>
            <a:r>
              <a:rPr lang="en-US" sz="2000" dirty="0" err="1"/>
              <a:t>organizar</a:t>
            </a:r>
            <a:r>
              <a:rPr lang="en-US" sz="2000" dirty="0"/>
              <a:t> e </a:t>
            </a:r>
            <a:r>
              <a:rPr lang="en-US" sz="2000" dirty="0" err="1"/>
              <a:t>administrar</a:t>
            </a:r>
            <a:r>
              <a:rPr lang="en-US" sz="2000" dirty="0"/>
              <a:t> o tempo das 02 (duas) aulas </a:t>
            </a:r>
            <a:r>
              <a:rPr lang="en-US" sz="2000" dirty="0" err="1"/>
              <a:t>semanais</a:t>
            </a:r>
            <a:r>
              <a:rPr lang="en-US" sz="2000" dirty="0"/>
              <a:t> entre o </a:t>
            </a:r>
            <a:r>
              <a:rPr lang="en-US" sz="2000" dirty="0" err="1"/>
              <a:t>uso</a:t>
            </a:r>
            <a:r>
              <a:rPr lang="en-US" sz="2000" dirty="0"/>
              <a:t> de ambas as </a:t>
            </a:r>
            <a:r>
              <a:rPr lang="en-US" sz="2000" dirty="0" err="1"/>
              <a:t>Plataformas</a:t>
            </a:r>
            <a:r>
              <a:rPr lang="en-US" sz="2000" dirty="0"/>
              <a:t> </a:t>
            </a:r>
            <a:r>
              <a:rPr lang="en-US" sz="2000" dirty="0" err="1"/>
              <a:t>Redação</a:t>
            </a:r>
            <a:r>
              <a:rPr lang="en-US" sz="2000" dirty="0"/>
              <a:t> </a:t>
            </a:r>
            <a:r>
              <a:rPr lang="en-US" sz="2000" dirty="0" err="1"/>
              <a:t>Paulista</a:t>
            </a:r>
            <a:r>
              <a:rPr lang="en-US" sz="2000" dirty="0"/>
              <a:t> e Leia SP.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Bom </a:t>
            </a:r>
            <a:r>
              <a:rPr lang="en-US" sz="2000" dirty="0" err="1"/>
              <a:t>trabalho</a:t>
            </a:r>
            <a:r>
              <a:rPr lang="en-US" sz="2000" dirty="0"/>
              <a:t>!!!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Lucimara Gusson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PEC </a:t>
            </a:r>
            <a:r>
              <a:rPr lang="en-US" sz="2000" dirty="0" err="1"/>
              <a:t>Desenvolvimento</a:t>
            </a:r>
            <a:r>
              <a:rPr lang="en-US" sz="2000" dirty="0"/>
              <a:t> Curricular e Ponto Focal das </a:t>
            </a:r>
            <a:r>
              <a:rPr lang="en-US" sz="2000" dirty="0" err="1"/>
              <a:t>Plataformas</a:t>
            </a:r>
            <a:r>
              <a:rPr lang="en-US" sz="2000" dirty="0"/>
              <a:t> </a:t>
            </a:r>
            <a:r>
              <a:rPr lang="en-US" sz="2000" dirty="0" err="1"/>
              <a:t>Educacionais</a:t>
            </a:r>
            <a:r>
              <a:rPr lang="en-US" sz="2000" dirty="0"/>
              <a:t>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/>
              <a:t>Redação</a:t>
            </a:r>
            <a:r>
              <a:rPr lang="en-US" sz="2000" dirty="0"/>
              <a:t> </a:t>
            </a:r>
            <a:r>
              <a:rPr lang="en-US" sz="2000" dirty="0" err="1"/>
              <a:t>Paulista</a:t>
            </a:r>
            <a:r>
              <a:rPr lang="en-US" sz="2000" dirty="0"/>
              <a:t> e Leia SP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/>
              <a:t>Núcleo</a:t>
            </a:r>
            <a:r>
              <a:rPr lang="en-US" sz="2000" dirty="0"/>
              <a:t> </a:t>
            </a:r>
            <a:r>
              <a:rPr lang="en-US" sz="2000" dirty="0" err="1"/>
              <a:t>Pedagógico</a:t>
            </a:r>
            <a:r>
              <a:rPr lang="en-US" sz="2000" dirty="0"/>
              <a:t>- DER- </a:t>
            </a:r>
            <a:r>
              <a:rPr lang="en-US" sz="2000" dirty="0" err="1"/>
              <a:t>Avaré</a:t>
            </a:r>
            <a:r>
              <a:rPr lang="en-US" sz="2000" dirty="0"/>
              <a:t>-SP</a:t>
            </a:r>
          </a:p>
        </p:txBody>
      </p:sp>
    </p:spTree>
    <p:extLst>
      <p:ext uri="{BB962C8B-B14F-4D97-AF65-F5344CB8AC3E}">
        <p14:creationId xmlns:p14="http://schemas.microsoft.com/office/powerpoint/2010/main" val="3344867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CF2F27-4EBA-012D-EFB6-DE7A0BBFE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Graphic 5" descr="Jornal">
            <a:extLst>
              <a:ext uri="{FF2B5EF4-FFF2-40B4-BE49-F238E27FC236}">
                <a16:creationId xmlns:a16="http://schemas.microsoft.com/office/drawing/2014/main" id="{B0FAFD45-CDF6-3393-70B2-1A4D69FC5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C6CE30D-6A5A-1660-D0F6-62362E0B248A}"/>
              </a:ext>
            </a:extLst>
          </p:cNvPr>
          <p:cNvSpPr txBox="1"/>
          <p:nvPr/>
        </p:nvSpPr>
        <p:spPr>
          <a:xfrm>
            <a:off x="5130265" y="731520"/>
            <a:ext cx="6223535" cy="544544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 fontScale="700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b="1" dirty="0">
              <a:highlight>
                <a:srgbClr val="FFFF00"/>
              </a:highlight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600" b="1" dirty="0">
              <a:highlight>
                <a:srgbClr val="FFFF00"/>
              </a:highlight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highlight>
                  <a:srgbClr val="FFFF00"/>
                </a:highlight>
              </a:rPr>
              <a:t>IMPORTANTE E NECESSÁRIO: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algn="just">
              <a:lnSpc>
                <a:spcPct val="160000"/>
              </a:lnSpc>
              <a:spcAft>
                <a:spcPts val="600"/>
              </a:spcAft>
            </a:pPr>
            <a:r>
              <a:rPr lang="en-US" sz="2000" dirty="0" err="1"/>
              <a:t>Todas</a:t>
            </a:r>
            <a:r>
              <a:rPr lang="en-US" sz="2000" dirty="0"/>
              <a:t> as </a:t>
            </a:r>
            <a:r>
              <a:rPr lang="en-US" sz="2000" dirty="0" err="1"/>
              <a:t>ações</a:t>
            </a:r>
            <a:r>
              <a:rPr lang="en-US" sz="2000" dirty="0"/>
              <a:t> </a:t>
            </a:r>
            <a:r>
              <a:rPr lang="en-US" sz="2000" dirty="0" err="1"/>
              <a:t>devem</a:t>
            </a:r>
            <a:r>
              <a:rPr lang="en-US" sz="2000" dirty="0"/>
              <a:t> </a:t>
            </a:r>
            <a:r>
              <a:rPr lang="en-US" sz="2000" dirty="0" err="1"/>
              <a:t>acontecer</a:t>
            </a:r>
            <a:r>
              <a:rPr lang="en-US" sz="2000" dirty="0"/>
              <a:t> </a:t>
            </a:r>
            <a:r>
              <a:rPr lang="en-US" sz="2000" dirty="0" err="1"/>
              <a:t>nas</a:t>
            </a:r>
            <a:r>
              <a:rPr lang="en-US" sz="2000" dirty="0"/>
              <a:t> aulas </a:t>
            </a:r>
            <a:r>
              <a:rPr lang="en-US" sz="2000" dirty="0" err="1"/>
              <a:t>organizadas</a:t>
            </a:r>
            <a:r>
              <a:rPr lang="en-US" sz="2000" dirty="0"/>
              <a:t> para o </a:t>
            </a:r>
            <a:r>
              <a:rPr lang="en-US" sz="2000" dirty="0" err="1"/>
              <a:t>trabalho</a:t>
            </a:r>
            <a:r>
              <a:rPr lang="en-US" sz="2000" dirty="0"/>
              <a:t> com as </a:t>
            </a:r>
            <a:r>
              <a:rPr lang="en-US" sz="2000" dirty="0" err="1"/>
              <a:t>Plataformas</a:t>
            </a:r>
            <a:r>
              <a:rPr lang="en-US" sz="2000" dirty="0"/>
              <a:t> </a:t>
            </a:r>
            <a:r>
              <a:rPr lang="en-US" sz="2000" dirty="0" err="1"/>
              <a:t>Redação</a:t>
            </a:r>
            <a:r>
              <a:rPr lang="en-US" sz="2000" dirty="0"/>
              <a:t> e Leia SP. </a:t>
            </a:r>
            <a:r>
              <a:rPr lang="en-US" sz="2000" dirty="0" err="1"/>
              <a:t>Lembrando-os</a:t>
            </a:r>
            <a:r>
              <a:rPr lang="en-US" sz="2000" dirty="0"/>
              <a:t> de que, tanto no Ensino Fundamental, </a:t>
            </a:r>
            <a:r>
              <a:rPr lang="en-US" sz="2000" dirty="0" err="1"/>
              <a:t>quanto</a:t>
            </a:r>
            <a:r>
              <a:rPr lang="en-US" sz="2000" dirty="0"/>
              <a:t> no Ensino </a:t>
            </a:r>
            <a:r>
              <a:rPr lang="en-US" sz="2000" dirty="0" err="1"/>
              <a:t>Médio</a:t>
            </a:r>
            <a:r>
              <a:rPr lang="en-US" sz="2000" dirty="0"/>
              <a:t> </a:t>
            </a:r>
            <a:r>
              <a:rPr lang="en-US" sz="2000" dirty="0" err="1"/>
              <a:t>deve</a:t>
            </a:r>
            <a:r>
              <a:rPr lang="en-US" sz="2000" dirty="0"/>
              <a:t> ser </a:t>
            </a:r>
            <a:r>
              <a:rPr lang="en-US" sz="2000" dirty="0" err="1"/>
              <a:t>reservada</a:t>
            </a:r>
            <a:r>
              <a:rPr lang="en-US" sz="2000" dirty="0"/>
              <a:t> </a:t>
            </a:r>
            <a:r>
              <a:rPr lang="en-US" sz="2000" dirty="0" err="1"/>
              <a:t>pelo</a:t>
            </a:r>
            <a:r>
              <a:rPr lang="en-US" sz="2000" dirty="0"/>
              <a:t> </a:t>
            </a:r>
            <a:r>
              <a:rPr lang="en-US" sz="2000" dirty="0" err="1"/>
              <a:t>menos</a:t>
            </a:r>
            <a:r>
              <a:rPr lang="en-US" sz="2000" dirty="0"/>
              <a:t> 1 aula </a:t>
            </a:r>
            <a:r>
              <a:rPr lang="en-US" sz="2000" dirty="0" err="1"/>
              <a:t>semanal</a:t>
            </a:r>
            <a:r>
              <a:rPr lang="en-US" sz="2000" dirty="0"/>
              <a:t> (o ideal </a:t>
            </a:r>
            <a:r>
              <a:rPr lang="en-US" sz="2000" dirty="0" err="1"/>
              <a:t>seriam</a:t>
            </a:r>
            <a:r>
              <a:rPr lang="en-US" sz="2000" dirty="0"/>
              <a:t> 2 aulas) para que </a:t>
            </a:r>
            <a:r>
              <a:rPr lang="en-US" sz="2000" dirty="0" err="1"/>
              <a:t>esta</a:t>
            </a:r>
            <a:r>
              <a:rPr lang="en-US" sz="2000" dirty="0"/>
              <a:t> </a:t>
            </a:r>
            <a:r>
              <a:rPr lang="en-US" sz="2000" dirty="0" err="1"/>
              <a:t>prática</a:t>
            </a:r>
            <a:r>
              <a:rPr lang="en-US" sz="2000" dirty="0"/>
              <a:t> </a:t>
            </a:r>
            <a:r>
              <a:rPr lang="en-US" sz="2000" dirty="0" err="1"/>
              <a:t>pedagógica</a:t>
            </a:r>
            <a:r>
              <a:rPr lang="en-US" sz="2000" dirty="0"/>
              <a:t> </a:t>
            </a:r>
            <a:r>
              <a:rPr lang="en-US" sz="2000" dirty="0" err="1"/>
              <a:t>aconteça</a:t>
            </a:r>
            <a:r>
              <a:rPr lang="en-US" sz="2000" dirty="0"/>
              <a:t>. </a:t>
            </a:r>
            <a:r>
              <a:rPr lang="en-US" sz="2000" dirty="0" err="1"/>
              <a:t>Afinal</a:t>
            </a:r>
            <a:r>
              <a:rPr lang="en-US" sz="2000" dirty="0"/>
              <a:t>, agora, </a:t>
            </a:r>
            <a:r>
              <a:rPr lang="en-US" sz="2000" dirty="0" err="1"/>
              <a:t>em</a:t>
            </a:r>
            <a:r>
              <a:rPr lang="en-US" sz="2000" dirty="0"/>
              <a:t> 2025, </a:t>
            </a:r>
            <a:r>
              <a:rPr lang="en-US" sz="2000" dirty="0" err="1"/>
              <a:t>em</a:t>
            </a:r>
            <a:r>
              <a:rPr lang="en-US" sz="2000" dirty="0"/>
              <a:t> ambos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segmentos</a:t>
            </a:r>
            <a:r>
              <a:rPr lang="en-US" sz="2000" dirty="0"/>
              <a:t> o </a:t>
            </a:r>
            <a:r>
              <a:rPr lang="en-US" sz="2000" dirty="0" err="1"/>
              <a:t>Componente</a:t>
            </a:r>
            <a:r>
              <a:rPr lang="en-US" sz="2000" dirty="0"/>
              <a:t> de </a:t>
            </a:r>
            <a:r>
              <a:rPr lang="en-US" sz="2000" dirty="0" err="1"/>
              <a:t>Redação</a:t>
            </a:r>
            <a:r>
              <a:rPr lang="en-US" sz="2000" dirty="0"/>
              <a:t> e </a:t>
            </a:r>
            <a:r>
              <a:rPr lang="en-US" sz="2000" dirty="0" err="1"/>
              <a:t>Leitura</a:t>
            </a:r>
            <a:r>
              <a:rPr lang="en-US" sz="2000" dirty="0"/>
              <a:t> </a:t>
            </a:r>
            <a:r>
              <a:rPr lang="en-US" sz="2000" dirty="0" err="1"/>
              <a:t>está</a:t>
            </a:r>
            <a:r>
              <a:rPr lang="en-US" sz="2000" dirty="0"/>
              <a:t> </a:t>
            </a:r>
            <a:r>
              <a:rPr lang="en-US" sz="2000" dirty="0" err="1"/>
              <a:t>voltado</a:t>
            </a:r>
            <a:r>
              <a:rPr lang="en-US" sz="2000" dirty="0"/>
              <a:t> </a:t>
            </a:r>
            <a:r>
              <a:rPr lang="en-US" sz="2000" dirty="0" err="1"/>
              <a:t>já</a:t>
            </a:r>
            <a:r>
              <a:rPr lang="en-US" sz="2000" dirty="0"/>
              <a:t> com </a:t>
            </a:r>
            <a:r>
              <a:rPr lang="en-US" sz="2000" dirty="0" err="1"/>
              <a:t>esse</a:t>
            </a:r>
            <a:r>
              <a:rPr lang="en-US" sz="2000" dirty="0"/>
              <a:t> </a:t>
            </a:r>
            <a:r>
              <a:rPr lang="en-US" sz="2000" dirty="0" err="1"/>
              <a:t>objetivo</a:t>
            </a:r>
            <a:r>
              <a:rPr lang="en-US" sz="2000" dirty="0"/>
              <a:t>. </a:t>
            </a:r>
            <a:r>
              <a:rPr lang="en-US" sz="2000" dirty="0" err="1"/>
              <a:t>Lembrando-os</a:t>
            </a:r>
            <a:r>
              <a:rPr lang="en-US" sz="2000" dirty="0"/>
              <a:t> de que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Planos</a:t>
            </a:r>
            <a:r>
              <a:rPr lang="en-US" sz="2000" dirty="0"/>
              <a:t> de Aula e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Materias</a:t>
            </a:r>
            <a:r>
              <a:rPr lang="en-US" sz="2000" dirty="0"/>
              <a:t> </a:t>
            </a:r>
            <a:r>
              <a:rPr lang="en-US" sz="2000" dirty="0" err="1"/>
              <a:t>Digitais</a:t>
            </a:r>
            <a:r>
              <a:rPr lang="en-US" sz="2000" dirty="0"/>
              <a:t> de </a:t>
            </a:r>
            <a:r>
              <a:rPr lang="en-US" sz="2000" dirty="0" err="1"/>
              <a:t>Língua</a:t>
            </a:r>
            <a:r>
              <a:rPr lang="en-US" sz="2000" dirty="0"/>
              <a:t> Portuguesa </a:t>
            </a:r>
            <a:r>
              <a:rPr lang="en-US" sz="2000" dirty="0" err="1"/>
              <a:t>estão</a:t>
            </a:r>
            <a:r>
              <a:rPr lang="en-US" sz="2000" dirty="0"/>
              <a:t> </a:t>
            </a:r>
            <a:r>
              <a:rPr lang="en-US" sz="2000" dirty="0" err="1"/>
              <a:t>bem</a:t>
            </a:r>
            <a:r>
              <a:rPr lang="en-US" sz="2000" dirty="0"/>
              <a:t> </a:t>
            </a:r>
            <a:r>
              <a:rPr lang="en-US" sz="2000" dirty="0" err="1"/>
              <a:t>integrados</a:t>
            </a:r>
            <a:r>
              <a:rPr lang="en-US" sz="2000" dirty="0"/>
              <a:t>.</a:t>
            </a:r>
          </a:p>
          <a:p>
            <a:pPr algn="just">
              <a:lnSpc>
                <a:spcPct val="16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 err="1"/>
              <a:t>Desejo</a:t>
            </a:r>
            <a:r>
              <a:rPr lang="en-US" sz="2400" b="1" dirty="0"/>
              <a:t> um </a:t>
            </a:r>
            <a:r>
              <a:rPr lang="en-US" sz="2400" b="1" dirty="0" err="1"/>
              <a:t>excelente</a:t>
            </a:r>
            <a:r>
              <a:rPr lang="en-US" sz="2400" b="1" dirty="0"/>
              <a:t> </a:t>
            </a:r>
            <a:r>
              <a:rPr lang="en-US" sz="2400" b="1" dirty="0" err="1"/>
              <a:t>trabalho</a:t>
            </a:r>
            <a:r>
              <a:rPr lang="en-US" sz="2400" b="1" dirty="0"/>
              <a:t>!!!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/>
              <a:t>Lucimara Gusson - PEC </a:t>
            </a:r>
            <a:r>
              <a:rPr lang="en-US" sz="2400" b="1" dirty="0" err="1"/>
              <a:t>Desenvolvmento</a:t>
            </a:r>
            <a:r>
              <a:rPr lang="en-US" sz="2400" b="1" dirty="0"/>
              <a:t> Curricular</a:t>
            </a: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 err="1"/>
              <a:t>Plataformas</a:t>
            </a:r>
            <a:r>
              <a:rPr lang="en-US" sz="2400" b="1" dirty="0"/>
              <a:t>: </a:t>
            </a:r>
            <a:r>
              <a:rPr lang="en-US" sz="2400" b="1" dirty="0" err="1"/>
              <a:t>Redação</a:t>
            </a:r>
            <a:r>
              <a:rPr lang="en-US" sz="2400" b="1" dirty="0"/>
              <a:t> </a:t>
            </a:r>
            <a:r>
              <a:rPr lang="en-US" sz="2400" b="1" dirty="0" err="1"/>
              <a:t>Paulista</a:t>
            </a:r>
            <a:r>
              <a:rPr lang="en-US" sz="2400" b="1" dirty="0"/>
              <a:t> e Leia SP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07688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ídia Online 3" title="Eu, o Lápis">
            <a:hlinkClick r:id="" action="ppaction://media"/>
            <a:extLst>
              <a:ext uri="{FF2B5EF4-FFF2-40B4-BE49-F238E27FC236}">
                <a16:creationId xmlns:a16="http://schemas.microsoft.com/office/drawing/2014/main" id="{F3A4FFCB-DD17-4BC6-4B4A-2D0FB25988A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25995" y="1365770"/>
            <a:ext cx="7596389" cy="4291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A980E86-3909-FD65-40AA-85788BF54102}"/>
              </a:ext>
            </a:extLst>
          </p:cNvPr>
          <p:cNvSpPr txBox="1"/>
          <p:nvPr/>
        </p:nvSpPr>
        <p:spPr>
          <a:xfrm>
            <a:off x="2348563" y="77002"/>
            <a:ext cx="7351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Qual a relação desse vídeo com o trabalho do desenvolvimento da competência leitora</a:t>
            </a:r>
          </a:p>
        </p:txBody>
      </p:sp>
    </p:spTree>
    <p:extLst>
      <p:ext uri="{BB962C8B-B14F-4D97-AF65-F5344CB8AC3E}">
        <p14:creationId xmlns:p14="http://schemas.microsoft.com/office/powerpoint/2010/main" val="3306261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D19F7815-3AA2-7679-26F4-A63338C8B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668" y="4843169"/>
            <a:ext cx="12196668" cy="2016059"/>
            <a:chOff x="-4668" y="4843169"/>
            <a:chExt cx="12196668" cy="2016059"/>
          </a:xfrm>
        </p:grpSpPr>
        <p:sp>
          <p:nvSpPr>
            <p:cNvPr id="1032" name="Rectangle 1031">
              <a:extLst>
                <a:ext uri="{FF2B5EF4-FFF2-40B4-BE49-F238E27FC236}">
                  <a16:creationId xmlns:a16="http://schemas.microsoft.com/office/drawing/2014/main" id="{656154CE-3587-5C44-2A6B-1FE49B302C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4668" y="4843169"/>
              <a:ext cx="12196668" cy="2015947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3" name="Rectangle 1032">
              <a:extLst>
                <a:ext uri="{FF2B5EF4-FFF2-40B4-BE49-F238E27FC236}">
                  <a16:creationId xmlns:a16="http://schemas.microsoft.com/office/drawing/2014/main" id="{3E7A46DB-98C4-E666-AEC5-DF8B5DD9E7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4668" y="4844400"/>
              <a:ext cx="10565988" cy="2014828"/>
            </a:xfrm>
            <a:prstGeom prst="rect">
              <a:avLst/>
            </a:prstGeom>
            <a:gradFill flip="none" rotWithShape="1">
              <a:gsLst>
                <a:gs pos="3000">
                  <a:schemeClr val="accent2"/>
                </a:gs>
                <a:gs pos="40000">
                  <a:schemeClr val="accent2">
                    <a:alpha val="0"/>
                  </a:schemeClr>
                </a:gs>
              </a:gsLst>
              <a:lin ang="17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89F8962A-028A-2EBA-FBCF-F9B033440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4668" y="4843170"/>
              <a:ext cx="10309010" cy="2006799"/>
            </a:xfrm>
            <a:prstGeom prst="rect">
              <a:avLst/>
            </a:prstGeom>
            <a:gradFill>
              <a:gsLst>
                <a:gs pos="0">
                  <a:schemeClr val="accent5">
                    <a:alpha val="76000"/>
                  </a:schemeClr>
                </a:gs>
                <a:gs pos="67000">
                  <a:schemeClr val="accent2">
                    <a:alpha val="0"/>
                  </a:scheme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2F139663-D7C2-5898-E610-2183584AC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105876" y="4851203"/>
              <a:ext cx="8086124" cy="2006797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  <a:alpha val="36000"/>
                  </a:schemeClr>
                </a:gs>
                <a:gs pos="45000">
                  <a:schemeClr val="accent5">
                    <a:alpha val="0"/>
                  </a:schemeClr>
                </a:gs>
              </a:gsLst>
              <a:lin ang="4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F10C0D66-A4D5-FD9C-9DD4-4211D2E20581}"/>
              </a:ext>
            </a:extLst>
          </p:cNvPr>
          <p:cNvSpPr txBox="1"/>
          <p:nvPr/>
        </p:nvSpPr>
        <p:spPr>
          <a:xfrm>
            <a:off x="1611630" y="5167418"/>
            <a:ext cx="8949690" cy="702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Hora do almoço</a:t>
            </a:r>
          </a:p>
        </p:txBody>
      </p:sp>
      <p:pic>
        <p:nvPicPr>
          <p:cNvPr id="1026" name="Picture 2" descr="Ícone Animado de Comida vegana | Ícone Animado de comida Grátis">
            <a:extLst>
              <a:ext uri="{FF2B5EF4-FFF2-40B4-BE49-F238E27FC236}">
                <a16:creationId xmlns:a16="http://schemas.microsoft.com/office/drawing/2014/main" id="{ED978DBD-055B-B07E-A67E-709B51919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48511" y="461527"/>
            <a:ext cx="3894978" cy="389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2838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FB899E-E63B-E466-95CA-A488DD93F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4CAA46F-B45A-D09B-BAC4-3B7F7F576FDD}"/>
              </a:ext>
            </a:extLst>
          </p:cNvPr>
          <p:cNvSpPr txBox="1"/>
          <p:nvPr/>
        </p:nvSpPr>
        <p:spPr>
          <a:xfrm>
            <a:off x="5297762" y="640080"/>
            <a:ext cx="6251110" cy="356616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dirty="0">
                <a:latin typeface="+mj-lt"/>
                <a:ea typeface="+mj-ea"/>
                <a:cs typeface="+mj-cs"/>
              </a:rPr>
              <a:t>ANEXO: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600" b="1" dirty="0">
              <a:latin typeface="+mj-lt"/>
              <a:ea typeface="+mj-ea"/>
              <a:cs typeface="+mj-cs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dirty="0">
                <a:latin typeface="+mj-lt"/>
                <a:ea typeface="+mj-ea"/>
                <a:cs typeface="+mj-cs"/>
              </a:rPr>
              <a:t>1-  Como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abrir</a:t>
            </a:r>
            <a:r>
              <a:rPr lang="en-US" sz="4600" b="1" dirty="0">
                <a:latin typeface="+mj-lt"/>
                <a:ea typeface="+mj-ea"/>
                <a:cs typeface="+mj-cs"/>
              </a:rPr>
              <a:t>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chamado</a:t>
            </a:r>
            <a:r>
              <a:rPr lang="en-US" sz="4600" b="1" dirty="0">
                <a:latin typeface="+mj-lt"/>
                <a:ea typeface="+mj-ea"/>
                <a:cs typeface="+mj-cs"/>
              </a:rPr>
              <a:t>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em</a:t>
            </a:r>
            <a:r>
              <a:rPr lang="en-US" sz="4600" b="1" dirty="0">
                <a:latin typeface="+mj-lt"/>
                <a:ea typeface="+mj-ea"/>
                <a:cs typeface="+mj-cs"/>
              </a:rPr>
              <a:t>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relação</a:t>
            </a:r>
            <a:r>
              <a:rPr lang="en-US" sz="4600" b="1" dirty="0">
                <a:latin typeface="+mj-lt"/>
                <a:ea typeface="+mj-ea"/>
                <a:cs typeface="+mj-cs"/>
              </a:rPr>
              <a:t>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às</a:t>
            </a:r>
            <a:r>
              <a:rPr lang="en-US" sz="4600" b="1" dirty="0">
                <a:latin typeface="+mj-lt"/>
                <a:ea typeface="+mj-ea"/>
                <a:cs typeface="+mj-cs"/>
              </a:rPr>
              <a:t>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inúmeras</a:t>
            </a:r>
            <a:r>
              <a:rPr lang="en-US" sz="4600" b="1" dirty="0">
                <a:latin typeface="+mj-lt"/>
                <a:ea typeface="+mj-ea"/>
                <a:cs typeface="+mj-cs"/>
              </a:rPr>
              <a:t>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fragilidades</a:t>
            </a:r>
            <a:r>
              <a:rPr lang="en-US" sz="4600" b="1" dirty="0">
                <a:latin typeface="+mj-lt"/>
                <a:ea typeface="+mj-ea"/>
                <a:cs typeface="+mj-cs"/>
              </a:rPr>
              <a:t>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apresentadas</a:t>
            </a:r>
            <a:r>
              <a:rPr lang="en-US" sz="4600" b="1" dirty="0">
                <a:latin typeface="+mj-lt"/>
                <a:ea typeface="+mj-ea"/>
                <a:cs typeface="+mj-cs"/>
              </a:rPr>
              <a:t>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nas</a:t>
            </a:r>
            <a:r>
              <a:rPr lang="en-US" sz="4600" b="1" dirty="0">
                <a:latin typeface="+mj-lt"/>
                <a:ea typeface="+mj-ea"/>
                <a:cs typeface="+mj-cs"/>
              </a:rPr>
              <a:t>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Plataformas</a:t>
            </a:r>
            <a:r>
              <a:rPr lang="en-US" sz="4600" b="1" dirty="0">
                <a:latin typeface="+mj-lt"/>
                <a:ea typeface="+mj-ea"/>
                <a:cs typeface="+mj-cs"/>
              </a:rPr>
              <a:t>   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Redação</a:t>
            </a:r>
            <a:r>
              <a:rPr lang="en-US" sz="4600" b="1" dirty="0">
                <a:latin typeface="+mj-lt"/>
                <a:ea typeface="+mj-ea"/>
                <a:cs typeface="+mj-cs"/>
              </a:rPr>
              <a:t> e </a:t>
            </a:r>
            <a:r>
              <a:rPr lang="en-US" sz="4600" b="1" dirty="0" err="1">
                <a:latin typeface="+mj-lt"/>
                <a:ea typeface="+mj-ea"/>
                <a:cs typeface="+mj-cs"/>
              </a:rPr>
              <a:t>Leitura</a:t>
            </a:r>
            <a:r>
              <a:rPr lang="en-US" sz="4600" b="1" dirty="0">
                <a:latin typeface="+mj-lt"/>
                <a:ea typeface="+mj-ea"/>
                <a:cs typeface="+mj-cs"/>
              </a:rPr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F61B0-6343-4100-2F12-F599CECC44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250" r="36938" b="6250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40326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DEBA9-A815-0B2C-DEE2-9EFA364DB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0C63A31-7A6A-5D05-C011-81A1A6722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7" y="-4279"/>
            <a:ext cx="12167564" cy="169821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9A7A1F2-7D4B-B76B-76B8-001E636ABE8C}"/>
              </a:ext>
            </a:extLst>
          </p:cNvPr>
          <p:cNvSpPr txBox="1"/>
          <p:nvPr/>
        </p:nvSpPr>
        <p:spPr>
          <a:xfrm>
            <a:off x="185531" y="1720575"/>
            <a:ext cx="11854068" cy="5157251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228600" algn="ctr"/>
            <a:r>
              <a:rPr lang="en-US" sz="2400" b="1" dirty="0">
                <a:highlight>
                  <a:srgbClr val="FFFF00"/>
                </a:highlight>
              </a:rPr>
              <a:t>Checklist das </a:t>
            </a:r>
            <a:r>
              <a:rPr lang="en-US" sz="2400" b="1" dirty="0" err="1">
                <a:highlight>
                  <a:srgbClr val="FFFF00"/>
                </a:highlight>
              </a:rPr>
              <a:t>informações</a:t>
            </a:r>
            <a:r>
              <a:rPr lang="en-US" sz="2400" b="1" dirty="0">
                <a:highlight>
                  <a:srgbClr val="FFFF00"/>
                </a:highlight>
              </a:rPr>
              <a:t> que </a:t>
            </a:r>
            <a:r>
              <a:rPr lang="en-US" sz="2400" b="1" dirty="0" err="1">
                <a:highlight>
                  <a:srgbClr val="FFFF00"/>
                </a:highlight>
              </a:rPr>
              <a:t>não</a:t>
            </a:r>
            <a:r>
              <a:rPr lang="en-US" sz="2400" b="1" dirty="0">
                <a:highlight>
                  <a:srgbClr val="FFFF00"/>
                </a:highlight>
              </a:rPr>
              <a:t> </a:t>
            </a:r>
            <a:r>
              <a:rPr lang="en-US" sz="2400" b="1" dirty="0" err="1">
                <a:highlight>
                  <a:srgbClr val="FFFF00"/>
                </a:highlight>
              </a:rPr>
              <a:t>podem</a:t>
            </a:r>
            <a:r>
              <a:rPr lang="en-US" sz="2400" b="1" dirty="0">
                <a:highlight>
                  <a:srgbClr val="FFFF00"/>
                </a:highlight>
              </a:rPr>
              <a:t> </a:t>
            </a:r>
            <a:r>
              <a:rPr lang="en-US" sz="2400" b="1" dirty="0" err="1">
                <a:highlight>
                  <a:srgbClr val="FFFF00"/>
                </a:highlight>
              </a:rPr>
              <a:t>faltar</a:t>
            </a:r>
            <a:r>
              <a:rPr lang="en-US" sz="2400" b="1" dirty="0">
                <a:highlight>
                  <a:srgbClr val="FFFF00"/>
                </a:highlight>
              </a:rPr>
              <a:t> </a:t>
            </a:r>
            <a:r>
              <a:rPr lang="en-US" sz="2400" b="1" dirty="0" err="1">
                <a:highlight>
                  <a:srgbClr val="FFFF00"/>
                </a:highlight>
              </a:rPr>
              <a:t>na</a:t>
            </a:r>
            <a:r>
              <a:rPr lang="en-US" sz="2400" b="1" dirty="0">
                <a:highlight>
                  <a:srgbClr val="FFFF00"/>
                </a:highlight>
              </a:rPr>
              <a:t> </a:t>
            </a:r>
            <a:r>
              <a:rPr lang="en-US" sz="2400" b="1" dirty="0" err="1">
                <a:highlight>
                  <a:srgbClr val="FFFF00"/>
                </a:highlight>
              </a:rPr>
              <a:t>abertura</a:t>
            </a:r>
            <a:r>
              <a:rPr lang="en-US" sz="2400" b="1" dirty="0">
                <a:highlight>
                  <a:srgbClr val="FFFF00"/>
                </a:highlight>
              </a:rPr>
              <a:t> de um </a:t>
            </a:r>
            <a:r>
              <a:rPr lang="en-US" sz="2400" b="1" dirty="0" err="1">
                <a:highlight>
                  <a:srgbClr val="FFFF00"/>
                </a:highlight>
              </a:rPr>
              <a:t>chamado</a:t>
            </a:r>
            <a:r>
              <a:rPr lang="en-US" sz="2400" b="1" dirty="0">
                <a:highlight>
                  <a:srgbClr val="FFFF00"/>
                </a:highlight>
              </a:rPr>
              <a:t> </a:t>
            </a:r>
          </a:p>
          <a:p>
            <a:pPr marL="457200" indent="-228600" algn="ctr"/>
            <a:r>
              <a:rPr lang="en-US" sz="2400" b="1" dirty="0">
                <a:highlight>
                  <a:srgbClr val="FFFF00"/>
                </a:highlight>
              </a:rPr>
              <a:t>junto à Central de </a:t>
            </a:r>
            <a:r>
              <a:rPr lang="en-US" sz="2400" b="1" dirty="0" err="1">
                <a:highlight>
                  <a:srgbClr val="FFFF00"/>
                </a:highlight>
              </a:rPr>
              <a:t>Atendimentos</a:t>
            </a:r>
            <a:r>
              <a:rPr lang="en-US" sz="2400" b="1" dirty="0">
                <a:highlight>
                  <a:srgbClr val="FFFF00"/>
                </a:highlight>
              </a:rPr>
              <a:t> da SEDUC</a:t>
            </a:r>
          </a:p>
          <a:p>
            <a:pPr indent="-228600" algn="just"/>
            <a:r>
              <a:rPr lang="en-US" sz="2400" b="1" dirty="0"/>
              <a:t>Nome da </a:t>
            </a:r>
            <a:r>
              <a:rPr lang="en-US" sz="2400" b="1" dirty="0" err="1"/>
              <a:t>Diretoria</a:t>
            </a:r>
            <a:r>
              <a:rPr lang="en-US" sz="2400" b="1" dirty="0"/>
              <a:t> de Ensino </a:t>
            </a:r>
            <a:r>
              <a:rPr lang="en-US" sz="2400" b="1" dirty="0" err="1"/>
              <a:t>Região</a:t>
            </a:r>
            <a:r>
              <a:rPr lang="en-US" sz="2400" b="1" dirty="0"/>
              <a:t> de Avaré/SP</a:t>
            </a:r>
          </a:p>
          <a:p>
            <a:pPr indent="-228600" algn="just"/>
            <a:endParaRPr lang="en-US" sz="2400" b="1" dirty="0"/>
          </a:p>
          <a:p>
            <a:pPr indent="-228600" algn="just"/>
            <a:r>
              <a:rPr lang="en-US" sz="2400" b="1" dirty="0"/>
              <a:t>Nome da </a:t>
            </a:r>
            <a:r>
              <a:rPr lang="en-US" sz="2400" b="1" dirty="0" err="1"/>
              <a:t>escola</a:t>
            </a:r>
            <a:r>
              <a:rPr lang="en-US" sz="2400" b="1" dirty="0"/>
              <a:t>: E.E. _____________________________</a:t>
            </a:r>
          </a:p>
          <a:p>
            <a:pPr indent="-228600" algn="just"/>
            <a:endParaRPr lang="en-US" sz="2400" b="1" dirty="0"/>
          </a:p>
          <a:p>
            <a:pPr indent="-228600" algn="just"/>
            <a:r>
              <a:rPr lang="en-US" sz="2400" b="1" dirty="0"/>
              <a:t>Nome </a:t>
            </a:r>
            <a:r>
              <a:rPr lang="en-US" sz="2400" b="1" dirty="0" err="1"/>
              <a:t>completo</a:t>
            </a:r>
            <a:r>
              <a:rPr lang="en-US" sz="2400" b="1" dirty="0"/>
              <a:t> e RG com UF do professor </a:t>
            </a:r>
            <a:r>
              <a:rPr lang="en-US" sz="2400" b="1" dirty="0" err="1"/>
              <a:t>responsável</a:t>
            </a:r>
            <a:endParaRPr lang="en-US" sz="2400" b="1" dirty="0"/>
          </a:p>
          <a:p>
            <a:pPr indent="-228600" algn="just"/>
            <a:endParaRPr lang="en-US" sz="2400" b="1" dirty="0"/>
          </a:p>
          <a:p>
            <a:pPr indent="-228600" algn="just"/>
            <a:r>
              <a:rPr lang="en-US" sz="2400" b="1" dirty="0"/>
              <a:t>Nome </a:t>
            </a:r>
            <a:r>
              <a:rPr lang="en-US" sz="2400" b="1" dirty="0" err="1"/>
              <a:t>completo</a:t>
            </a:r>
            <a:r>
              <a:rPr lang="en-US" sz="2400" b="1" dirty="0"/>
              <a:t> e RA do </a:t>
            </a:r>
            <a:r>
              <a:rPr lang="en-US" sz="2400" b="1" dirty="0" err="1"/>
              <a:t>estudante</a:t>
            </a:r>
            <a:r>
              <a:rPr lang="en-US" sz="2400" b="1" dirty="0"/>
              <a:t> com o qual </a:t>
            </a:r>
            <a:r>
              <a:rPr lang="en-US" sz="2400" b="1" dirty="0" err="1"/>
              <a:t>ocorreu</a:t>
            </a:r>
            <a:r>
              <a:rPr lang="en-US" sz="2400" b="1" dirty="0"/>
              <a:t> a </a:t>
            </a:r>
            <a:r>
              <a:rPr lang="en-US" sz="2400" b="1" dirty="0" err="1"/>
              <a:t>situação</a:t>
            </a:r>
            <a:r>
              <a:rPr lang="en-US" sz="2400" b="1" dirty="0"/>
              <a:t> </a:t>
            </a:r>
            <a:r>
              <a:rPr lang="en-US" sz="2400" b="1" dirty="0" err="1"/>
              <a:t>reclamada</a:t>
            </a:r>
            <a:r>
              <a:rPr lang="en-US" sz="2400" b="1" dirty="0"/>
              <a:t>, se for o </a:t>
            </a:r>
            <a:r>
              <a:rPr lang="en-US" sz="2400" b="1" dirty="0" err="1"/>
              <a:t>caso</a:t>
            </a:r>
            <a:endParaRPr lang="en-US" sz="2400" b="1" dirty="0"/>
          </a:p>
          <a:p>
            <a:pPr indent="-228600" algn="just"/>
            <a:endParaRPr lang="en-US" sz="2400" b="1" dirty="0"/>
          </a:p>
          <a:p>
            <a:pPr algn="just"/>
            <a:r>
              <a:rPr lang="en-US" sz="2400" b="1" u="sng" dirty="0">
                <a:highlight>
                  <a:srgbClr val="FFFF00"/>
                </a:highlight>
              </a:rPr>
              <a:t>OBS: </a:t>
            </a:r>
            <a:r>
              <a:rPr lang="en-US" sz="2400" b="1" u="sng" dirty="0"/>
              <a:t>se o </a:t>
            </a:r>
            <a:r>
              <a:rPr lang="en-US" sz="2400" b="1" u="sng" dirty="0" err="1"/>
              <a:t>problema</a:t>
            </a:r>
            <a:r>
              <a:rPr lang="en-US" sz="2400" b="1" u="sng" dirty="0"/>
              <a:t> for </a:t>
            </a:r>
            <a:r>
              <a:rPr lang="en-US" sz="2400" b="1" u="sng" dirty="0" err="1"/>
              <a:t>relacionado</a:t>
            </a:r>
            <a:r>
              <a:rPr lang="en-US" sz="2400" b="1" u="sng" dirty="0"/>
              <a:t> </a:t>
            </a:r>
            <a:r>
              <a:rPr lang="en-US" sz="2400" b="1" u="sng" dirty="0" err="1"/>
              <a:t>ao</a:t>
            </a:r>
            <a:r>
              <a:rPr lang="en-US" sz="2400" b="1" u="sng" dirty="0"/>
              <a:t> CMSP, </a:t>
            </a:r>
            <a:r>
              <a:rPr lang="en-US" sz="2400" b="1" u="sng" dirty="0" err="1"/>
              <a:t>enviar</a:t>
            </a:r>
            <a:r>
              <a:rPr lang="en-US" sz="2400" b="1" u="sng" dirty="0"/>
              <a:t> </a:t>
            </a:r>
            <a:r>
              <a:rPr lang="en-US" sz="2400" b="1" u="sng" dirty="0" err="1"/>
              <a:t>os</a:t>
            </a:r>
            <a:r>
              <a:rPr lang="en-US" sz="2400" b="1" u="sng" dirty="0"/>
              <a:t> dados do login (RG com UF e </a:t>
            </a:r>
            <a:r>
              <a:rPr lang="en-US" sz="2400" b="1" u="sng" dirty="0" err="1"/>
              <a:t>senha</a:t>
            </a:r>
            <a:r>
              <a:rPr lang="en-US" sz="2400" b="1" u="sng" dirty="0"/>
              <a:t> do Professor e RA e </a:t>
            </a:r>
            <a:r>
              <a:rPr lang="en-US" sz="2400" b="1" u="sng" dirty="0" err="1"/>
              <a:t>senha</a:t>
            </a:r>
            <a:r>
              <a:rPr lang="en-US" sz="2400" b="1" u="sng" dirty="0"/>
              <a:t> do </a:t>
            </a:r>
            <a:r>
              <a:rPr lang="en-US" sz="2400" b="1" u="sng" dirty="0" err="1"/>
              <a:t>aluno</a:t>
            </a:r>
            <a:r>
              <a:rPr lang="en-US" sz="2400" b="1" u="sng" dirty="0"/>
              <a:t>)</a:t>
            </a:r>
          </a:p>
          <a:p>
            <a:pPr indent="-228600" algn="just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095989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6BA82EC-9198-DD2D-4118-DCCA54AD0957}"/>
              </a:ext>
            </a:extLst>
          </p:cNvPr>
          <p:cNvSpPr txBox="1"/>
          <p:nvPr/>
        </p:nvSpPr>
        <p:spPr>
          <a:xfrm>
            <a:off x="352680" y="1922726"/>
            <a:ext cx="11621782" cy="415498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400" b="1" err="1"/>
              <a:t>Turma</a:t>
            </a:r>
            <a:r>
              <a:rPr lang="en-US" sz="2400" b="1" dirty="0"/>
              <a:t>: </a:t>
            </a:r>
            <a:r>
              <a:rPr lang="en-US" sz="2400" dirty="0"/>
              <a:t>(</a:t>
            </a:r>
            <a:r>
              <a:rPr lang="en-US" sz="2400" err="1"/>
              <a:t>especificar</a:t>
            </a:r>
            <a:r>
              <a:rPr lang="en-US" sz="2400" dirty="0"/>
              <a:t> a </a:t>
            </a:r>
            <a:r>
              <a:rPr lang="en-US" sz="2400" err="1"/>
              <a:t>Turma</a:t>
            </a:r>
            <a:r>
              <a:rPr lang="en-US" sz="2400" dirty="0"/>
              <a:t> e o </a:t>
            </a:r>
            <a:r>
              <a:rPr lang="en-US" sz="2400" err="1"/>
              <a:t>segmento</a:t>
            </a:r>
            <a:r>
              <a:rPr lang="en-US" sz="2400" dirty="0"/>
              <a:t> de </a:t>
            </a:r>
            <a:r>
              <a:rPr lang="en-US" sz="2400" err="1"/>
              <a:t>ensino</a:t>
            </a:r>
            <a:r>
              <a:rPr lang="en-US" sz="2400" dirty="0"/>
              <a:t>: EFAF </a:t>
            </a:r>
            <a:r>
              <a:rPr lang="en-US" sz="2400" err="1"/>
              <a:t>ou</a:t>
            </a:r>
            <a:r>
              <a:rPr lang="en-US" sz="2400" dirty="0"/>
              <a:t> Ensino Médio </a:t>
            </a:r>
            <a:r>
              <a:rPr lang="en-US" sz="2400" err="1"/>
              <a:t>vinculada</a:t>
            </a:r>
            <a:r>
              <a:rPr lang="en-US" sz="2400" dirty="0"/>
              <a:t> </a:t>
            </a:r>
            <a:r>
              <a:rPr lang="en-US" sz="2400" err="1"/>
              <a:t>ao</a:t>
            </a:r>
            <a:r>
              <a:rPr lang="en-US" sz="2400" dirty="0"/>
              <a:t> Professor e/</a:t>
            </a:r>
            <a:r>
              <a:rPr lang="en-US" sz="2400" err="1"/>
              <a:t>ouao</a:t>
            </a:r>
            <a:r>
              <a:rPr lang="en-US" sz="2400" dirty="0"/>
              <a:t> </a:t>
            </a:r>
            <a:r>
              <a:rPr lang="en-US" sz="2400" err="1"/>
              <a:t>aluno</a:t>
            </a:r>
            <a:r>
              <a:rPr lang="en-US" sz="2400" dirty="0"/>
              <a:t> </a:t>
            </a:r>
            <a:r>
              <a:rPr lang="en-US" sz="2400" err="1"/>
              <a:t>cuja</a:t>
            </a:r>
            <a:r>
              <a:rPr lang="en-US" sz="2400" dirty="0"/>
              <a:t> </a:t>
            </a:r>
            <a:r>
              <a:rPr lang="en-US" sz="2400" err="1"/>
              <a:t>situação</a:t>
            </a:r>
            <a:r>
              <a:rPr lang="en-US" sz="2400" dirty="0"/>
              <a:t> </a:t>
            </a:r>
            <a:r>
              <a:rPr lang="en-US" sz="2400" err="1"/>
              <a:t>será</a:t>
            </a:r>
            <a:r>
              <a:rPr lang="en-US" sz="2400" dirty="0"/>
              <a:t> </a:t>
            </a:r>
            <a:r>
              <a:rPr lang="en-US" sz="2400" err="1"/>
              <a:t>submetida</a:t>
            </a:r>
            <a:r>
              <a:rPr lang="en-US" sz="2400" dirty="0"/>
              <a:t> à </a:t>
            </a:r>
            <a:r>
              <a:rPr lang="en-US" sz="2400" err="1"/>
              <a:t>análise</a:t>
            </a:r>
            <a:r>
              <a:rPr lang="en-US" sz="2400" dirty="0"/>
              <a:t>)​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b="1" dirty="0"/>
              <a:t>Plataforma: </a:t>
            </a:r>
            <a:r>
              <a:rPr lang="en-US" sz="2400" dirty="0"/>
              <a:t>(</a:t>
            </a:r>
            <a:r>
              <a:rPr lang="en-US" sz="2400" err="1"/>
              <a:t>informar</a:t>
            </a:r>
            <a:r>
              <a:rPr lang="en-US" sz="2400" dirty="0"/>
              <a:t> o </a:t>
            </a:r>
            <a:r>
              <a:rPr lang="en-US" sz="2400" err="1"/>
              <a:t>nome</a:t>
            </a:r>
            <a:r>
              <a:rPr lang="en-US" sz="2400" dirty="0"/>
              <a:t> da Plataforma com a qual </a:t>
            </a:r>
            <a:r>
              <a:rPr lang="en-US" sz="2400" err="1"/>
              <a:t>está</a:t>
            </a:r>
            <a:r>
              <a:rPr lang="en-US" sz="2400" dirty="0"/>
              <a:t> </a:t>
            </a:r>
            <a:r>
              <a:rPr lang="en-US" sz="2400" err="1"/>
              <a:t>ocorrendo</a:t>
            </a:r>
            <a:r>
              <a:rPr lang="en-US" sz="2400" dirty="0"/>
              <a:t> o </a:t>
            </a:r>
            <a:r>
              <a:rPr lang="en-US" sz="2400" err="1"/>
              <a:t>problema</a:t>
            </a:r>
            <a:r>
              <a:rPr lang="en-US" sz="2400" dirty="0"/>
              <a:t>)​</a:t>
            </a:r>
          </a:p>
          <a:p>
            <a:pPr algn="just"/>
            <a:r>
              <a:rPr lang="en-US" sz="2400" dirty="0"/>
              <a:t>Breve e claro </a:t>
            </a:r>
            <a:r>
              <a:rPr lang="en-US" sz="2400" err="1"/>
              <a:t>relato</a:t>
            </a:r>
            <a:r>
              <a:rPr lang="en-US" sz="2400" dirty="0"/>
              <a:t> do </a:t>
            </a:r>
            <a:r>
              <a:rPr lang="en-US" sz="2400" err="1"/>
              <a:t>problema</a:t>
            </a:r>
            <a:r>
              <a:rPr lang="en-US" sz="2400" dirty="0"/>
              <a:t> </a:t>
            </a:r>
            <a:r>
              <a:rPr lang="en-US" sz="2400" err="1"/>
              <a:t>ocorrido</a:t>
            </a:r>
            <a:r>
              <a:rPr lang="en-US" sz="2400" dirty="0"/>
              <a:t> com </a:t>
            </a:r>
            <a:r>
              <a:rPr lang="en-US" sz="2400" err="1"/>
              <a:t>todas</a:t>
            </a:r>
            <a:r>
              <a:rPr lang="en-US" sz="2400" dirty="0"/>
              <a:t> as </a:t>
            </a:r>
            <a:r>
              <a:rPr lang="en-US" sz="2400" err="1"/>
              <a:t>informações</a:t>
            </a:r>
            <a:r>
              <a:rPr lang="en-US" sz="2400" dirty="0"/>
              <a:t> </a:t>
            </a:r>
            <a:r>
              <a:rPr lang="en-US" sz="2400" err="1"/>
              <a:t>necessárias</a:t>
            </a:r>
            <a:r>
              <a:rPr lang="en-US" sz="2400" dirty="0"/>
              <a:t> para o </a:t>
            </a:r>
            <a:r>
              <a:rPr lang="en-US" sz="2400" err="1"/>
              <a:t>bomentendimento</a:t>
            </a:r>
            <a:r>
              <a:rPr lang="en-US" sz="2400" dirty="0"/>
              <a:t> e a </a:t>
            </a:r>
            <a:r>
              <a:rPr lang="en-US" sz="2400" err="1"/>
              <a:t>sua</a:t>
            </a:r>
            <a:r>
              <a:rPr lang="en-US" sz="2400" dirty="0"/>
              <a:t> </a:t>
            </a:r>
            <a:r>
              <a:rPr lang="en-US" sz="2400" err="1"/>
              <a:t>pronta</a:t>
            </a:r>
            <a:r>
              <a:rPr lang="en-US" sz="2400" dirty="0"/>
              <a:t> </a:t>
            </a:r>
            <a:r>
              <a:rPr lang="en-US" sz="2400" err="1"/>
              <a:t>resolução</a:t>
            </a:r>
            <a:r>
              <a:rPr lang="en-US" sz="2400" dirty="0"/>
              <a:t> </a:t>
            </a:r>
            <a:r>
              <a:rPr lang="en-US" sz="2400" err="1"/>
              <a:t>por</a:t>
            </a:r>
            <a:r>
              <a:rPr lang="en-US" sz="2400" dirty="0"/>
              <a:t> </a:t>
            </a:r>
            <a:r>
              <a:rPr lang="en-US" sz="2400" err="1"/>
              <a:t>parte</a:t>
            </a:r>
            <a:r>
              <a:rPr lang="en-US" sz="2400" dirty="0"/>
              <a:t> dos </a:t>
            </a:r>
            <a:r>
              <a:rPr lang="en-US" sz="2400" err="1"/>
              <a:t>técnicos</a:t>
            </a:r>
            <a:r>
              <a:rPr lang="en-US" sz="2400" dirty="0"/>
              <a:t> da SEDUC.​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err="1"/>
              <a:t>Anexar</a:t>
            </a:r>
            <a:r>
              <a:rPr lang="en-US" sz="2400" dirty="0"/>
              <a:t> prints, </a:t>
            </a:r>
            <a:r>
              <a:rPr lang="en-US" sz="2400" err="1"/>
              <a:t>documentos</a:t>
            </a:r>
            <a:r>
              <a:rPr lang="en-US" sz="2400" dirty="0"/>
              <a:t>, </a:t>
            </a:r>
            <a:r>
              <a:rPr lang="en-US" sz="2400" err="1"/>
              <a:t>fotos</a:t>
            </a:r>
            <a:r>
              <a:rPr lang="en-US" sz="2400" dirty="0"/>
              <a:t> que </a:t>
            </a:r>
            <a:r>
              <a:rPr lang="en-US" sz="2400" err="1"/>
              <a:t>evidenciem</a:t>
            </a:r>
            <a:r>
              <a:rPr lang="en-US" sz="2400" dirty="0"/>
              <a:t> o </a:t>
            </a:r>
            <a:r>
              <a:rPr lang="en-US" sz="2400" err="1"/>
              <a:t>problema</a:t>
            </a:r>
            <a:r>
              <a:rPr lang="en-US" sz="2400" dirty="0"/>
              <a:t>, a </a:t>
            </a:r>
            <a:r>
              <a:rPr lang="en-US" sz="2400" err="1"/>
              <a:t>fim</a:t>
            </a:r>
            <a:r>
              <a:rPr lang="en-US" sz="2400" dirty="0"/>
              <a:t> de </a:t>
            </a:r>
            <a:r>
              <a:rPr lang="en-US" sz="2400" err="1"/>
              <a:t>facilitar</a:t>
            </a:r>
            <a:r>
              <a:rPr lang="en-US" sz="2400" dirty="0"/>
              <a:t> o </a:t>
            </a:r>
            <a:r>
              <a:rPr lang="en-US" sz="2400" err="1"/>
              <a:t>seu</a:t>
            </a:r>
            <a:r>
              <a:rPr lang="en-US" sz="2400" dirty="0"/>
              <a:t> </a:t>
            </a:r>
            <a:r>
              <a:rPr lang="en-US" sz="2400" err="1"/>
              <a:t>entendimento</a:t>
            </a:r>
            <a:r>
              <a:rPr lang="en-US" sz="2400" dirty="0"/>
              <a:t>.​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Anotar</a:t>
            </a:r>
            <a:r>
              <a:rPr lang="en-US" sz="2400" dirty="0"/>
              <a:t> o nº do </a:t>
            </a:r>
            <a:r>
              <a:rPr lang="en-US" sz="2400" dirty="0" err="1"/>
              <a:t>protocolo</a:t>
            </a:r>
            <a:r>
              <a:rPr lang="en-US" sz="2400" dirty="0"/>
              <a:t> </a:t>
            </a:r>
            <a:r>
              <a:rPr lang="en-US" sz="2400" dirty="0" err="1"/>
              <a:t>gerado</a:t>
            </a:r>
            <a:r>
              <a:rPr lang="en-US" sz="2400" dirty="0"/>
              <a:t>.</a:t>
            </a:r>
          </a:p>
        </p:txBody>
      </p:sp>
      <p:pic>
        <p:nvPicPr>
          <p:cNvPr id="4" name="Imagem 3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E7D8608B-F870-875B-4820-1A965AF95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7" y="-4279"/>
            <a:ext cx="12167564" cy="169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9532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46D101F-AD26-DC50-34EC-6EE0082EB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389" y="140770"/>
            <a:ext cx="6399000" cy="639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1887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D903A2B-A1EF-797E-04E8-E530C57DA663}"/>
              </a:ext>
            </a:extLst>
          </p:cNvPr>
          <p:cNvSpPr txBox="1"/>
          <p:nvPr/>
        </p:nvSpPr>
        <p:spPr>
          <a:xfrm>
            <a:off x="1061766" y="806362"/>
            <a:ext cx="10064857" cy="504753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Ainda sobre a Abertura de chamado</a:t>
            </a:r>
          </a:p>
          <a:p>
            <a:endParaRPr lang="pt-BR" sz="32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pt-BR" sz="2000" b="1" dirty="0"/>
              <a:t>Inconsistências no BI       </a:t>
            </a:r>
          </a:p>
          <a:p>
            <a:r>
              <a:rPr lang="pt-BR" sz="2000" b="1" dirty="0"/>
              <a:t>     </a:t>
            </a:r>
            <a:r>
              <a:rPr lang="pt-BR" sz="2000" dirty="0"/>
              <a:t>Central de Atendimentos</a:t>
            </a:r>
          </a:p>
          <a:p>
            <a:endParaRPr lang="pt-BR" sz="2000" dirty="0"/>
          </a:p>
          <a:p>
            <a:pPr marL="285750" indent="-285750">
              <a:buFontTx/>
              <a:buChar char="-"/>
            </a:pPr>
            <a:r>
              <a:rPr lang="pt-BR" sz="2000" b="1" dirty="0"/>
              <a:t>Inconsistências na Plataforma -      </a:t>
            </a:r>
          </a:p>
          <a:p>
            <a:r>
              <a:rPr lang="pt-BR" sz="2000" u="sng" dirty="0">
                <a:hlinkClick r:id="rId2"/>
              </a:rPr>
              <a:t> </a:t>
            </a:r>
            <a:r>
              <a:rPr lang="pt-BR" sz="2000" u="sng" dirty="0"/>
              <a:t>     </a:t>
            </a:r>
            <a:r>
              <a:rPr lang="pt-BR" sz="2000" u="sng" dirty="0">
                <a:hlinkClick r:id="rId3"/>
              </a:rPr>
              <a:t>https://atendimento.educacao.sp.gov.br/</a:t>
            </a:r>
            <a:endParaRPr lang="pt-BR" sz="2000" u="sng" dirty="0"/>
          </a:p>
          <a:p>
            <a:r>
              <a:rPr lang="pt-BR" dirty="0"/>
              <a:t>        tel. 0800 77 000 12</a:t>
            </a:r>
          </a:p>
          <a:p>
            <a:endParaRPr lang="pt-BR" dirty="0"/>
          </a:p>
          <a:p>
            <a:r>
              <a:rPr lang="pt-BR" sz="2400" b="1" dirty="0">
                <a:solidFill>
                  <a:schemeClr val="tx1"/>
                </a:solidFill>
              </a:rPr>
              <a:t>Observação: </a:t>
            </a:r>
            <a:r>
              <a:rPr lang="pt-BR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 própria escola/o professor poderá acessar a Central de Atendimentos.</a:t>
            </a:r>
          </a:p>
          <a:p>
            <a:endParaRPr lang="pt-BR" dirty="0"/>
          </a:p>
          <a:p>
            <a:r>
              <a:rPr lang="pt-BR" sz="2000" b="1" dirty="0"/>
              <a:t>Tutorial: Como abrir um chamado:                                             </a:t>
            </a:r>
            <a:r>
              <a:rPr lang="pt-BR" dirty="0"/>
              <a:t>https:/drive.google.com/file/d/1QmHL0Pq-xK79gzHzscepyxvnwcQJnXda/</a:t>
            </a:r>
            <a:r>
              <a:rPr lang="pt-BR" dirty="0" err="1"/>
              <a:t>view?usp</a:t>
            </a:r>
            <a:r>
              <a:rPr lang="pt-BR" dirty="0"/>
              <a:t>=</a:t>
            </a:r>
            <a:r>
              <a:rPr lang="pt-BR" dirty="0" err="1"/>
              <a:t>sharing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2278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0A22D3F-27BA-D59D-F87F-55C29A9F6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57345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CAA92DD-6EB0-F2DD-6175-5917F495DDD3}"/>
              </a:ext>
            </a:extLst>
          </p:cNvPr>
          <p:cNvSpPr txBox="1"/>
          <p:nvPr/>
        </p:nvSpPr>
        <p:spPr>
          <a:xfrm>
            <a:off x="5289847" y="1880892"/>
            <a:ext cx="5571858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dirty="0"/>
              <a:t>ANEXO:</a:t>
            </a:r>
          </a:p>
          <a:p>
            <a:pPr algn="just"/>
            <a:endParaRPr lang="pt-BR" sz="2400" dirty="0"/>
          </a:p>
          <a:p>
            <a:pPr algn="just"/>
            <a:r>
              <a:rPr lang="pt-BR" sz="3200" b="1" dirty="0"/>
              <a:t>Como indicar uma Leitura?</a:t>
            </a:r>
          </a:p>
          <a:p>
            <a:pPr algn="just"/>
            <a:r>
              <a:rPr lang="pt-BR" sz="3200" b="1" dirty="0"/>
              <a:t>Vamos percorrer o caminho para chegar até nessa funcionalidade?</a:t>
            </a:r>
          </a:p>
          <a:p>
            <a:pPr algn="just"/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6962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F968AE8-7B68-5BC8-2E30-FA2648DD3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703" y="157631"/>
            <a:ext cx="6497940" cy="64979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ta: para a Esquerda 2">
            <a:extLst>
              <a:ext uri="{FF2B5EF4-FFF2-40B4-BE49-F238E27FC236}">
                <a16:creationId xmlns:a16="http://schemas.microsoft.com/office/drawing/2014/main" id="{61E8F5C4-6958-1957-6260-F04F3CF5B333}"/>
              </a:ext>
            </a:extLst>
          </p:cNvPr>
          <p:cNvSpPr/>
          <p:nvPr/>
        </p:nvSpPr>
        <p:spPr>
          <a:xfrm>
            <a:off x="8709176" y="2022142"/>
            <a:ext cx="3235174" cy="97223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162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0A22D3F-27BA-D59D-F87F-55C29A9F6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57345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CAA92DD-6EB0-F2DD-6175-5917F495DDD3}"/>
              </a:ext>
            </a:extLst>
          </p:cNvPr>
          <p:cNvSpPr txBox="1"/>
          <p:nvPr/>
        </p:nvSpPr>
        <p:spPr>
          <a:xfrm>
            <a:off x="5164718" y="2034896"/>
            <a:ext cx="6510726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dirty="0"/>
              <a:t>ANEXO:</a:t>
            </a:r>
          </a:p>
          <a:p>
            <a:pPr algn="just"/>
            <a:endParaRPr lang="pt-BR" sz="2400" dirty="0"/>
          </a:p>
          <a:p>
            <a:r>
              <a:rPr lang="pt-BR" sz="3200" b="1" dirty="0">
                <a:highlight>
                  <a:srgbClr val="FFFF00"/>
                </a:highlight>
              </a:rPr>
              <a:t>Atenção: </a:t>
            </a:r>
          </a:p>
          <a:p>
            <a:pPr algn="just"/>
            <a:r>
              <a:rPr lang="pt-BR" sz="3200" b="1" dirty="0"/>
              <a:t>Todas as funcionalidades são contabilizadas, ou seja, são contadas como leitura válida?</a:t>
            </a:r>
          </a:p>
          <a:p>
            <a:pPr algn="just"/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799595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82928DE-07A7-4D34-666F-5C9BA0311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859" y="403859"/>
            <a:ext cx="6189445" cy="61894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A414A61A-6452-6D20-FE13-FB1B30AFD50C}"/>
              </a:ext>
            </a:extLst>
          </p:cNvPr>
          <p:cNvSpPr/>
          <p:nvPr/>
        </p:nvSpPr>
        <p:spPr>
          <a:xfrm>
            <a:off x="592454" y="4448174"/>
            <a:ext cx="3084195" cy="9429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2691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0A22D3F-27BA-D59D-F87F-55C29A9F6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57345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CAA92DD-6EB0-F2DD-6175-5917F495DDD3}"/>
              </a:ext>
            </a:extLst>
          </p:cNvPr>
          <p:cNvSpPr txBox="1"/>
          <p:nvPr/>
        </p:nvSpPr>
        <p:spPr>
          <a:xfrm>
            <a:off x="5164718" y="2034896"/>
            <a:ext cx="6510726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dirty="0"/>
              <a:t>ANEXO:</a:t>
            </a:r>
          </a:p>
          <a:p>
            <a:pPr algn="just"/>
            <a:endParaRPr lang="pt-BR" sz="2400" dirty="0"/>
          </a:p>
          <a:p>
            <a:r>
              <a:rPr lang="pt-BR" sz="3200" b="1" dirty="0">
                <a:highlight>
                  <a:srgbClr val="FFFF00"/>
                </a:highlight>
              </a:rPr>
              <a:t>Atenção: </a:t>
            </a:r>
          </a:p>
          <a:p>
            <a:pPr algn="just"/>
            <a:r>
              <a:rPr lang="pt-BR" sz="3200" b="1" dirty="0"/>
              <a:t>Ainda sobre Leitura Válida, como entender quando esse movimento acontece?</a:t>
            </a:r>
          </a:p>
          <a:p>
            <a:pPr algn="just"/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4057159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7155CF7-C3C2-EC88-E637-FD18958BB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595" y="288485"/>
            <a:ext cx="6372810" cy="6372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42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0A22D3F-27BA-D59D-F87F-55C29A9F6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57345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CAA92DD-6EB0-F2DD-6175-5917F495DDD3}"/>
              </a:ext>
            </a:extLst>
          </p:cNvPr>
          <p:cNvSpPr txBox="1"/>
          <p:nvPr/>
        </p:nvSpPr>
        <p:spPr>
          <a:xfrm>
            <a:off x="5164718" y="2034896"/>
            <a:ext cx="6510726" cy="3108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800" b="1" dirty="0">
                <a:highlight>
                  <a:srgbClr val="FFFF00"/>
                </a:highlight>
              </a:rPr>
              <a:t>ANEXO: </a:t>
            </a:r>
          </a:p>
          <a:p>
            <a:pPr algn="just"/>
            <a:r>
              <a:rPr lang="pt-BR" sz="2800" b="1" dirty="0"/>
              <a:t>Guia de Orientações para o uso da Plataforma Árvore. Onde posso encontra-lo e acessá-lo? </a:t>
            </a:r>
          </a:p>
          <a:p>
            <a:pPr algn="just"/>
            <a:r>
              <a:rPr lang="pt-BR" sz="2800" b="1" dirty="0"/>
              <a:t>Vamos descobrir?</a:t>
            </a:r>
          </a:p>
          <a:p>
            <a:pPr algn="just"/>
            <a:endParaRPr lang="pt-BR" sz="2400" dirty="0"/>
          </a:p>
          <a:p>
            <a:pPr algn="just"/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2951677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8176BEC-942C-E7EF-F4C0-4E425EF7F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559" y="3151993"/>
            <a:ext cx="10713424" cy="17944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FA6A5C0-BFFB-FFF3-0DB1-39508AEFA841}"/>
              </a:ext>
            </a:extLst>
          </p:cNvPr>
          <p:cNvSpPr txBox="1"/>
          <p:nvPr/>
        </p:nvSpPr>
        <p:spPr>
          <a:xfrm>
            <a:off x="293559" y="5208016"/>
            <a:ext cx="93149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Plataforma Árvore: </a:t>
            </a:r>
            <a:r>
              <a:rPr lang="pt-BR" dirty="0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https://livros.arvore.com.br/biblioteca/ler/livros</a:t>
            </a:r>
            <a:endParaRPr lang="pt-BR" dirty="0"/>
          </a:p>
          <a:p>
            <a:r>
              <a:rPr lang="pt-BR" dirty="0"/>
              <a:t>  </a:t>
            </a:r>
          </a:p>
          <a:p>
            <a:r>
              <a:rPr lang="pt-BR" dirty="0"/>
              <a:t>Guia em PDF: </a:t>
            </a:r>
            <a:r>
              <a:rPr lang="pt-BR" dirty="0">
                <a:hlinkClick r:id="rId4" action="ppaction://hlinkfile"/>
              </a:rPr>
              <a:t>file:///C:/Users/lucimara.gusson/Downloads/guia-de-uso-da-arvore.pdf</a:t>
            </a:r>
            <a:endParaRPr lang="pt-BR" dirty="0"/>
          </a:p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FBBC6D6-9D46-0445-D2F6-C387BCBAFDEC}"/>
              </a:ext>
            </a:extLst>
          </p:cNvPr>
          <p:cNvSpPr txBox="1"/>
          <p:nvPr/>
        </p:nvSpPr>
        <p:spPr>
          <a:xfrm>
            <a:off x="244217" y="1405942"/>
            <a:ext cx="10713423" cy="14845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/>
              <a:t>Ao </a:t>
            </a:r>
            <a:r>
              <a:rPr lang="pt-BR" dirty="0" err="1"/>
              <a:t>logar</a:t>
            </a:r>
            <a:r>
              <a:rPr lang="pt-BR" dirty="0"/>
              <a:t> na Plataforma Árvore pela Sala de Futuro, os professores esse banner. Basta clicar para ser direcionado ao Guia de Uso, que </a:t>
            </a:r>
            <a:r>
              <a:rPr lang="pt-BR" b="1" dirty="0"/>
              <a:t>contém várias dicas, bem como um glossário Árvore ao final para ajudar a navegação pelo material. </a:t>
            </a:r>
          </a:p>
          <a:p>
            <a:pPr algn="just"/>
            <a:r>
              <a:rPr lang="pt-BR" dirty="0"/>
              <a:t>Esse glossário foi uma ideia que algumas PECs trouxeram para nós e gostamos muito. Esperamos que o material ajude </a:t>
            </a:r>
          </a:p>
        </p:txBody>
      </p:sp>
    </p:spTree>
    <p:extLst>
      <p:ext uri="{BB962C8B-B14F-4D97-AF65-F5344CB8AC3E}">
        <p14:creationId xmlns:p14="http://schemas.microsoft.com/office/powerpoint/2010/main" val="420134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: Shape 2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2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CaixaDeTexto 1">
            <a:extLst>
              <a:ext uri="{FF2B5EF4-FFF2-40B4-BE49-F238E27FC236}">
                <a16:creationId xmlns:a16="http://schemas.microsoft.com/office/drawing/2014/main" id="{DB949776-841C-4377-0FFB-717DD6E6B1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362747"/>
              </p:ext>
            </p:extLst>
          </p:nvPr>
        </p:nvGraphicFramePr>
        <p:xfrm>
          <a:off x="170917" y="111095"/>
          <a:ext cx="11928040" cy="6588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679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27CDE28-82D6-01DD-04DB-701E479B0F53}"/>
              </a:ext>
            </a:extLst>
          </p:cNvPr>
          <p:cNvSpPr txBox="1"/>
          <p:nvPr/>
        </p:nvSpPr>
        <p:spPr>
          <a:xfrm>
            <a:off x="209551" y="0"/>
            <a:ext cx="1001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Formação de Grupos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A0D469EB-DB0F-E552-07B1-627231BFA4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343629"/>
              </p:ext>
            </p:extLst>
          </p:nvPr>
        </p:nvGraphicFramePr>
        <p:xfrm>
          <a:off x="200025" y="571501"/>
          <a:ext cx="11782424" cy="6193299"/>
        </p:xfrm>
        <a:graphic>
          <a:graphicData uri="http://schemas.openxmlformats.org/drawingml/2006/table">
            <a:tbl>
              <a:tblPr firstRow="1" bandRow="1"/>
              <a:tblGrid>
                <a:gridCol w="2279852">
                  <a:extLst>
                    <a:ext uri="{9D8B030D-6E8A-4147-A177-3AD203B41FA5}">
                      <a16:colId xmlns:a16="http://schemas.microsoft.com/office/drawing/2014/main" val="2481404658"/>
                    </a:ext>
                  </a:extLst>
                </a:gridCol>
                <a:gridCol w="2375643">
                  <a:extLst>
                    <a:ext uri="{9D8B030D-6E8A-4147-A177-3AD203B41FA5}">
                      <a16:colId xmlns:a16="http://schemas.microsoft.com/office/drawing/2014/main" val="1532834449"/>
                    </a:ext>
                  </a:extLst>
                </a:gridCol>
                <a:gridCol w="2375643">
                  <a:extLst>
                    <a:ext uri="{9D8B030D-6E8A-4147-A177-3AD203B41FA5}">
                      <a16:colId xmlns:a16="http://schemas.microsoft.com/office/drawing/2014/main" val="465691270"/>
                    </a:ext>
                  </a:extLst>
                </a:gridCol>
                <a:gridCol w="2375643">
                  <a:extLst>
                    <a:ext uri="{9D8B030D-6E8A-4147-A177-3AD203B41FA5}">
                      <a16:colId xmlns:a16="http://schemas.microsoft.com/office/drawing/2014/main" val="2365039243"/>
                    </a:ext>
                  </a:extLst>
                </a:gridCol>
                <a:gridCol w="2375643">
                  <a:extLst>
                    <a:ext uri="{9D8B030D-6E8A-4147-A177-3AD203B41FA5}">
                      <a16:colId xmlns:a16="http://schemas.microsoft.com/office/drawing/2014/main" val="275063722"/>
                    </a:ext>
                  </a:extLst>
                </a:gridCol>
              </a:tblGrid>
              <a:tr h="5906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3200" dirty="0">
                          <a:ln w="28575">
                            <a:solidFill>
                              <a:schemeClr val="tx1"/>
                            </a:solidFill>
                          </a:ln>
                        </a:rPr>
                        <a:t>Grupo 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3200" dirty="0">
                          <a:ln w="28575">
                            <a:solidFill>
                              <a:schemeClr val="tx1"/>
                            </a:solidFill>
                          </a:ln>
                        </a:rPr>
                        <a:t>Grupo 2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3200" dirty="0">
                          <a:ln w="28575">
                            <a:solidFill>
                              <a:schemeClr val="tx1"/>
                            </a:solidFill>
                          </a:ln>
                        </a:rPr>
                        <a:t>Grupo 3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3200" dirty="0">
                          <a:ln w="28575">
                            <a:solidFill>
                              <a:schemeClr val="tx1"/>
                            </a:solidFill>
                          </a:ln>
                        </a:rPr>
                        <a:t>Grupo 4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3200" dirty="0">
                          <a:ln w="28575">
                            <a:solidFill>
                              <a:schemeClr val="tx1"/>
                            </a:solidFill>
                          </a:ln>
                        </a:rPr>
                        <a:t>Grupo 5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461465"/>
                  </a:ext>
                </a:extLst>
              </a:tr>
              <a:tr h="1027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/>
                        <a:t>Dimas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  <a:p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 err="1"/>
                        <a:t>Castelucci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Guido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/>
                        <a:t>Pires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/>
                        <a:t>Penna</a:t>
                      </a:r>
                    </a:p>
                    <a:p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308851"/>
                  </a:ext>
                </a:extLst>
              </a:tr>
              <a:tr h="1027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/>
                        <a:t>Pedro Bento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  <a:p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Avelino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João Teixeira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Benê</a:t>
                      </a:r>
                    </a:p>
                    <a:p>
                      <a:r>
                        <a:rPr lang="pt-BR" sz="2800" b="1" dirty="0"/>
                        <a:t>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José leite Pinheiro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915780"/>
                  </a:ext>
                </a:extLst>
              </a:tr>
              <a:tr h="1027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/>
                        <a:t>Mariana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  <a:p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Matilde Vieira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Coronel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Michelin</a:t>
                      </a:r>
                      <a:endParaRPr lang="pt-BR" sz="2800" dirty="0">
                        <a:ln w="38100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/>
                        <a:t>Coronel</a:t>
                      </a:r>
                    </a:p>
                    <a:p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287108"/>
                  </a:ext>
                </a:extLst>
              </a:tr>
              <a:tr h="14918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 err="1"/>
                        <a:t>Eruce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Celso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Abílio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 PAN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/>
                        <a:t>Maria I. C. Pimentel</a:t>
                      </a:r>
                    </a:p>
                    <a:p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669387"/>
                  </a:ext>
                </a:extLst>
              </a:tr>
              <a:tr h="1027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 Cota Leonel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Sandra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Padre </a:t>
                      </a:r>
                      <a:r>
                        <a:rPr lang="pt-BR" sz="2800" b="1" dirty="0" err="1"/>
                        <a:t>Emílo</a:t>
                      </a:r>
                      <a:r>
                        <a:rPr lang="pt-BR" sz="2800" b="1" dirty="0"/>
                        <a:t> </a:t>
                      </a:r>
                      <a:r>
                        <a:rPr lang="pt-BR" sz="2800" b="1" dirty="0" err="1"/>
                        <a:t>Imoos</a:t>
                      </a:r>
                      <a:r>
                        <a:rPr lang="pt-BR" sz="2800" b="1" dirty="0"/>
                        <a:t>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Paulo </a:t>
                      </a:r>
                      <a:r>
                        <a:rPr lang="pt-BR" sz="2800" b="1" dirty="0" err="1"/>
                        <a:t>Delício</a:t>
                      </a:r>
                      <a:r>
                        <a:rPr lang="pt-BR" sz="2800" b="1" dirty="0"/>
                        <a:t>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r>
                        <a:rPr lang="pt-BR" sz="2800" b="1" dirty="0"/>
                        <a:t>CEEJA </a:t>
                      </a:r>
                      <a:endParaRPr lang="pt-BR" sz="2800" dirty="0">
                        <a:ln w="28575"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916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762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DB9553A-1EEE-6504-6BEF-857C60F76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31" y="948583"/>
            <a:ext cx="12072359" cy="51814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42CE776-E1EB-FA32-D5E2-0EEAEA83C3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4" b="3023"/>
          <a:stretch/>
        </p:blipFill>
        <p:spPr>
          <a:xfrm>
            <a:off x="119641" y="1466724"/>
            <a:ext cx="12072359" cy="42158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CF67FB3-9EEE-C1CD-4C19-6450113E2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31" y="53048"/>
            <a:ext cx="1652014" cy="76718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CCADE2B-6F50-95EB-0A80-1E36503B9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3467" y="6210357"/>
            <a:ext cx="1318806" cy="38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2212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4CB9D73-4C70-E83E-75CF-D60ADA4141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421" t="16140" r="35026" b="6105"/>
          <a:stretch/>
        </p:blipFill>
        <p:spPr>
          <a:xfrm>
            <a:off x="7051949" y="249204"/>
            <a:ext cx="4442551" cy="63595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3A3AF71-7799-F2D8-1BA6-9E316A3BB4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46" t="11087" r="6218" b="3633"/>
          <a:stretch/>
        </p:blipFill>
        <p:spPr>
          <a:xfrm>
            <a:off x="247598" y="298207"/>
            <a:ext cx="6506679" cy="3734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B172EC10-6136-AEE3-33FD-7F043F945CDA}"/>
              </a:ext>
            </a:extLst>
          </p:cNvPr>
          <p:cNvSpPr/>
          <p:nvPr/>
        </p:nvSpPr>
        <p:spPr>
          <a:xfrm rot="9533511" flipV="1">
            <a:off x="3534426" y="481045"/>
            <a:ext cx="1087816" cy="38865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Curva para a Direita 6">
            <a:extLst>
              <a:ext uri="{FF2B5EF4-FFF2-40B4-BE49-F238E27FC236}">
                <a16:creationId xmlns:a16="http://schemas.microsoft.com/office/drawing/2014/main" id="{948CAD7D-2FD6-25ED-E617-21F7E05F0A67}"/>
              </a:ext>
            </a:extLst>
          </p:cNvPr>
          <p:cNvSpPr/>
          <p:nvPr/>
        </p:nvSpPr>
        <p:spPr>
          <a:xfrm>
            <a:off x="-101948" y="1210897"/>
            <a:ext cx="1537641" cy="2121963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D224097-E290-A4F3-2FFA-66DC375F66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962" t="10592" r="19673" b="7165"/>
          <a:stretch/>
        </p:blipFill>
        <p:spPr>
          <a:xfrm>
            <a:off x="307649" y="4245550"/>
            <a:ext cx="6244557" cy="25629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Seta: para a Esquerda 12">
            <a:extLst>
              <a:ext uri="{FF2B5EF4-FFF2-40B4-BE49-F238E27FC236}">
                <a16:creationId xmlns:a16="http://schemas.microsoft.com/office/drawing/2014/main" id="{4CA36419-CE3A-968C-9F82-BBF1137BD36E}"/>
              </a:ext>
            </a:extLst>
          </p:cNvPr>
          <p:cNvSpPr/>
          <p:nvPr/>
        </p:nvSpPr>
        <p:spPr>
          <a:xfrm>
            <a:off x="3627624" y="4551494"/>
            <a:ext cx="1484144" cy="41361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02C75693-E054-B0DD-3B68-D8086976BB85}"/>
              </a:ext>
            </a:extLst>
          </p:cNvPr>
          <p:cNvSpPr/>
          <p:nvPr/>
        </p:nvSpPr>
        <p:spPr>
          <a:xfrm>
            <a:off x="2187186" y="5024928"/>
            <a:ext cx="546930" cy="2050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have Esquerda 16">
            <a:extLst>
              <a:ext uri="{FF2B5EF4-FFF2-40B4-BE49-F238E27FC236}">
                <a16:creationId xmlns:a16="http://schemas.microsoft.com/office/drawing/2014/main" id="{89BBDC55-AB8C-73AE-1839-B9E4636AC356}"/>
              </a:ext>
            </a:extLst>
          </p:cNvPr>
          <p:cNvSpPr/>
          <p:nvPr/>
        </p:nvSpPr>
        <p:spPr>
          <a:xfrm>
            <a:off x="697500" y="5576539"/>
            <a:ext cx="516825" cy="1157547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99072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3" descr="Logotipo&#10;&#10;O conteúdo gerado por IA pode estar incorreto.">
            <a:extLst>
              <a:ext uri="{FF2B5EF4-FFF2-40B4-BE49-F238E27FC236}">
                <a16:creationId xmlns:a16="http://schemas.microsoft.com/office/drawing/2014/main" id="{27906B2E-C376-784A-3A0A-E64869A83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353" y="1304748"/>
            <a:ext cx="4555700" cy="1321152"/>
          </a:xfrm>
          <a:custGeom>
            <a:avLst/>
            <a:gdLst/>
            <a:ahLst/>
            <a:cxnLst/>
            <a:rect l="l" t="t" r="r" b="b"/>
            <a:pathLst>
              <a:path w="4555700" h="2733294">
                <a:moveTo>
                  <a:pt x="82217" y="0"/>
                </a:moveTo>
                <a:lnTo>
                  <a:pt x="4473483" y="0"/>
                </a:lnTo>
                <a:cubicBezTo>
                  <a:pt x="4518890" y="0"/>
                  <a:pt x="4555700" y="36810"/>
                  <a:pt x="4555700" y="82217"/>
                </a:cubicBezTo>
                <a:lnTo>
                  <a:pt x="4555700" y="2651077"/>
                </a:lnTo>
                <a:cubicBezTo>
                  <a:pt x="4555700" y="2696484"/>
                  <a:pt x="4518890" y="2733294"/>
                  <a:pt x="4473483" y="2733294"/>
                </a:cubicBezTo>
                <a:lnTo>
                  <a:pt x="82217" y="2733294"/>
                </a:lnTo>
                <a:cubicBezTo>
                  <a:pt x="36810" y="2733294"/>
                  <a:pt x="0" y="2696484"/>
                  <a:pt x="0" y="2651077"/>
                </a:cubicBezTo>
                <a:lnTo>
                  <a:pt x="0" y="82217"/>
                </a:lnTo>
                <a:cubicBezTo>
                  <a:pt x="0" y="36810"/>
                  <a:pt x="36810" y="0"/>
                  <a:pt x="82217" y="0"/>
                </a:cubicBezTo>
                <a:close/>
              </a:path>
            </a:pathLst>
          </a:cu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55B0A56-9DD7-EFB3-2CD4-5FADDE314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53" y="3526029"/>
            <a:ext cx="4444378" cy="2733293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AE91F0F-2563-F3F5-4203-A8EFB9BD3B56}"/>
              </a:ext>
            </a:extLst>
          </p:cNvPr>
          <p:cNvSpPr txBox="1"/>
          <p:nvPr/>
        </p:nvSpPr>
        <p:spPr>
          <a:xfrm>
            <a:off x="5841084" y="95250"/>
            <a:ext cx="5707448" cy="620277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/>
              <a:t>Combinados</a:t>
            </a:r>
            <a:r>
              <a:rPr lang="en-US" sz="2800" b="1" dirty="0"/>
              <a:t>:</a:t>
            </a: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1- </a:t>
            </a:r>
            <a:r>
              <a:rPr lang="en-US" sz="2200" dirty="0" err="1"/>
              <a:t>Replicabilidade</a:t>
            </a:r>
            <a:r>
              <a:rPr lang="en-US" sz="2200" dirty="0"/>
              <a:t> da </a:t>
            </a:r>
            <a:r>
              <a:rPr lang="en-US" sz="2200" dirty="0" err="1"/>
              <a:t>formação</a:t>
            </a:r>
            <a:r>
              <a:rPr lang="en-US" sz="2200" dirty="0"/>
              <a:t> para a equipe </a:t>
            </a:r>
            <a:r>
              <a:rPr lang="en-US" sz="2200" dirty="0" err="1"/>
              <a:t>Gestora</a:t>
            </a:r>
            <a:r>
              <a:rPr lang="en-US" sz="2200" dirty="0"/>
              <a:t> e para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demais</a:t>
            </a:r>
            <a:r>
              <a:rPr lang="en-US" sz="2200" dirty="0"/>
              <a:t> </a:t>
            </a:r>
            <a:r>
              <a:rPr lang="en-US" sz="2200" dirty="0" err="1"/>
              <a:t>colegas</a:t>
            </a:r>
            <a:r>
              <a:rPr lang="en-US" sz="2200" dirty="0"/>
              <a:t> do </a:t>
            </a:r>
            <a:r>
              <a:rPr lang="en-US" sz="2200" dirty="0" err="1"/>
              <a:t>mesmo</a:t>
            </a:r>
            <a:r>
              <a:rPr lang="en-US" sz="2200" dirty="0"/>
              <a:t> </a:t>
            </a:r>
            <a:r>
              <a:rPr lang="en-US" sz="2200" dirty="0" err="1"/>
              <a:t>Componente</a:t>
            </a:r>
            <a:r>
              <a:rPr lang="en-US" sz="2200" dirty="0"/>
              <a:t> Curricular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2- </a:t>
            </a:r>
            <a:r>
              <a:rPr lang="en-US" sz="2200" dirty="0" err="1"/>
              <a:t>Elaborar</a:t>
            </a:r>
            <a:r>
              <a:rPr lang="en-US" sz="2200" dirty="0"/>
              <a:t>  e </a:t>
            </a:r>
            <a:r>
              <a:rPr lang="en-US" sz="2200" dirty="0" err="1"/>
              <a:t>desenvolver</a:t>
            </a:r>
            <a:r>
              <a:rPr lang="en-US" sz="2200" dirty="0"/>
              <a:t>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Planos</a:t>
            </a:r>
            <a:r>
              <a:rPr lang="en-US" sz="2200" dirty="0"/>
              <a:t> de Aula </a:t>
            </a:r>
            <a:r>
              <a:rPr lang="en-US" sz="2200" dirty="0" err="1"/>
              <a:t>fundamentados</a:t>
            </a:r>
            <a:r>
              <a:rPr lang="en-US" sz="2200" dirty="0"/>
              <a:t> a </a:t>
            </a:r>
            <a:r>
              <a:rPr lang="en-US" sz="2200" dirty="0" err="1"/>
              <a:t>partir</a:t>
            </a:r>
            <a:r>
              <a:rPr lang="en-US" sz="2200" dirty="0"/>
              <a:t> dos </a:t>
            </a:r>
            <a:r>
              <a:rPr lang="en-US" sz="2200" dirty="0" err="1"/>
              <a:t>materiais</a:t>
            </a:r>
            <a:r>
              <a:rPr lang="en-US" sz="2200" dirty="0"/>
              <a:t> de </a:t>
            </a:r>
            <a:r>
              <a:rPr lang="en-US" sz="2200" dirty="0" err="1"/>
              <a:t>apoio</a:t>
            </a:r>
            <a:r>
              <a:rPr lang="en-US" sz="2200" dirty="0"/>
              <a:t>(</a:t>
            </a:r>
            <a:r>
              <a:rPr lang="en-US" sz="2200" dirty="0" err="1"/>
              <a:t>escopo-sequência</a:t>
            </a:r>
            <a:r>
              <a:rPr lang="en-US" sz="2200" dirty="0"/>
              <a:t> e </a:t>
            </a:r>
            <a:r>
              <a:rPr lang="en-US" sz="2200" dirty="0" err="1"/>
              <a:t>Planos</a:t>
            </a:r>
            <a:r>
              <a:rPr lang="en-US" sz="2200" dirty="0"/>
              <a:t> de Aula);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3- Subir as </a:t>
            </a:r>
            <a:r>
              <a:rPr lang="en-US" sz="2200" dirty="0" err="1"/>
              <a:t>evidências</a:t>
            </a:r>
            <a:r>
              <a:rPr lang="en-US" sz="2200" dirty="0"/>
              <a:t> da </a:t>
            </a:r>
            <a:r>
              <a:rPr lang="en-US" sz="2200" dirty="0" err="1"/>
              <a:t>replicabilidade</a:t>
            </a:r>
            <a:r>
              <a:rPr lang="en-US" sz="2200" dirty="0"/>
              <a:t> da </a:t>
            </a:r>
            <a:r>
              <a:rPr lang="en-US" sz="2200" dirty="0" err="1"/>
              <a:t>formação</a:t>
            </a:r>
            <a:r>
              <a:rPr lang="en-US" sz="2200" dirty="0"/>
              <a:t> e </a:t>
            </a:r>
            <a:r>
              <a:rPr lang="en-US" sz="2200" dirty="0" err="1"/>
              <a:t>aplicabilidade</a:t>
            </a:r>
            <a:r>
              <a:rPr lang="en-US" sz="2200" dirty="0"/>
              <a:t> </a:t>
            </a:r>
            <a:r>
              <a:rPr lang="en-US" sz="2200" dirty="0" err="1"/>
              <a:t>desse</a:t>
            </a:r>
            <a:r>
              <a:rPr lang="en-US" sz="2200" dirty="0"/>
              <a:t> </a:t>
            </a:r>
            <a:r>
              <a:rPr lang="en-US" sz="2200" dirty="0" err="1"/>
              <a:t>momento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elaboração</a:t>
            </a:r>
            <a:r>
              <a:rPr lang="en-US" sz="2200" dirty="0"/>
              <a:t> de um Plano de Aula e </a:t>
            </a:r>
            <a:r>
              <a:rPr lang="en-US" sz="2200" dirty="0" err="1"/>
              <a:t>materializado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prática</a:t>
            </a:r>
            <a:r>
              <a:rPr lang="en-US" sz="2200" dirty="0"/>
              <a:t> </a:t>
            </a:r>
            <a:r>
              <a:rPr lang="en-US" sz="2200" dirty="0" err="1"/>
              <a:t>docente</a:t>
            </a:r>
            <a:r>
              <a:rPr lang="en-US" sz="2200" dirty="0"/>
              <a:t>/</a:t>
            </a:r>
            <a:r>
              <a:rPr lang="en-US" sz="2200" dirty="0" err="1"/>
              <a:t>pedagógica</a:t>
            </a:r>
            <a:r>
              <a:rPr lang="en-US" sz="2200" dirty="0"/>
              <a:t>, </a:t>
            </a:r>
            <a:r>
              <a:rPr lang="en-US" sz="2200" dirty="0" err="1"/>
              <a:t>em</a:t>
            </a:r>
            <a:r>
              <a:rPr lang="en-US" sz="2200" dirty="0"/>
              <a:t> um drive, para o </a:t>
            </a:r>
            <a:r>
              <a:rPr lang="en-US" sz="2200" dirty="0" err="1"/>
              <a:t>acompanhamento</a:t>
            </a:r>
            <a:r>
              <a:rPr lang="en-US" sz="2200" dirty="0"/>
              <a:t>, </a:t>
            </a:r>
            <a:r>
              <a:rPr lang="en-US" sz="2200" dirty="0" err="1"/>
              <a:t>direcionamentos</a:t>
            </a:r>
            <a:r>
              <a:rPr lang="en-US" sz="2200" dirty="0"/>
              <a:t> e </a:t>
            </a:r>
            <a:r>
              <a:rPr lang="en-US" sz="2200" dirty="0" err="1"/>
              <a:t>orientações</a:t>
            </a:r>
            <a:r>
              <a:rPr lang="en-US" sz="2200" dirty="0"/>
              <a:t> da PEC </a:t>
            </a:r>
            <a:r>
              <a:rPr lang="en-US" sz="2200" dirty="0" err="1"/>
              <a:t>responsável</a:t>
            </a:r>
            <a:r>
              <a:rPr lang="en-US" sz="2200" dirty="0"/>
              <a:t> pela Pasta.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9950083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2054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62" name="Arc 2056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91583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3" name="Oval 2058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9419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C81CED3-0CF6-6CC9-5CA1-9CBC82ADE3B0}"/>
              </a:ext>
            </a:extLst>
          </p:cNvPr>
          <p:cNvSpPr txBox="1"/>
          <p:nvPr/>
        </p:nvSpPr>
        <p:spPr>
          <a:xfrm>
            <a:off x="838200" y="647593"/>
            <a:ext cx="4467792" cy="30605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“Bora para um cafezinho!!!”</a:t>
            </a:r>
          </a:p>
        </p:txBody>
      </p:sp>
      <p:pic>
        <p:nvPicPr>
          <p:cNvPr id="2050" name="Picture 2" descr="Cafe GIF - Conseguir o melhor gif em GIFER">
            <a:extLst>
              <a:ext uri="{FF2B5EF4-FFF2-40B4-BE49-F238E27FC236}">
                <a16:creationId xmlns:a16="http://schemas.microsoft.com/office/drawing/2014/main" id="{09BAEE51-7574-FC60-E1B7-1AA4B3B9E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3623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981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8930EBA3-4D2E-42E8-B828-834555328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GIF recursos, melhores GIFs animados baixe grátis ">
            <a:extLst>
              <a:ext uri="{FF2B5EF4-FFF2-40B4-BE49-F238E27FC236}">
                <a16:creationId xmlns:a16="http://schemas.microsoft.com/office/drawing/2014/main" id="{32AE41C8-74DE-65F2-596D-0CD52FF07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03808"/>
            <a:ext cx="5850384" cy="5850384"/>
          </a:xfrm>
          <a:custGeom>
            <a:avLst/>
            <a:gdLst/>
            <a:ahLst/>
            <a:cxnLst/>
            <a:rect l="l" t="t" r="r" b="b"/>
            <a:pathLst>
              <a:path w="6094252" h="6857998">
                <a:moveTo>
                  <a:pt x="0" y="0"/>
                </a:moveTo>
                <a:lnTo>
                  <a:pt x="5898122" y="0"/>
                </a:lnTo>
                <a:cubicBezTo>
                  <a:pt x="6006442" y="0"/>
                  <a:pt x="6094252" y="87810"/>
                  <a:pt x="6094252" y="196130"/>
                </a:cubicBezTo>
                <a:lnTo>
                  <a:pt x="6094252" y="6661869"/>
                </a:lnTo>
                <a:cubicBezTo>
                  <a:pt x="6094252" y="6756649"/>
                  <a:pt x="6027023" y="6835726"/>
                  <a:pt x="5937649" y="6854015"/>
                </a:cubicBezTo>
                <a:lnTo>
                  <a:pt x="5898132" y="6857998"/>
                </a:lnTo>
                <a:lnTo>
                  <a:pt x="0" y="68579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Arc 2056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6384DAD-8DBE-61CD-0416-32CA7D06B96D}"/>
              </a:ext>
            </a:extLst>
          </p:cNvPr>
          <p:cNvSpPr txBox="1"/>
          <p:nvPr/>
        </p:nvSpPr>
        <p:spPr>
          <a:xfrm>
            <a:off x="6417732" y="957715"/>
            <a:ext cx="5130798" cy="27504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Oficina</a:t>
            </a:r>
            <a:r>
              <a: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Técnica e </a:t>
            </a:r>
            <a:r>
              <a:rPr lang="en-US" sz="6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Socialização</a:t>
            </a:r>
            <a:endParaRPr lang="en-US" sz="6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59" name="Oval 2058">
            <a:extLst>
              <a:ext uri="{FF2B5EF4-FFF2-40B4-BE49-F238E27FC236}">
                <a16:creationId xmlns:a16="http://schemas.microsoft.com/office/drawing/2014/main" id="{528AA953-F4F9-4DC5-97C7-491F4AF93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7079" y="5607717"/>
            <a:ext cx="513442" cy="49951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797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43B7312-96A5-2404-EA0A-0CF4A289C48F}"/>
              </a:ext>
            </a:extLst>
          </p:cNvPr>
          <p:cNvSpPr txBox="1"/>
          <p:nvPr/>
        </p:nvSpPr>
        <p:spPr>
          <a:xfrm>
            <a:off x="128187" y="145279"/>
            <a:ext cx="11825464" cy="627864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b="1" dirty="0"/>
              <a:t>Referências Bibliográficas:</a:t>
            </a:r>
          </a:p>
          <a:p>
            <a:endParaRPr lang="pt-BR" dirty="0"/>
          </a:p>
          <a:p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Documentário: Rubem Alves, o Professor de Espantos (com audiodescrição)</a:t>
            </a:r>
          </a:p>
          <a:p>
            <a:r>
              <a:rPr lang="pt-BR" dirty="0">
                <a:hlinkClick r:id="rId2"/>
              </a:rPr>
              <a:t>https://www.youtube.com/watch?v=iyQw5kLu1nU&amp;t=964s</a:t>
            </a:r>
            <a:endParaRPr lang="pt-BR" dirty="0"/>
          </a:p>
          <a:p>
            <a:endParaRPr lang="pt-BR" dirty="0"/>
          </a:p>
          <a:p>
            <a:r>
              <a:rPr lang="pt-BR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Ingedore</a:t>
            </a:r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Villaça Koch e Vanda Maria Elias - Autores na Escola</a:t>
            </a:r>
          </a:p>
          <a:p>
            <a:r>
              <a:rPr lang="pt-BR" dirty="0">
                <a:hlinkClick r:id="rId3"/>
              </a:rPr>
              <a:t>https://www.youtube.com/watch?v=8tvzFlzo7wc</a:t>
            </a:r>
            <a:endParaRPr lang="pt-BR" dirty="0"/>
          </a:p>
          <a:p>
            <a:endParaRPr lang="pt-BR" dirty="0"/>
          </a:p>
          <a:p>
            <a:r>
              <a:rPr lang="pt-BR" b="1" dirty="0"/>
              <a:t>O lápis:</a:t>
            </a:r>
          </a:p>
          <a:p>
            <a:r>
              <a:rPr lang="pt-BR" dirty="0">
                <a:hlinkClick r:id="rId4"/>
              </a:rPr>
              <a:t>https://www.youtube.com/watch?v=IXWIQrbQEuE</a:t>
            </a:r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DICAS PRÁTICAS para encantar seus alunos com a MEDIAÇÃO DE LEITURA </a:t>
            </a:r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5"/>
              </a:rPr>
              <a:t>https://www.youtube.com/watch?v=e3EMiPvgeXc</a:t>
            </a:r>
            <a:endParaRPr lang="pt-B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pt-B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r>
              <a:rPr lang="pt-BR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Podcast da Árvore; </a:t>
            </a:r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6"/>
              </a:rPr>
              <a:t>https://open.spotify.com/show/7vQC7d0OH3oOCZxXtyoP8Q</a:t>
            </a:r>
            <a:endParaRPr lang="pt-B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pt-B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TRILHAS DE LEITURA: Novas formas de trabalhar o conteúdo literário</a:t>
            </a:r>
          </a:p>
          <a:p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7"/>
              </a:rPr>
              <a:t>https://www.youtube.com/watch?v=NFNvkdpiyTY</a:t>
            </a:r>
            <a:endParaRPr lang="pt-B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pt-B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pt-B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FCE2673-4062-DC6B-F841-48DBCBB045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51075" y="258118"/>
            <a:ext cx="2800026" cy="81339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71AF5AA-74C6-9826-DCD1-3288C6A69C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8349" y="5656738"/>
            <a:ext cx="1652014" cy="76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9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43B7312-96A5-2404-EA0A-0CF4A289C48F}"/>
              </a:ext>
            </a:extLst>
          </p:cNvPr>
          <p:cNvSpPr txBox="1"/>
          <p:nvPr/>
        </p:nvSpPr>
        <p:spPr>
          <a:xfrm>
            <a:off x="247827" y="239282"/>
            <a:ext cx="11613736" cy="56323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/>
              <a:t>Referências Bibliográficas:</a:t>
            </a:r>
          </a:p>
          <a:p>
            <a:endParaRPr lang="pt-BR" b="1" dirty="0"/>
          </a:p>
          <a:p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TRILHAS | Formação do Leitor</a:t>
            </a:r>
          </a:p>
          <a:p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2"/>
              </a:rPr>
              <a:t>https://www.youtube.com/watch?v=5GS3zjN6FB8</a:t>
            </a:r>
            <a:endParaRPr lang="pt-BR" b="1" dirty="0">
              <a:solidFill>
                <a:srgbClr val="0F0F0F"/>
              </a:solidFill>
              <a:latin typeface="Roboto" panose="02000000000000000000" pitchFamily="2" charset="0"/>
            </a:endParaRPr>
          </a:p>
          <a:p>
            <a:endParaRPr lang="pt-BR" b="1" dirty="0"/>
          </a:p>
          <a:p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PROJETO TRILHAS | Momentos de Leitura</a:t>
            </a:r>
          </a:p>
          <a:p>
            <a:r>
              <a:rPr lang="pt-BR" b="1" dirty="0">
                <a:hlinkClick r:id="rId3"/>
              </a:rPr>
              <a:t>https://www.youtube.com/watch?v=Yj4rVxB-4bk</a:t>
            </a:r>
            <a:endParaRPr lang="pt-BR" b="1" dirty="0"/>
          </a:p>
          <a:p>
            <a:br>
              <a:rPr lang="pt-BR" dirty="0"/>
            </a:br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PROJETO TRILHAS | Práticas de Leitura</a:t>
            </a:r>
            <a:endParaRPr lang="pt-BR" b="1" dirty="0"/>
          </a:p>
          <a:p>
            <a:r>
              <a:rPr lang="pt-BR" b="1" dirty="0">
                <a:hlinkClick r:id="rId4"/>
              </a:rPr>
              <a:t>https://www.youtube.com/watch?v=Y51vt1zt9EY</a:t>
            </a:r>
            <a:endParaRPr lang="pt-BR" b="1" dirty="0"/>
          </a:p>
          <a:p>
            <a:endParaRPr lang="pt-BR" b="1" dirty="0"/>
          </a:p>
          <a:p>
            <a:r>
              <a:rPr lang="pt-BR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Repositório</a:t>
            </a:r>
            <a:r>
              <a:rPr lang="pt-BR" dirty="0">
                <a:solidFill>
                  <a:srgbClr val="46788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https://repositorio.educacao.sp.gov.br/mídia</a:t>
            </a:r>
            <a:endParaRPr lang="pt-BR" dirty="0">
              <a:solidFill>
                <a:srgbClr val="467886"/>
              </a:solidFill>
            </a:endParaRPr>
          </a:p>
          <a:p>
            <a:endParaRPr lang="pt-BR" dirty="0">
              <a:solidFill>
                <a:srgbClr val="467886"/>
              </a:solidFill>
            </a:endParaRPr>
          </a:p>
          <a:p>
            <a:r>
              <a:rPr lang="pt-BR" b="1" dirty="0"/>
              <a:t>Corrija-me - Projeto de Texto: </a:t>
            </a:r>
          </a:p>
          <a:p>
            <a:r>
              <a:rPr lang="pt-BR" dirty="0">
                <a:hlinkClick r:id="rId6"/>
              </a:rPr>
              <a:t>https://www.corrijame.com.br/</a:t>
            </a:r>
            <a:r>
              <a:rPr lang="pt-BR" dirty="0" err="1">
                <a:hlinkClick r:id="rId6"/>
              </a:rPr>
              <a:t>redacao</a:t>
            </a:r>
            <a:r>
              <a:rPr lang="pt-BR" dirty="0">
                <a:hlinkClick r:id="rId6"/>
              </a:rPr>
              <a:t>-dissertativa/projeto-de-texto-para-</a:t>
            </a:r>
            <a:r>
              <a:rPr lang="pt-BR" dirty="0" err="1">
                <a:hlinkClick r:id="rId6"/>
              </a:rPr>
              <a:t>redacao</a:t>
            </a:r>
            <a:r>
              <a:rPr lang="pt-BR" dirty="0">
                <a:hlinkClick r:id="rId6"/>
              </a:rPr>
              <a:t>-como-criar-um#:~:</a:t>
            </a:r>
            <a:r>
              <a:rPr lang="pt-BR" dirty="0" err="1">
                <a:hlinkClick r:id="rId6"/>
              </a:rPr>
              <a:t>text</a:t>
            </a:r>
            <a:r>
              <a:rPr lang="pt-BR" dirty="0">
                <a:hlinkClick r:id="rId6"/>
              </a:rPr>
              <a:t>=Um%20projeto%20de%20texto%20para,nota%20nas%20provas%20de%20reda%C3%A7%C3%A3o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b="1" dirty="0"/>
              <a:t>Vídeo: Projeto de texto: </a:t>
            </a:r>
            <a:r>
              <a:rPr lang="pt-BR" dirty="0">
                <a:hlinkClick r:id="rId7"/>
              </a:rPr>
              <a:t>https://www.youtube.com/watch?v=-e0Kkq4B6kU&amp;t=102s</a:t>
            </a: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E358484-D6CA-C2D2-703E-6467AF377D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9675" y="379882"/>
            <a:ext cx="1423296" cy="41551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CEAD188-8F34-F111-AE74-F79DB3B980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827" y="5281301"/>
            <a:ext cx="1224978" cy="56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827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382A3D-7A43-0739-D86F-911A96C0A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2AF0B3B-7677-CDAC-82A0-AB377DC49D9F}"/>
              </a:ext>
            </a:extLst>
          </p:cNvPr>
          <p:cNvSpPr txBox="1"/>
          <p:nvPr/>
        </p:nvSpPr>
        <p:spPr>
          <a:xfrm>
            <a:off x="638882" y="2730789"/>
            <a:ext cx="11163640" cy="25027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err="1">
                <a:latin typeface="+mj-lt"/>
                <a:ea typeface="+mj-ea"/>
                <a:cs typeface="+mj-cs"/>
              </a:rPr>
              <a:t>Até</a:t>
            </a:r>
            <a:r>
              <a:rPr lang="en-US" sz="2800" b="1" dirty="0">
                <a:latin typeface="+mj-lt"/>
                <a:ea typeface="+mj-ea"/>
                <a:cs typeface="+mj-cs"/>
              </a:rPr>
              <a:t> o </a:t>
            </a:r>
            <a:r>
              <a:rPr lang="en-US" sz="2800" b="1" err="1">
                <a:latin typeface="+mj-lt"/>
                <a:ea typeface="+mj-ea"/>
                <a:cs typeface="+mj-cs"/>
              </a:rPr>
              <a:t>próximo</a:t>
            </a:r>
            <a:r>
              <a:rPr lang="en-US" sz="2800" b="1" dirty="0">
                <a:latin typeface="+mj-lt"/>
                <a:ea typeface="+mj-ea"/>
                <a:cs typeface="+mj-cs"/>
              </a:rPr>
              <a:t> </a:t>
            </a:r>
            <a:r>
              <a:rPr lang="en-US" sz="2800" b="1" err="1">
                <a:latin typeface="+mj-lt"/>
                <a:ea typeface="+mj-ea"/>
                <a:cs typeface="+mj-cs"/>
              </a:rPr>
              <a:t>Encontro</a:t>
            </a:r>
            <a:r>
              <a:rPr lang="en-US" sz="2800" b="1">
                <a:latin typeface="+mj-lt"/>
                <a:ea typeface="+mj-ea"/>
                <a:cs typeface="+mj-cs"/>
              </a:rPr>
              <a:t> –</a:t>
            </a:r>
            <a:r>
              <a:rPr lang="en-US" sz="2800" b="1" err="1">
                <a:latin typeface="+mj-lt"/>
                <a:ea typeface="+mj-ea"/>
                <a:cs typeface="+mj-cs"/>
              </a:rPr>
              <a:t>Formativo-Reflexivo</a:t>
            </a:r>
            <a:endParaRPr lang="en-US" sz="2800" b="1" dirty="0" err="1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err="1">
                <a:latin typeface="+mj-lt"/>
                <a:ea typeface="+mj-ea"/>
                <a:cs typeface="+mj-cs"/>
              </a:rPr>
              <a:t>Lucimara</a:t>
            </a:r>
            <a:r>
              <a:rPr lang="en-US" sz="2800" b="1">
                <a:latin typeface="+mj-lt"/>
                <a:ea typeface="+mj-ea"/>
                <a:cs typeface="+mj-cs"/>
              </a:rPr>
              <a:t> Ap. Lopes </a:t>
            </a:r>
            <a:r>
              <a:rPr lang="en-US" sz="2800" b="1" err="1">
                <a:latin typeface="+mj-lt"/>
                <a:ea typeface="+mj-ea"/>
                <a:cs typeface="+mj-cs"/>
              </a:rPr>
              <a:t>Gusson</a:t>
            </a:r>
            <a:endParaRPr lang="en-US" sz="2800" b="1" dirty="0" err="1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latin typeface="+mj-lt"/>
                <a:ea typeface="+mj-ea"/>
                <a:cs typeface="+mj-cs"/>
              </a:rPr>
              <a:t>PEC- </a:t>
            </a:r>
            <a:r>
              <a:rPr lang="en-US" sz="2800" b="1" err="1">
                <a:latin typeface="+mj-lt"/>
                <a:ea typeface="+mj-ea"/>
                <a:cs typeface="+mj-cs"/>
              </a:rPr>
              <a:t>Desencolvimento</a:t>
            </a:r>
            <a:r>
              <a:rPr lang="en-US" sz="2800" b="1">
                <a:latin typeface="+mj-lt"/>
                <a:ea typeface="+mj-ea"/>
                <a:cs typeface="+mj-cs"/>
              </a:rPr>
              <a:t> Curricular</a:t>
            </a: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err="1">
                <a:latin typeface="+mj-lt"/>
                <a:ea typeface="+mj-ea"/>
                <a:cs typeface="+mj-cs"/>
              </a:rPr>
              <a:t>Núcleo</a:t>
            </a:r>
            <a:r>
              <a:rPr lang="en-US" sz="2800" b="1" dirty="0">
                <a:latin typeface="+mj-lt"/>
                <a:ea typeface="+mj-ea"/>
                <a:cs typeface="+mj-cs"/>
              </a:rPr>
              <a:t> </a:t>
            </a:r>
            <a:r>
              <a:rPr lang="en-US" sz="2800" b="1" err="1">
                <a:latin typeface="+mj-lt"/>
                <a:ea typeface="+mj-ea"/>
                <a:cs typeface="+mj-cs"/>
              </a:rPr>
              <a:t>pedagógico</a:t>
            </a:r>
            <a:endParaRPr lang="en-US" sz="2800" b="1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latin typeface="+mj-lt"/>
                <a:ea typeface="+mj-ea"/>
                <a:cs typeface="+mj-cs"/>
              </a:rPr>
              <a:t>DER- Avaré- SP</a:t>
            </a:r>
          </a:p>
        </p:txBody>
      </p:sp>
      <p:pic>
        <p:nvPicPr>
          <p:cNvPr id="3" name="Imagem 2" descr="Obrigada Evento Desenhos de logotipo em GIF animado">
            <a:extLst>
              <a:ext uri="{FF2B5EF4-FFF2-40B4-BE49-F238E27FC236}">
                <a16:creationId xmlns:a16="http://schemas.microsoft.com/office/drawing/2014/main" id="{A8A0F7B9-EF0A-EB84-7ADE-08AC98C38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865" y="-997"/>
            <a:ext cx="5484008" cy="2742004"/>
          </a:xfrm>
          <a:prstGeom prst="rect">
            <a:avLst/>
          </a:prstGeom>
        </p:spPr>
      </p:pic>
      <p:sp>
        <p:nvSpPr>
          <p:cNvPr id="10" name="sketch line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A1EBADE-3B4C-8C3D-49F9-B5040D3D3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674" y="238276"/>
            <a:ext cx="2798307" cy="81693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17DAB2D-E7E5-46C3-B3E4-111AAEB7E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9810" y="5843522"/>
            <a:ext cx="1652159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81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4673</Words>
  <Application>Microsoft Office PowerPoint</Application>
  <PresentationFormat>Widescreen</PresentationFormat>
  <Paragraphs>485</Paragraphs>
  <Slides>62</Slides>
  <Notes>0</Notes>
  <HiddenSlides>0</HiddenSlides>
  <MMClips>3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62</vt:i4>
      </vt:variant>
    </vt:vector>
  </HeadingPairs>
  <TitlesOfParts>
    <vt:vector size="70" baseType="lpstr">
      <vt:lpstr>Aptos</vt:lpstr>
      <vt:lpstr>Aptos Display</vt:lpstr>
      <vt:lpstr>Arial</vt:lpstr>
      <vt:lpstr>Calibri</vt:lpstr>
      <vt:lpstr>Gotham</vt:lpstr>
      <vt:lpstr>Open Sans</vt:lpstr>
      <vt:lpstr>Roboto</vt:lpstr>
      <vt:lpstr>Tema do Office</vt:lpstr>
      <vt:lpstr>Orientação Técnica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Orientação Técnica</dc:title>
  <dc:creator>Administrador</dc:creator>
  <cp:lastModifiedBy>Lucimara Aparecida Lopes Gusson</cp:lastModifiedBy>
  <cp:revision>699</cp:revision>
  <dcterms:created xsi:type="dcterms:W3CDTF">2025-04-24T23:13:21Z</dcterms:created>
  <dcterms:modified xsi:type="dcterms:W3CDTF">2025-04-30T00:40:48Z</dcterms:modified>
</cp:coreProperties>
</file>