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4"/>
    <p:sldMasterId id="2147483667" r:id="rId5"/>
  </p:sldMasterIdLst>
  <p:notesMasterIdLst>
    <p:notesMasterId r:id="rId16"/>
  </p:notesMasterIdLst>
  <p:sldIdLst>
    <p:sldId id="256" r:id="rId6"/>
    <p:sldId id="257" r:id="rId7"/>
    <p:sldId id="658" r:id="rId8"/>
    <p:sldId id="640" r:id="rId9"/>
    <p:sldId id="645" r:id="rId10"/>
    <p:sldId id="641" r:id="rId11"/>
    <p:sldId id="657" r:id="rId12"/>
    <p:sldId id="362" r:id="rId13"/>
    <p:sldId id="642" r:id="rId14"/>
    <p:sldId id="265" r:id="rId15"/>
  </p:sldIdLst>
  <p:sldSz cx="9144000" cy="5143500" type="screen16x9"/>
  <p:notesSz cx="6858000" cy="9144000"/>
  <p:embeddedFontLst>
    <p:embeddedFont>
      <p:font typeface="Bradley Hand ITC" panose="03070402050302030203" pitchFamily="66" charset="0"/>
      <p:regular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  <p:embeddedFont>
      <p:font typeface="Roboto Black" panose="02000000000000000000" pitchFamily="2" charset="0"/>
      <p:bold r:id="rId26"/>
      <p:boldItalic r:id="rId27"/>
    </p:embeddedFont>
    <p:embeddedFont>
      <p:font typeface="Verdana" panose="020B060403050404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C8B0DF-FCB2-4926-B9B4-601B36C5B2BB}" v="2" dt="2025-02-25T23:45:50.508"/>
  </p1510:revLst>
</p1510:revInfo>
</file>

<file path=ppt/tableStyles.xml><?xml version="1.0" encoding="utf-8"?>
<a:tblStyleLst xmlns:a="http://schemas.openxmlformats.org/drawingml/2006/main" def="{49593F69-6CD9-4B9C-A63B-E66B1BC82AE3}">
  <a:tblStyle styleId="{49593F69-6CD9-4B9C-A63B-E66B1BC82AE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" y="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2055cfa7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2055cfa79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0672c750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20672c750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0672c750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20672c750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684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>
          <a:extLst>
            <a:ext uri="{FF2B5EF4-FFF2-40B4-BE49-F238E27FC236}">
              <a16:creationId xmlns:a16="http://schemas.microsoft.com/office/drawing/2014/main" id="{DF2D13BB-063B-7B4B-646B-8A869461B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0672c7506_0_122:notes">
            <a:extLst>
              <a:ext uri="{FF2B5EF4-FFF2-40B4-BE49-F238E27FC236}">
                <a16:creationId xmlns:a16="http://schemas.microsoft.com/office/drawing/2014/main" id="{81E65AE3-2901-7EBC-FC9D-70C11A70C3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20672c7506_0_122:notes">
            <a:extLst>
              <a:ext uri="{FF2B5EF4-FFF2-40B4-BE49-F238E27FC236}">
                <a16:creationId xmlns:a16="http://schemas.microsoft.com/office/drawing/2014/main" id="{C9722D54-F2DA-B72B-14E8-22B937AC38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9882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>
          <a:extLst>
            <a:ext uri="{FF2B5EF4-FFF2-40B4-BE49-F238E27FC236}">
              <a16:creationId xmlns:a16="http://schemas.microsoft.com/office/drawing/2014/main" id="{1E39DA72-1EE5-EEDD-93EE-DFA3FEC9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0672c7506_0_122:notes">
            <a:extLst>
              <a:ext uri="{FF2B5EF4-FFF2-40B4-BE49-F238E27FC236}">
                <a16:creationId xmlns:a16="http://schemas.microsoft.com/office/drawing/2014/main" id="{E5467C37-2D11-657B-C1AF-B1C77F0ABD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20672c7506_0_122:notes">
            <a:extLst>
              <a:ext uri="{FF2B5EF4-FFF2-40B4-BE49-F238E27FC236}">
                <a16:creationId xmlns:a16="http://schemas.microsoft.com/office/drawing/2014/main" id="{D4AC70FD-71B9-5FAA-AE84-0DFCB2C037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046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>
          <a:extLst>
            <a:ext uri="{FF2B5EF4-FFF2-40B4-BE49-F238E27FC236}">
              <a16:creationId xmlns:a16="http://schemas.microsoft.com/office/drawing/2014/main" id="{63FB8722-4F60-F3B8-5259-7230F380E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0672c7506_0_122:notes">
            <a:extLst>
              <a:ext uri="{FF2B5EF4-FFF2-40B4-BE49-F238E27FC236}">
                <a16:creationId xmlns:a16="http://schemas.microsoft.com/office/drawing/2014/main" id="{CF373F05-DCA6-7720-3D3E-1F76790E3F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20672c7506_0_122:notes">
            <a:extLst>
              <a:ext uri="{FF2B5EF4-FFF2-40B4-BE49-F238E27FC236}">
                <a16:creationId xmlns:a16="http://schemas.microsoft.com/office/drawing/2014/main" id="{3811AA7A-8597-1D50-8D6A-2B88CA563A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7358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>
          <a:extLst>
            <a:ext uri="{FF2B5EF4-FFF2-40B4-BE49-F238E27FC236}">
              <a16:creationId xmlns:a16="http://schemas.microsoft.com/office/drawing/2014/main" id="{63FB8722-4F60-F3B8-5259-7230F380E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0672c7506_0_122:notes">
            <a:extLst>
              <a:ext uri="{FF2B5EF4-FFF2-40B4-BE49-F238E27FC236}">
                <a16:creationId xmlns:a16="http://schemas.microsoft.com/office/drawing/2014/main" id="{CF373F05-DCA6-7720-3D3E-1F76790E3F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20672c7506_0_122:notes">
            <a:extLst>
              <a:ext uri="{FF2B5EF4-FFF2-40B4-BE49-F238E27FC236}">
                <a16:creationId xmlns:a16="http://schemas.microsoft.com/office/drawing/2014/main" id="{3811AA7A-8597-1D50-8D6A-2B88CA563A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0813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>
          <a:extLst>
            <a:ext uri="{FF2B5EF4-FFF2-40B4-BE49-F238E27FC236}">
              <a16:creationId xmlns:a16="http://schemas.microsoft.com/office/drawing/2014/main" id="{3DBB11F4-D1AB-AEB2-51DD-01F2030E9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0672c7506_0_122:notes">
            <a:extLst>
              <a:ext uri="{FF2B5EF4-FFF2-40B4-BE49-F238E27FC236}">
                <a16:creationId xmlns:a16="http://schemas.microsoft.com/office/drawing/2014/main" id="{3056562D-9489-9210-C4DE-0011FDD34E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20672c7506_0_122:notes">
            <a:extLst>
              <a:ext uri="{FF2B5EF4-FFF2-40B4-BE49-F238E27FC236}">
                <a16:creationId xmlns:a16="http://schemas.microsoft.com/office/drawing/2014/main" id="{7A035199-F83D-8917-BAC6-9961C79991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623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2055cfa794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22055cfa794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">
  <p:cSld name="TITLE_AND_BODY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3"/>
          <p:cNvPicPr preferRelativeResize="0"/>
          <p:nvPr/>
        </p:nvPicPr>
        <p:blipFill rotWithShape="1">
          <a:blip r:embed="rId3">
            <a:alphaModFix/>
          </a:blip>
          <a:srcRect l="12538" t="21465" r="11427" b="26167"/>
          <a:stretch/>
        </p:blipFill>
        <p:spPr>
          <a:xfrm>
            <a:off x="1155325" y="3515050"/>
            <a:ext cx="4002025" cy="112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 1">
  <p:cSld name="TITLE_AND_BODY_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4" descr="Logotip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8148" y="2541"/>
            <a:ext cx="1851660" cy="1270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ítulo">
  <p:cSld name="Title Only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87182" y="360088"/>
            <a:ext cx="324110" cy="152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" y="0"/>
            <a:ext cx="3737928" cy="3142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8" descr="Logotip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8148" y="2541"/>
            <a:ext cx="1851660" cy="1270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1972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9.emf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F23C6F7-9229-113A-45BB-8D52BE5C9632}"/>
              </a:ext>
            </a:extLst>
          </p:cNvPr>
          <p:cNvSpPr/>
          <p:nvPr/>
        </p:nvSpPr>
        <p:spPr>
          <a:xfrm>
            <a:off x="993422" y="3397956"/>
            <a:ext cx="4154311" cy="15219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5A371AE-D1CD-15DF-2D78-FBF8F7D31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85" y="3572923"/>
            <a:ext cx="2667015" cy="81947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39AC371-D864-3D0D-EEA8-6C2D622C5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7897" y="3279235"/>
            <a:ext cx="1389835" cy="1406850"/>
          </a:xfrm>
          <a:prstGeom prst="flowChartConnector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8BFE3D0-43BC-4ECC-8101-08A5169FE16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288" b="14403"/>
          <a:stretch/>
        </p:blipFill>
        <p:spPr>
          <a:xfrm>
            <a:off x="5916185" y="3392810"/>
            <a:ext cx="2102755" cy="1179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 txBox="1"/>
          <p:nvPr/>
        </p:nvSpPr>
        <p:spPr>
          <a:xfrm>
            <a:off x="1402218" y="1398403"/>
            <a:ext cx="74640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endParaRPr lang="pt-BR" sz="1800" dirty="0">
              <a:effectLst/>
              <a:ea typeface="Arial MT"/>
              <a:cs typeface="Arial MT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D9B017F-A230-C176-6074-159AEC938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8" y="207085"/>
            <a:ext cx="1177193" cy="9964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C307B90-12AB-BFDA-04E9-5D96AD1ADF45}"/>
              </a:ext>
            </a:extLst>
          </p:cNvPr>
          <p:cNvSpPr txBox="1"/>
          <p:nvPr/>
        </p:nvSpPr>
        <p:spPr>
          <a:xfrm>
            <a:off x="12129" y="290309"/>
            <a:ext cx="1390089" cy="634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pt-BR" sz="1100" b="1" dirty="0">
                <a:solidFill>
                  <a:schemeClr val="bg1"/>
                </a:solidFill>
                <a:latin typeface="Montserrat" panose="00000500000000000000" pitchFamily="2" charset="0"/>
              </a:rPr>
              <a:t>Núcleo Pedagógico – Diretoria de Avaré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C86FB80-A858-CB38-6988-3DBB40BE3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428" y="827314"/>
            <a:ext cx="7287956" cy="4109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 txBox="1"/>
          <p:nvPr/>
        </p:nvSpPr>
        <p:spPr>
          <a:xfrm>
            <a:off x="1680000" y="607800"/>
            <a:ext cx="6070629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pt-BR" sz="2800" dirty="0"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Alimento</a:t>
            </a:r>
            <a:r>
              <a:rPr lang="pt-BR" sz="2800" dirty="0">
                <a:effectLst/>
                <a:ea typeface="Arial MT"/>
                <a:cs typeface="Arial MT"/>
              </a:rPr>
              <a:t> </a:t>
            </a:r>
            <a:r>
              <a:rPr lang="pt-BR" sz="2800" dirty="0">
                <a:effectLst/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cultural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D9B017F-A230-C176-6074-159AEC938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8" y="207085"/>
            <a:ext cx="1177193" cy="9964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C307B90-12AB-BFDA-04E9-5D96AD1ADF45}"/>
              </a:ext>
            </a:extLst>
          </p:cNvPr>
          <p:cNvSpPr txBox="1"/>
          <p:nvPr/>
        </p:nvSpPr>
        <p:spPr>
          <a:xfrm>
            <a:off x="12129" y="290309"/>
            <a:ext cx="1390089" cy="634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pt-BR" sz="1100" b="1" dirty="0">
                <a:solidFill>
                  <a:schemeClr val="bg1"/>
                </a:solidFill>
                <a:latin typeface="Montserrat" panose="00000500000000000000" pitchFamily="2" charset="0"/>
              </a:rPr>
              <a:t>Núcleo Pedagógico – Diretoria de Avaré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EA11C24-5910-C0AD-AFCF-BDB86386A262}"/>
              </a:ext>
            </a:extLst>
          </p:cNvPr>
          <p:cNvSpPr txBox="1"/>
          <p:nvPr/>
        </p:nvSpPr>
        <p:spPr>
          <a:xfrm>
            <a:off x="1995714" y="3289627"/>
            <a:ext cx="4615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https://youtu.be/I29JUuotXG4?si=J1w2SHjh3bIVu4QP</a:t>
            </a:r>
          </a:p>
        </p:txBody>
      </p:sp>
      <p:pic>
        <p:nvPicPr>
          <p:cNvPr id="2050" name="Picture 2" descr="Titãs anunciam turnê com sete integrantes originais, pela primeira vez após  30 anos - Estadão">
            <a:extLst>
              <a:ext uri="{FF2B5EF4-FFF2-40B4-BE49-F238E27FC236}">
                <a16:creationId xmlns:a16="http://schemas.microsoft.com/office/drawing/2014/main" id="{969F6B29-5B79-F18F-4B5A-7653459C7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2" y="138493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460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>
          <a:extLst>
            <a:ext uri="{FF2B5EF4-FFF2-40B4-BE49-F238E27FC236}">
              <a16:creationId xmlns:a16="http://schemas.microsoft.com/office/drawing/2014/main" id="{58A72A82-0C97-49CC-53E3-A4F8E7D72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>
            <a:extLst>
              <a:ext uri="{FF2B5EF4-FFF2-40B4-BE49-F238E27FC236}">
                <a16:creationId xmlns:a16="http://schemas.microsoft.com/office/drawing/2014/main" id="{D7EC8354-A1CD-5579-EA53-982C7310E86B}"/>
              </a:ext>
            </a:extLst>
          </p:cNvPr>
          <p:cNvSpPr txBox="1"/>
          <p:nvPr/>
        </p:nvSpPr>
        <p:spPr>
          <a:xfrm>
            <a:off x="972373" y="630541"/>
            <a:ext cx="7464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rPr>
              <a:t>Objetivos</a:t>
            </a:r>
          </a:p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endParaRPr lang="pt-BR" sz="2400" b="1" dirty="0">
              <a:solidFill>
                <a:srgbClr val="C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lvl="0" indent="-342900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Subsidiar o acompanhamento do desenvolvimento curricular dos Componentes de Filosofia e Sociologia.</a:t>
            </a:r>
          </a:p>
          <a:p>
            <a:pPr marL="342900" lvl="0" indent="-342900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Otimizar a utilização dos materiais pedagógicos ofertados pela SEDUC</a:t>
            </a:r>
            <a:endParaRPr lang="pt-BR" sz="22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1AA54CF-DAA8-2341-5E40-C2231FAC0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8" y="207085"/>
            <a:ext cx="1177193" cy="9964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F432CDF-FBCB-3F79-0772-1DC03ED459BF}"/>
              </a:ext>
            </a:extLst>
          </p:cNvPr>
          <p:cNvSpPr txBox="1"/>
          <p:nvPr/>
        </p:nvSpPr>
        <p:spPr>
          <a:xfrm>
            <a:off x="12129" y="290309"/>
            <a:ext cx="1390089" cy="634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pt-BR" sz="1100" b="1" dirty="0">
                <a:solidFill>
                  <a:schemeClr val="bg1"/>
                </a:solidFill>
                <a:latin typeface="Montserrat" panose="00000500000000000000" pitchFamily="2" charset="0"/>
              </a:rPr>
              <a:t>Núcleo Pedagógico – Diretoria de Avaré</a:t>
            </a:r>
          </a:p>
        </p:txBody>
      </p:sp>
    </p:spTree>
    <p:extLst>
      <p:ext uri="{BB962C8B-B14F-4D97-AF65-F5344CB8AC3E}">
        <p14:creationId xmlns:p14="http://schemas.microsoft.com/office/powerpoint/2010/main" val="1330559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>
          <a:extLst>
            <a:ext uri="{FF2B5EF4-FFF2-40B4-BE49-F238E27FC236}">
              <a16:creationId xmlns:a16="http://schemas.microsoft.com/office/drawing/2014/main" id="{C2429F23-2123-0D72-0A4A-49290DDB9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CA64B88-0DC9-3466-A533-F376BE77A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8" y="207085"/>
            <a:ext cx="1177193" cy="9964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8C1EB03-4BB4-FCAF-6762-AE7894E89939}"/>
              </a:ext>
            </a:extLst>
          </p:cNvPr>
          <p:cNvSpPr txBox="1"/>
          <p:nvPr/>
        </p:nvSpPr>
        <p:spPr>
          <a:xfrm>
            <a:off x="12129" y="290309"/>
            <a:ext cx="1390089" cy="634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pt-BR" sz="1100" b="1" dirty="0">
                <a:solidFill>
                  <a:schemeClr val="bg1"/>
                </a:solidFill>
                <a:latin typeface="Montserrat" panose="00000500000000000000" pitchFamily="2" charset="0"/>
              </a:rPr>
              <a:t>Núcleo Pedagógico – Diretoria de Avaré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4CA8E13-52D1-6352-C580-A36AD53BB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23" y="1008515"/>
            <a:ext cx="7462954" cy="364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95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>
          <a:extLst>
            <a:ext uri="{FF2B5EF4-FFF2-40B4-BE49-F238E27FC236}">
              <a16:creationId xmlns:a16="http://schemas.microsoft.com/office/drawing/2014/main" id="{15435324-B669-E36D-FEA1-D61744E78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D438304-355A-B00A-DB77-F59F2460E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8" y="207085"/>
            <a:ext cx="1177193" cy="9964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C128E6E-C1AD-5B7F-27C6-F8C65C6AB171}"/>
              </a:ext>
            </a:extLst>
          </p:cNvPr>
          <p:cNvSpPr txBox="1"/>
          <p:nvPr/>
        </p:nvSpPr>
        <p:spPr>
          <a:xfrm>
            <a:off x="12129" y="290309"/>
            <a:ext cx="1390089" cy="634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pt-BR" sz="1100" b="1" dirty="0">
                <a:solidFill>
                  <a:schemeClr val="bg1"/>
                </a:solidFill>
                <a:latin typeface="Montserrat" panose="00000500000000000000" pitchFamily="2" charset="0"/>
              </a:rPr>
              <a:t>Núcleo Pedagógico – Diretoria de Avaré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29413BB-941B-2C3E-7831-882B7060BB9F}"/>
              </a:ext>
            </a:extLst>
          </p:cNvPr>
          <p:cNvSpPr txBox="1"/>
          <p:nvPr/>
        </p:nvSpPr>
        <p:spPr>
          <a:xfrm>
            <a:off x="553805" y="1361058"/>
            <a:ext cx="76310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569602E-F836-6B41-0BAB-6C9A9656D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359" y="1020450"/>
            <a:ext cx="7407281" cy="368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50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>
          <a:extLst>
            <a:ext uri="{FF2B5EF4-FFF2-40B4-BE49-F238E27FC236}">
              <a16:creationId xmlns:a16="http://schemas.microsoft.com/office/drawing/2014/main" id="{15435324-B669-E36D-FEA1-D61744E78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D438304-355A-B00A-DB77-F59F2460E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8" y="207085"/>
            <a:ext cx="1177193" cy="9964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C128E6E-C1AD-5B7F-27C6-F8C65C6AB171}"/>
              </a:ext>
            </a:extLst>
          </p:cNvPr>
          <p:cNvSpPr txBox="1"/>
          <p:nvPr/>
        </p:nvSpPr>
        <p:spPr>
          <a:xfrm>
            <a:off x="12129" y="290309"/>
            <a:ext cx="1390089" cy="634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pt-BR" sz="1100" b="1" dirty="0">
                <a:solidFill>
                  <a:schemeClr val="bg1"/>
                </a:solidFill>
                <a:latin typeface="Montserrat" panose="00000500000000000000" pitchFamily="2" charset="0"/>
              </a:rPr>
              <a:t>Núcleo Pedagógico – Diretoria de Avaré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EF9DEF2-E452-7288-C756-4817C6CAE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86" y="826611"/>
            <a:ext cx="7477342" cy="371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96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Código QR&#10;&#10;Descrição gerada automaticamente">
            <a:extLst>
              <a:ext uri="{FF2B5EF4-FFF2-40B4-BE49-F238E27FC236}">
                <a16:creationId xmlns:a16="http://schemas.microsoft.com/office/drawing/2014/main" id="{A0B6AEDD-C547-415E-B4BA-09A9723BF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66499"/>
            <a:ext cx="2729028" cy="272902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C98F76B-B26D-4EE8-8A43-0367D1AD5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489" y="1856165"/>
            <a:ext cx="3176511" cy="3176511"/>
          </a:xfrm>
          <a:prstGeom prst="rect">
            <a:avLst/>
          </a:prstGeom>
        </p:spPr>
      </p:pic>
      <p:pic>
        <p:nvPicPr>
          <p:cNvPr id="2" name="Google Shape;149;p6" descr="preencoded.png">
            <a:extLst>
              <a:ext uri="{FF2B5EF4-FFF2-40B4-BE49-F238E27FC236}">
                <a16:creationId xmlns:a16="http://schemas.microsoft.com/office/drawing/2014/main" id="{B178A66C-889A-4485-91E2-00E381B82F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1"/>
            <a:ext cx="47644" cy="14134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49;p24">
            <a:extLst>
              <a:ext uri="{FF2B5EF4-FFF2-40B4-BE49-F238E27FC236}">
                <a16:creationId xmlns:a16="http://schemas.microsoft.com/office/drawing/2014/main" id="{80D014B4-3665-4688-9B76-18A0FABBD915}"/>
              </a:ext>
            </a:extLst>
          </p:cNvPr>
          <p:cNvSpPr txBox="1"/>
          <p:nvPr/>
        </p:nvSpPr>
        <p:spPr>
          <a:xfrm>
            <a:off x="1395489" y="110825"/>
            <a:ext cx="6063013" cy="155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2001" b="1" dirty="0">
                <a:solidFill>
                  <a:srgbClr val="FF0000"/>
                </a:solidFill>
              </a:rPr>
              <a:t>PRAZOS DO CICLO FORMATIVO</a:t>
            </a:r>
            <a:endParaRPr lang="pt-BR" sz="2001" i="1" dirty="0">
              <a:solidFill>
                <a:schemeClr val="tx1"/>
              </a:solidFill>
            </a:endParaRPr>
          </a:p>
          <a:p>
            <a:pPr algn="ctr">
              <a:lnSpc>
                <a:spcPct val="115000"/>
              </a:lnSpc>
            </a:pPr>
            <a:r>
              <a:rPr lang="pt-BR" sz="1800" dirty="0" err="1">
                <a:solidFill>
                  <a:schemeClr val="tx1"/>
                </a:solidFill>
              </a:rPr>
              <a:t>Replicabilidade</a:t>
            </a:r>
            <a:r>
              <a:rPr lang="pt-BR" sz="1800" dirty="0">
                <a:solidFill>
                  <a:schemeClr val="tx1"/>
                </a:solidFill>
              </a:rPr>
              <a:t>: 03/mar a 14/mar</a:t>
            </a:r>
          </a:p>
          <a:p>
            <a:pPr algn="ctr">
              <a:lnSpc>
                <a:spcPct val="115000"/>
              </a:lnSpc>
            </a:pPr>
            <a:r>
              <a:rPr lang="pt-BR" sz="1800" dirty="0">
                <a:solidFill>
                  <a:schemeClr val="tx1"/>
                </a:solidFill>
              </a:rPr>
              <a:t>Anexar no drive: até 21 de março</a:t>
            </a:r>
          </a:p>
          <a:p>
            <a:pPr algn="ctr">
              <a:lnSpc>
                <a:spcPct val="115000"/>
              </a:lnSpc>
            </a:pPr>
            <a:r>
              <a:rPr lang="pt-BR" sz="1800" dirty="0">
                <a:solidFill>
                  <a:schemeClr val="tx1"/>
                </a:solidFill>
              </a:rPr>
              <a:t>Plano de aula com evidências: até 21 de março</a:t>
            </a:r>
          </a:p>
          <a:p>
            <a:pPr algn="ctr">
              <a:lnSpc>
                <a:spcPct val="115000"/>
              </a:lnSpc>
            </a:pPr>
            <a:r>
              <a:rPr lang="pt-BR" sz="1800" b="1" dirty="0">
                <a:solidFill>
                  <a:schemeClr val="tx1"/>
                </a:solidFill>
              </a:rPr>
              <a:t>Entrega níveis de proficiência: </a:t>
            </a:r>
            <a:r>
              <a:rPr lang="pt-BR" sz="1800" b="1">
                <a:solidFill>
                  <a:schemeClr val="tx1"/>
                </a:solidFill>
              </a:rPr>
              <a:t>até 25 </a:t>
            </a:r>
            <a:r>
              <a:rPr lang="pt-BR" sz="1800" b="1" dirty="0">
                <a:solidFill>
                  <a:schemeClr val="tx1"/>
                </a:solidFill>
              </a:rPr>
              <a:t>de março</a:t>
            </a:r>
          </a:p>
          <a:p>
            <a:pPr algn="ctr">
              <a:lnSpc>
                <a:spcPct val="115000"/>
              </a:lnSpc>
            </a:pPr>
            <a:endParaRPr lang="pt-BR" sz="2001" dirty="0">
              <a:solidFill>
                <a:schemeClr val="tx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D5E9C4-6137-4887-9D34-BF33474EFB76}"/>
              </a:ext>
            </a:extLst>
          </p:cNvPr>
          <p:cNvSpPr/>
          <p:nvPr/>
        </p:nvSpPr>
        <p:spPr>
          <a:xfrm>
            <a:off x="2461007" y="4795526"/>
            <a:ext cx="1045479" cy="3634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sz="800" b="1" i="1" dirty="0">
                <a:solidFill>
                  <a:srgbClr val="CC6600"/>
                </a:solidFill>
              </a:rPr>
              <a:t>Atas de ATPCA</a:t>
            </a:r>
          </a:p>
          <a:p>
            <a:pPr algn="ctr">
              <a:lnSpc>
                <a:spcPct val="115000"/>
              </a:lnSpc>
            </a:pPr>
            <a:r>
              <a:rPr lang="pt-BR" sz="800" b="1" i="1" dirty="0">
                <a:solidFill>
                  <a:srgbClr val="CC6600"/>
                </a:solidFill>
              </a:rPr>
              <a:t>imagens e vídeos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239DDA9-1377-40C0-B7EA-7848B5E62A8D}"/>
              </a:ext>
            </a:extLst>
          </p:cNvPr>
          <p:cNvSpPr/>
          <p:nvPr/>
        </p:nvSpPr>
        <p:spPr>
          <a:xfrm>
            <a:off x="1801856" y="1934183"/>
            <a:ext cx="2363778" cy="205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sz="700" b="1" i="1" dirty="0">
                <a:solidFill>
                  <a:srgbClr val="CC6600"/>
                </a:solidFill>
              </a:rPr>
              <a:t>ANEXAR AS EVIDÊNCIAS DO CASCATEAMENTO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AE210E2-8871-4501-9200-A2F5C8A8A4CA}"/>
              </a:ext>
            </a:extLst>
          </p:cNvPr>
          <p:cNvSpPr/>
          <p:nvPr/>
        </p:nvSpPr>
        <p:spPr>
          <a:xfrm>
            <a:off x="4847918" y="4636893"/>
            <a:ext cx="2177199" cy="3634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sz="800" b="1" i="1" dirty="0">
                <a:solidFill>
                  <a:schemeClr val="tx1"/>
                </a:solidFill>
              </a:rPr>
              <a:t>Link para acesso ao grupo de </a:t>
            </a:r>
            <a:r>
              <a:rPr lang="pt-BR" sz="800" b="1" i="1" dirty="0" err="1">
                <a:solidFill>
                  <a:schemeClr val="tx1"/>
                </a:solidFill>
              </a:rPr>
              <a:t>whatsapp</a:t>
            </a:r>
            <a:r>
              <a:rPr lang="pt-BR" sz="800" b="1" i="1" dirty="0">
                <a:solidFill>
                  <a:schemeClr val="tx1"/>
                </a:solidFill>
              </a:rPr>
              <a:t>:</a:t>
            </a:r>
          </a:p>
          <a:p>
            <a:pPr algn="ctr">
              <a:lnSpc>
                <a:spcPct val="115000"/>
              </a:lnSpc>
            </a:pPr>
            <a:r>
              <a:rPr lang="pt-BR" sz="800" b="1" i="1" dirty="0">
                <a:solidFill>
                  <a:schemeClr val="tx1"/>
                </a:solidFill>
              </a:rPr>
              <a:t>CHSA DER-AVARÉ</a:t>
            </a:r>
            <a:endParaRPr lang="pt-BR" sz="800" b="1" i="1" dirty="0">
              <a:solidFill>
                <a:srgbClr val="CC6600"/>
              </a:solidFill>
            </a:endParaRPr>
          </a:p>
        </p:txBody>
      </p:sp>
      <p:pic>
        <p:nvPicPr>
          <p:cNvPr id="16" name="Google Shape;150;p6" descr="Logotipo&#10;&#10;Descrição gerada automaticamente">
            <a:extLst>
              <a:ext uri="{FF2B5EF4-FFF2-40B4-BE49-F238E27FC236}">
                <a16:creationId xmlns:a16="http://schemas.microsoft.com/office/drawing/2014/main" id="{10C37DD9-1702-481D-895B-815C72810B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65014" y="4554021"/>
            <a:ext cx="2806619" cy="701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0956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>
          <a:extLst>
            <a:ext uri="{FF2B5EF4-FFF2-40B4-BE49-F238E27FC236}">
              <a16:creationId xmlns:a16="http://schemas.microsoft.com/office/drawing/2014/main" id="{4ABA8AFA-7A47-1B54-263D-BE711A3BC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CFBD728-E349-3AE8-D5FE-8311F11CF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8" y="207085"/>
            <a:ext cx="1177193" cy="9964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E478895-AE48-2899-CA6D-C83C9584512E}"/>
              </a:ext>
            </a:extLst>
          </p:cNvPr>
          <p:cNvSpPr txBox="1"/>
          <p:nvPr/>
        </p:nvSpPr>
        <p:spPr>
          <a:xfrm>
            <a:off x="12129" y="290309"/>
            <a:ext cx="1390089" cy="634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pt-BR" sz="1100" b="1" dirty="0">
                <a:solidFill>
                  <a:schemeClr val="bg1"/>
                </a:solidFill>
                <a:latin typeface="Montserrat" panose="00000500000000000000" pitchFamily="2" charset="0"/>
              </a:rPr>
              <a:t>Núcleo Pedagógico – Diretoria de Avaré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87E5AD-B0B2-2896-899D-FAD5B7671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8" name="Picture 4" descr="Michel Foucault: biografia, pensamento e livros | Colunas Tortas">
            <a:extLst>
              <a:ext uri="{FF2B5EF4-FFF2-40B4-BE49-F238E27FC236}">
                <a16:creationId xmlns:a16="http://schemas.microsoft.com/office/drawing/2014/main" id="{9894373E-CA8D-0475-F30D-603F2F5A2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74" y="1135117"/>
            <a:ext cx="2384370" cy="134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3DE0289-A39A-0E6F-B835-5CAA97D7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393" y="2654598"/>
            <a:ext cx="1519464" cy="151946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9009D08-0437-E011-C216-38501138CE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581" y="2696493"/>
            <a:ext cx="2022248" cy="2022248"/>
          </a:xfrm>
          <a:prstGeom prst="rect">
            <a:avLst/>
          </a:prstGeom>
        </p:spPr>
      </p:pic>
      <p:pic>
        <p:nvPicPr>
          <p:cNvPr id="1032" name="Picture 8" descr="Angela Davis – Mulheres na Filosofia">
            <a:extLst>
              <a:ext uri="{FF2B5EF4-FFF2-40B4-BE49-F238E27FC236}">
                <a16:creationId xmlns:a16="http://schemas.microsoft.com/office/drawing/2014/main" id="{759CF3BB-2256-5B9F-270E-11D639DA5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05" y="86352"/>
            <a:ext cx="1573327" cy="236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7410EA7-F7A8-486D-7D4D-C50A618FA2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0393" y="90601"/>
            <a:ext cx="1266825" cy="1476375"/>
          </a:xfrm>
          <a:prstGeom prst="rect">
            <a:avLst/>
          </a:prstGeom>
        </p:spPr>
      </p:pic>
      <p:pic>
        <p:nvPicPr>
          <p:cNvPr id="1036" name="Picture 12" descr="Betinho">
            <a:extLst>
              <a:ext uri="{FF2B5EF4-FFF2-40B4-BE49-F238E27FC236}">
                <a16:creationId xmlns:a16="http://schemas.microsoft.com/office/drawing/2014/main" id="{BBC52E37-1237-FCEF-FCD3-552491BBE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519" y="781040"/>
            <a:ext cx="1726379" cy="102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erre Bourdieu">
            <a:extLst>
              <a:ext uri="{FF2B5EF4-FFF2-40B4-BE49-F238E27FC236}">
                <a16:creationId xmlns:a16="http://schemas.microsoft.com/office/drawing/2014/main" id="{46BCD7FC-B015-AB52-486A-3C2CB058C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762" y="3826664"/>
            <a:ext cx="2262719" cy="118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Marx">
            <a:extLst>
              <a:ext uri="{FF2B5EF4-FFF2-40B4-BE49-F238E27FC236}">
                <a16:creationId xmlns:a16="http://schemas.microsoft.com/office/drawing/2014/main" id="{D9FD2B6C-FA6E-2567-0151-1D9F97604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662" y="3959481"/>
            <a:ext cx="1549853" cy="103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etrato de simone de beauvoir">
            <a:extLst>
              <a:ext uri="{FF2B5EF4-FFF2-40B4-BE49-F238E27FC236}">
                <a16:creationId xmlns:a16="http://schemas.microsoft.com/office/drawing/2014/main" id="{904BFCCF-B649-0DE6-F59E-77088939D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062" y="2068286"/>
            <a:ext cx="1658453" cy="171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0" descr="Patricia Hill Collins – Mulheres na Filosofia">
            <a:extLst>
              <a:ext uri="{FF2B5EF4-FFF2-40B4-BE49-F238E27FC236}">
                <a16:creationId xmlns:a16="http://schemas.microsoft.com/office/drawing/2014/main" id="{C67DA78A-5B4A-8282-E917-BC76AF2A5B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015269B-022C-9322-95FB-2F00AF3045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10116" y="1603828"/>
            <a:ext cx="1387748" cy="208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032879"/>
            <a:ext cx="9144000" cy="109298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0"/>
          <p:cNvSpPr txBox="1"/>
          <p:nvPr/>
        </p:nvSpPr>
        <p:spPr>
          <a:xfrm>
            <a:off x="2925300" y="3571000"/>
            <a:ext cx="3302700" cy="195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26" name="Picture 2" descr="O pensamento estratégico requer um tempo maior do que as ...">
            <a:extLst>
              <a:ext uri="{FF2B5EF4-FFF2-40B4-BE49-F238E27FC236}">
                <a16:creationId xmlns:a16="http://schemas.microsoft.com/office/drawing/2014/main" id="{1F7E9062-C026-E8FB-CFB2-C59E1FB62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41" y="416034"/>
            <a:ext cx="3302700" cy="412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54FCC43-F1EC-5B40-8990-B832A347FFD2}"/>
              </a:ext>
            </a:extLst>
          </p:cNvPr>
          <p:cNvSpPr txBox="1"/>
          <p:nvPr/>
        </p:nvSpPr>
        <p:spPr>
          <a:xfrm>
            <a:off x="4292138" y="551758"/>
            <a:ext cx="3863686" cy="1815882"/>
          </a:xfrm>
          <a:prstGeom prst="rect">
            <a:avLst/>
          </a:prstGeom>
          <a:solidFill>
            <a:srgbClr val="00B050"/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/>
              <a:t>Ser criativo é necessariamente entrar em contato com o caos, pois processos são incompatíveis com áreas de conforto.</a:t>
            </a:r>
          </a:p>
          <a:p>
            <a:r>
              <a:rPr lang="pt-BR" dirty="0"/>
              <a:t>Continuar é entrar em contato com um diálogo reflexivo consigo mesmo, com o presente e as possibilidades que este nos traz.</a:t>
            </a:r>
          </a:p>
          <a:p>
            <a:endParaRPr lang="pt-BR" dirty="0"/>
          </a:p>
          <a:p>
            <a:r>
              <a:rPr lang="pt-BR" dirty="0"/>
              <a:t>PEC – </a:t>
            </a:r>
            <a:r>
              <a:rPr lang="pt-BR" dirty="0" err="1"/>
              <a:t>Nalda</a:t>
            </a:r>
            <a:r>
              <a:rPr lang="pt-BR" dirty="0"/>
              <a:t> Borges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972D152-E0B2-59AC-4A51-3F93F1B78D14}"/>
              </a:ext>
            </a:extLst>
          </p:cNvPr>
          <p:cNvSpPr txBox="1"/>
          <p:nvPr/>
        </p:nvSpPr>
        <p:spPr>
          <a:xfrm>
            <a:off x="4694613" y="2972492"/>
            <a:ext cx="3054926" cy="369332"/>
          </a:xfrm>
          <a:prstGeom prst="rect">
            <a:avLst/>
          </a:prstGeom>
          <a:solidFill>
            <a:srgbClr val="00B05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800" dirty="0">
                <a:latin typeface="Bradley Hand ITC"/>
              </a:rPr>
              <a:t>Gratidão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DUC-SP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9ab92c5-3bcc-4ee3-9d03-139bea54a9e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22CDDEA647A664FA18C2625E021E9F2" ma:contentTypeVersion="17" ma:contentTypeDescription="Crie um novo documento." ma:contentTypeScope="" ma:versionID="39dc09d19ae5e825fc20180c9821f9e5">
  <xsd:schema xmlns:xsd="http://www.w3.org/2001/XMLSchema" xmlns:xs="http://www.w3.org/2001/XMLSchema" xmlns:p="http://schemas.microsoft.com/office/2006/metadata/properties" xmlns:ns3="39ab92c5-3bcc-4ee3-9d03-139bea54a9ef" xmlns:ns4="a404a2a2-6b3c-4a5c-9c53-a1cc006f6e07" targetNamespace="http://schemas.microsoft.com/office/2006/metadata/properties" ma:root="true" ma:fieldsID="8e9fc73d7b0833913797976bdb879774" ns3:_="" ns4:_="">
    <xsd:import namespace="39ab92c5-3bcc-4ee3-9d03-139bea54a9ef"/>
    <xsd:import namespace="a404a2a2-6b3c-4a5c-9c53-a1cc006f6e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SearchProperties" minOccurs="0"/>
                <xsd:element ref="ns3:MediaLengthInSecond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92c5-3bcc-4ee3-9d03-139bea54a9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4a2a2-6b3c-4a5c-9c53-a1cc006f6e0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CC97C1-A001-474D-B7BB-D7E613132F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7E00BE-A7E1-4D94-8821-6EA2169B5461}">
  <ds:schemaRefs>
    <ds:schemaRef ds:uri="http://purl.org/dc/dcmitype/"/>
    <ds:schemaRef ds:uri="http://schemas.microsoft.com/office/infopath/2007/PartnerControls"/>
    <ds:schemaRef ds:uri="39ab92c5-3bcc-4ee3-9d03-139bea54a9ef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404a2a2-6b3c-4a5c-9c53-a1cc006f6e0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3856269-9ADC-4388-846F-27792068C1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ab92c5-3bcc-4ee3-9d03-139bea54a9ef"/>
    <ds:schemaRef ds:uri="a404a2a2-6b3c-4a5c-9c53-a1cc006f6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187</Words>
  <Application>Microsoft Office PowerPoint</Application>
  <PresentationFormat>Apresentação na tela (16:9)</PresentationFormat>
  <Paragraphs>28</Paragraphs>
  <Slides>10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10</vt:i4>
      </vt:variant>
    </vt:vector>
  </HeadingPairs>
  <TitlesOfParts>
    <vt:vector size="20" baseType="lpstr">
      <vt:lpstr>Roboto</vt:lpstr>
      <vt:lpstr>Arial</vt:lpstr>
      <vt:lpstr>Roboto Black</vt:lpstr>
      <vt:lpstr>Verdana</vt:lpstr>
      <vt:lpstr>Calibri</vt:lpstr>
      <vt:lpstr>Montserrat</vt:lpstr>
      <vt:lpstr>Bradley Hand ITC</vt:lpstr>
      <vt:lpstr>Arial MT</vt:lpstr>
      <vt:lpstr>Simple Light</vt:lpstr>
      <vt:lpstr>SEDUC-SP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Paulo Ricardo De Oliveira</dc:creator>
  <cp:lastModifiedBy>Everaldo Aparecido De Godoi</cp:lastModifiedBy>
  <cp:revision>74</cp:revision>
  <dcterms:modified xsi:type="dcterms:W3CDTF">2025-02-26T16:36:23Z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0x010100622CDDEA647A664FA18C2625E021E9F2</vt:lpwstr>
  </property>
</Properties>
</file>