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y="10287000" cx="18288000"/>
  <p:notesSz cx="6858000" cy="9144000"/>
  <p:embeddedFontLst>
    <p:embeddedFont>
      <p:font typeface="Montserrat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66" roundtripDataSignature="AMtx7milSoWojxk6cTpsjW4pESEY6aXR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5A3B23-E34E-4E70-9B36-5706B106251F}">
  <a:tblStyle styleId="{665A3B23-E34E-4E70-9B36-5706B106251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C55F537F-428B-432A-9B6B-5B2DA5A64BFF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dk1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dk1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Montserrat-regular.fntdata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Montserrat-italic.fntdata"/><Relationship Id="rId63" Type="http://schemas.openxmlformats.org/officeDocument/2006/relationships/font" Target="fonts/Montserrat-bold.fntdata"/><Relationship Id="rId22" Type="http://schemas.openxmlformats.org/officeDocument/2006/relationships/slide" Target="slides/slide16.xml"/><Relationship Id="rId66" Type="http://customschemas.google.com/relationships/presentationmetadata" Target="metadata"/><Relationship Id="rId21" Type="http://schemas.openxmlformats.org/officeDocument/2006/relationships/slide" Target="slides/slide15.xml"/><Relationship Id="rId65" Type="http://schemas.openxmlformats.org/officeDocument/2006/relationships/font" Target="fonts/Montserrat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0125" lIns="80275" spcFirstLastPara="1" rIns="80275" wrap="square" tIns="401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0125" lIns="80275" spcFirstLastPara="1" rIns="80275" wrap="square" tIns="401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Plano de aula, reunido com a equipe, pensar estratégias de recomposição (habilidades defasadas nos </a:t>
            </a:r>
            <a:r>
              <a:rPr lang="pt-BR"/>
              <a:t>últimos</a:t>
            </a:r>
            <a:r>
              <a:rPr lang="pt-BR"/>
              <a:t> slides) utilizando o planejamento reverso; Níveis de proficiência entregar para a direção e coordenação geral da escola.</a:t>
            </a:r>
            <a:endParaRPr/>
          </a:p>
        </p:txBody>
      </p:sp>
      <p:sp>
        <p:nvSpPr>
          <p:cNvPr id="174" name="Google Shape;17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Slides que aparecem aqui: https://acervocmsp.educacao.sp.gov.br/118726/1015737.pdf</a:t>
            </a:r>
            <a:endParaRPr/>
          </a:p>
        </p:txBody>
      </p:sp>
      <p:sp>
        <p:nvSpPr>
          <p:cNvPr id="221" name="Google Shape;221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9" name="Google Shape;359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7" name="Google Shape;367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1" name="Google Shape;391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7" name="Google Shape;407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9" name="Google Shape;439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5" name="Google Shape;455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1" name="Google Shape;471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7" name="Google Shape;487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3" name="Google Shape;503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9" name="Google Shape;519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3" name="Google Shape;543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1" name="Google Shape;551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9" name="Google Shape;559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5" name="Google Shape;575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1" name="Google Shape;591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7" name="Google Shape;607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3" name="Google Shape;623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9" name="Google Shape;639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5" name="Google Shape;655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1" name="Google Shape;671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5" name="Google Shape;685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3" name="Google Shape;693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1" name="Google Shape;701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2" name="Google Shape;732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9" name="Google Shape;739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6" name="Google Shape;746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de Título">
  <p:cSld name="1_Slide de Títul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414310" y="169102"/>
            <a:ext cx="648222" cy="304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10065758"/>
            <a:ext cx="18288002" cy="21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469" y="169102"/>
            <a:ext cx="2815226" cy="133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as">
  <p:cSld name="Capas">
    <p:bg>
      <p:bgPr>
        <a:solidFill>
          <a:srgbClr val="F2F2F2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3"/>
          <p:cNvPicPr preferRelativeResize="0"/>
          <p:nvPr/>
        </p:nvPicPr>
        <p:blipFill rotWithShape="1">
          <a:blip r:embed="rId2">
            <a:alphaModFix/>
          </a:blip>
          <a:srcRect b="30190" l="15680" r="8045" t="27924"/>
          <a:stretch/>
        </p:blipFill>
        <p:spPr>
          <a:xfrm>
            <a:off x="15171713" y="8878154"/>
            <a:ext cx="2762384" cy="1196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4" name="Google Shape;5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8" name="Google Shape;6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30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Relationship Id="rId6" Type="http://schemas.openxmlformats.org/officeDocument/2006/relationships/image" Target="../media/image36.png"/><Relationship Id="rId7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9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png"/><Relationship Id="rId4" Type="http://schemas.openxmlformats.org/officeDocument/2006/relationships/image" Target="../media/image27.png"/><Relationship Id="rId5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png"/><Relationship Id="rId4" Type="http://schemas.openxmlformats.org/officeDocument/2006/relationships/image" Target="../media/image28.png"/><Relationship Id="rId5" Type="http://schemas.openxmlformats.org/officeDocument/2006/relationships/image" Target="../media/image13.png"/><Relationship Id="rId6" Type="http://schemas.openxmlformats.org/officeDocument/2006/relationships/image" Target="../media/image37.png"/><Relationship Id="rId7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jpg"/><Relationship Id="rId4" Type="http://schemas.openxmlformats.org/officeDocument/2006/relationships/image" Target="../media/image47.jpg"/><Relationship Id="rId5" Type="http://schemas.openxmlformats.org/officeDocument/2006/relationships/image" Target="../media/image3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jpg"/><Relationship Id="rId4" Type="http://schemas.openxmlformats.org/officeDocument/2006/relationships/image" Target="../media/image29.jpg"/><Relationship Id="rId5" Type="http://schemas.openxmlformats.org/officeDocument/2006/relationships/image" Target="../media/image33.jpg"/><Relationship Id="rId6" Type="http://schemas.openxmlformats.org/officeDocument/2006/relationships/image" Target="../media/image5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png"/><Relationship Id="rId4" Type="http://schemas.openxmlformats.org/officeDocument/2006/relationships/image" Target="../media/image35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7.png"/><Relationship Id="rId4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5.png"/><Relationship Id="rId4" Type="http://schemas.openxmlformats.org/officeDocument/2006/relationships/image" Target="../media/image43.png"/><Relationship Id="rId5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5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60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1.png"/><Relationship Id="rId4" Type="http://schemas.openxmlformats.org/officeDocument/2006/relationships/image" Target="../media/image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.png"/><Relationship Id="rId4" Type="http://schemas.openxmlformats.org/officeDocument/2006/relationships/image" Target="../media/image5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33368" l="0" r="0" t="0"/>
          <a:stretch/>
        </p:blipFill>
        <p:spPr>
          <a:xfrm>
            <a:off x="0" y="101628"/>
            <a:ext cx="18190346" cy="6817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690" y="7398329"/>
            <a:ext cx="5987069" cy="164704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6913606" y="7398329"/>
            <a:ext cx="11374394" cy="2123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O.T. PLANEJAMENTO 2025: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Ciências Humanas e Sociais Aplicadas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26/02/2025</a:t>
            </a:r>
            <a:endParaRPr b="0" i="1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otivação organizacional: saiba como desenvolver na equipe"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691" y="4256849"/>
            <a:ext cx="18102309" cy="60275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5691" cy="1028442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742764" y="731592"/>
            <a:ext cx="16212195" cy="1727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742764" y="2320819"/>
            <a:ext cx="11323965" cy="431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4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1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Logotipo&#10;&#10;Descrição gerada automaticamente com confiança média" id="106" name="Google Shape;10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99139" y="8405353"/>
            <a:ext cx="8239550" cy="251586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0" y="1444112"/>
            <a:ext cx="18102309" cy="1448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pt-BR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ABERTURA E APRESENTAÇÃO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pt-BR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SEJAM TODOS(AS) BEM-VINDOS(AS)!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t/>
            </a:r>
            <a:endParaRPr b="0" i="1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0" y="2043203"/>
            <a:ext cx="15055578" cy="7215080"/>
          </a:xfrm>
          <a:custGeom>
            <a:rect b="b" l="l" r="r" t="t"/>
            <a:pathLst>
              <a:path extrusionOk="0" h="9620107" w="20074105">
                <a:moveTo>
                  <a:pt x="0" y="0"/>
                </a:moveTo>
                <a:lnTo>
                  <a:pt x="20074105" y="0"/>
                </a:lnTo>
                <a:lnTo>
                  <a:pt x="20074105" y="9620107"/>
                </a:lnTo>
                <a:lnTo>
                  <a:pt x="0" y="9620107"/>
                </a:lnTo>
                <a:close/>
              </a:path>
            </a:pathLst>
          </a:custGeom>
          <a:solidFill>
            <a:srgbClr val="FF313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12851788" y="3872477"/>
            <a:ext cx="4407512" cy="4407512"/>
            <a:chOff x="0" y="0"/>
            <a:chExt cx="812800" cy="812800"/>
          </a:xfrm>
        </p:grpSpPr>
        <p:sp>
          <p:nvSpPr>
            <p:cNvPr id="114" name="Google Shape;114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/>
          <p:nvPr/>
        </p:nvSpPr>
        <p:spPr>
          <a:xfrm>
            <a:off x="0" y="375066"/>
            <a:ext cx="8514112" cy="1246537"/>
          </a:xfrm>
          <a:custGeom>
            <a:rect b="b" l="l" r="r" t="t"/>
            <a:pathLst>
              <a:path extrusionOk="0" h="1662049" w="11352149">
                <a:moveTo>
                  <a:pt x="0" y="0"/>
                </a:moveTo>
                <a:lnTo>
                  <a:pt x="11352149" y="0"/>
                </a:lnTo>
                <a:lnTo>
                  <a:pt x="11352149" y="1662049"/>
                </a:lnTo>
                <a:lnTo>
                  <a:pt x="0" y="1662049"/>
                </a:lnTo>
                <a:close/>
              </a:path>
            </a:pathLst>
          </a:custGeom>
          <a:solidFill>
            <a:srgbClr val="FF313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7897504" y="375066"/>
            <a:ext cx="1246442" cy="1246442"/>
          </a:xfrm>
          <a:custGeom>
            <a:rect b="b" l="l" r="r" t="t"/>
            <a:pathLst>
              <a:path extrusionOk="0" h="1661922" w="1661922">
                <a:moveTo>
                  <a:pt x="0" y="830961"/>
                </a:moveTo>
                <a:cubicBezTo>
                  <a:pt x="0" y="1289939"/>
                  <a:pt x="372110" y="1661922"/>
                  <a:pt x="830961" y="1661922"/>
                </a:cubicBezTo>
                <a:cubicBezTo>
                  <a:pt x="1289812" y="1661922"/>
                  <a:pt x="1661922" y="1289812"/>
                  <a:pt x="1661922" y="830961"/>
                </a:cubicBezTo>
                <a:cubicBezTo>
                  <a:pt x="1661922" y="372110"/>
                  <a:pt x="1289939" y="0"/>
                  <a:pt x="830961" y="0"/>
                </a:cubicBezTo>
                <a:cubicBezTo>
                  <a:pt x="371983" y="0"/>
                  <a:pt x="0" y="372110"/>
                  <a:pt x="0" y="830961"/>
                </a:cubicBezTo>
                <a:close/>
              </a:path>
            </a:pathLst>
          </a:custGeom>
          <a:solidFill>
            <a:srgbClr val="FF313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3672748" y="9137293"/>
            <a:ext cx="4615252" cy="1149707"/>
          </a:xfrm>
          <a:custGeom>
            <a:rect b="b" l="l" r="r" t="t"/>
            <a:pathLst>
              <a:path extrusionOk="0" h="1149707" w="4615252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422248" y="754356"/>
            <a:ext cx="8145968" cy="763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65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99"/>
              <a:buFont typeface="Arial"/>
              <a:buNone/>
            </a:pPr>
            <a:r>
              <a:rPr b="1" i="0" lang="pt-BR" sz="56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Programação</a:t>
            </a:r>
            <a:endParaRPr b="1" i="0" sz="56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427401" y="2087129"/>
            <a:ext cx="10435516" cy="7171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Pauta: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Abertura Institucional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Explicação e sistematização do Mapa da Empatia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Acolhimento: Mapa da Empatia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Orientação sobre as novas grades curriculares, 2025.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História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Geografia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Geopolítica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Filosofia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Sociologia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Educação Inclusiva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Oficinas / Explanação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Char char="•"/>
            </a:pPr>
            <a:r>
              <a:rPr b="1" i="0" lang="pt-B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Fechamento/ Avaliação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47918" y="3872707"/>
            <a:ext cx="4615252" cy="4615252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8" name="Google Shape;12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9061" y="341400"/>
            <a:ext cx="11873685" cy="960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130" name="Google Shape;13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30027" y="9108041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 txBox="1"/>
          <p:nvPr/>
        </p:nvSpPr>
        <p:spPr>
          <a:xfrm>
            <a:off x="304800" y="114300"/>
            <a:ext cx="927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Mapa da Empatia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7" name="Google Shape;1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38" name="Google Shape;13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139" name="Google Shape;13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30027" y="9108041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525162" y="549935"/>
            <a:ext cx="17237676" cy="72019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1" i="0" sz="4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que deve ser registrado em cada quadrante: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1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que ele FALA e FAZ -</a:t>
            </a:r>
            <a:r>
              <a:rPr b="0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atitude, comportamento, atividades, como se expressa.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que ele VÊ -</a:t>
            </a:r>
            <a:r>
              <a:rPr b="0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 sociedade, na mídia, na escola, na família, no mercado.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que ele OUVE -</a:t>
            </a:r>
            <a:r>
              <a:rPr b="0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 família, amigos, professores, influenciadores.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que ele PENSA e SENTE -</a:t>
            </a:r>
            <a:r>
              <a:rPr b="0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ideias, valores, motivações, emoções recorrentes.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Quais são as DORES -</a:t>
            </a:r>
            <a:r>
              <a:rPr b="0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preocupações, medos, frustrações, obstáculos.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pt-BR" sz="4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Quais são os OBJETIVOS - </a:t>
            </a:r>
            <a:r>
              <a:rPr b="0" i="0" lang="pt-BR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propósitos, desejos, necessidades, medidas de sucesso.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"/>
            <a:ext cx="18288001" cy="1028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velho, pequeno, porta, mesa&#10;&#10;Descrição gerada automaticamente" id="150" name="Google Shape;150;p24"/>
          <p:cNvPicPr preferRelativeResize="0"/>
          <p:nvPr/>
        </p:nvPicPr>
        <p:blipFill rotWithShape="1">
          <a:blip r:embed="rId3">
            <a:alphaModFix/>
          </a:blip>
          <a:srcRect b="0" l="57506" r="0" t="0"/>
          <a:stretch/>
        </p:blipFill>
        <p:spPr>
          <a:xfrm>
            <a:off x="10496338" y="-12799"/>
            <a:ext cx="7800203" cy="1032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4"/>
          <p:cNvPicPr preferRelativeResize="0"/>
          <p:nvPr/>
        </p:nvPicPr>
        <p:blipFill rotWithShape="1">
          <a:blip r:embed="rId4">
            <a:alphaModFix/>
          </a:blip>
          <a:srcRect b="0" l="43326" r="0" t="0"/>
          <a:stretch/>
        </p:blipFill>
        <p:spPr>
          <a:xfrm>
            <a:off x="2551847" y="9247751"/>
            <a:ext cx="2842556" cy="58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/>
          <p:nvPr/>
        </p:nvSpPr>
        <p:spPr>
          <a:xfrm>
            <a:off x="-160422" y="4425329"/>
            <a:ext cx="2497800" cy="1695600"/>
          </a:xfrm>
          <a:prstGeom prst="rect">
            <a:avLst/>
          </a:prstGeom>
          <a:solidFill>
            <a:srgbClr val="80C1C5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2551846" y="4425352"/>
            <a:ext cx="7616282" cy="1800432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Nova grade curricular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8" name="Google Shape;1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159" name="Google Shape;15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108041"/>
            <a:ext cx="5613237" cy="14026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p25"/>
          <p:cNvGraphicFramePr/>
          <p:nvPr/>
        </p:nvGraphicFramePr>
        <p:xfrm>
          <a:off x="9144000" y="248673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{665A3B23-E34E-4E70-9B36-5706B106251F}</a:tableStyleId>
              </a:tblPr>
              <a:tblGrid>
                <a:gridCol w="3583975"/>
                <a:gridCol w="1141725"/>
                <a:gridCol w="1141725"/>
                <a:gridCol w="1142875"/>
                <a:gridCol w="1142875"/>
              </a:tblGrid>
              <a:tr h="51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Tempo parcial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6°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7°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8°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9°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Geografia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História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1" name="Google Shape;161;p25"/>
          <p:cNvGraphicFramePr/>
          <p:nvPr/>
        </p:nvGraphicFramePr>
        <p:xfrm>
          <a:off x="990856" y="248673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{665A3B23-E34E-4E70-9B36-5706B106251F}</a:tableStyleId>
              </a:tblPr>
              <a:tblGrid>
                <a:gridCol w="3451375"/>
                <a:gridCol w="1099475"/>
                <a:gridCol w="1099475"/>
                <a:gridCol w="1100575"/>
                <a:gridCol w="1100575"/>
              </a:tblGrid>
              <a:tr h="51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PEI 7hrs e 9hrs - EFAF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6°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7°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8°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9° ano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Geografia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História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3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2" name="Google Shape;162;p25"/>
          <p:cNvGraphicFramePr/>
          <p:nvPr/>
        </p:nvGraphicFramePr>
        <p:xfrm>
          <a:off x="990858" y="497346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{665A3B23-E34E-4E70-9B36-5706B106251F}</a:tableStyleId>
              </a:tblPr>
              <a:tblGrid>
                <a:gridCol w="4069775"/>
                <a:gridCol w="1187450"/>
                <a:gridCol w="1296475"/>
                <a:gridCol w="1297775"/>
              </a:tblGrid>
              <a:tr h="3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PEI 7hrs e 9hrs – parcial diurno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1° série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2° série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3° série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Filosofia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Geografia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História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Sociologia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*Geopolítica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64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*Filosofia e Sociedade Moderna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*Liderança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</a:tr>
              <a:tr h="31440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*Apenas quando: Itinerário Formativo – LGG/CHS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C00000"/>
                    </a:solidFill>
                  </a:tcPr>
                </a:tc>
                <a:tc hMerge="1"/>
                <a:tc hMerge="1"/>
                <a:tc hMerge="1"/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Componente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pt-BR" sz="1700" u="none" cap="none" strike="noStrike">
                          <a:solidFill>
                            <a:schemeClr val="lt1"/>
                          </a:solidFill>
                        </a:rPr>
                        <a:t>Licenciatura prioritária</a:t>
                      </a:r>
                      <a:endParaRPr b="1" sz="2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hMerge="1"/>
                <a:tc hMerge="1"/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Geopolítica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Geografia</a:t>
                      </a:r>
                      <a:endParaRPr sz="2100" u="none" cap="none" strike="noStrike"/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 hMerge="1"/>
                <a:tc hMerge="1"/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Filosofia e Sociedade Moderna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Filosofia</a:t>
                      </a:r>
                      <a:endParaRPr sz="2100" u="none" cap="none" strike="noStrike"/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 hMerge="1"/>
                <a:tc hMerge="1"/>
              </a:tr>
              <a:tr h="3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Liderança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Sociologia</a:t>
                      </a:r>
                      <a:endParaRPr sz="2100" u="none" cap="none" strike="noStrike"/>
                    </a:p>
                  </a:txBody>
                  <a:tcPr marT="0" marB="0" marR="102875" marL="102875" anchor="ctr">
                    <a:solidFill>
                      <a:srgbClr val="DDDDDD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63" name="Google Shape;163;p25"/>
          <p:cNvSpPr txBox="1"/>
          <p:nvPr/>
        </p:nvSpPr>
        <p:spPr>
          <a:xfrm>
            <a:off x="5218257" y="1620700"/>
            <a:ext cx="7851486" cy="694606"/>
          </a:xfrm>
          <a:prstGeom prst="rect">
            <a:avLst/>
          </a:prstGeom>
          <a:noFill/>
          <a:ln>
            <a:noFill/>
          </a:ln>
        </p:spPr>
        <p:txBody>
          <a:bodyPr anchorCtr="0" anchor="t" bIns="137100" lIns="137100" spcFirstLastPara="1" rIns="137100" wrap="square" tIns="1371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Ensino Fundamental de Anos finais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5"/>
          <p:cNvSpPr txBox="1"/>
          <p:nvPr/>
        </p:nvSpPr>
        <p:spPr>
          <a:xfrm>
            <a:off x="6025928" y="4210438"/>
            <a:ext cx="6236144" cy="555993"/>
          </a:xfrm>
          <a:prstGeom prst="rect">
            <a:avLst/>
          </a:prstGeom>
          <a:noFill/>
          <a:ln>
            <a:noFill/>
          </a:ln>
        </p:spPr>
        <p:txBody>
          <a:bodyPr anchorCtr="0" anchor="t" bIns="137100" lIns="137100" spcFirstLastPara="1" rIns="137100" wrap="square" tIns="1371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Ensino Médio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5" name="Google Shape;165;p25"/>
          <p:cNvGraphicFramePr/>
          <p:nvPr/>
        </p:nvGraphicFramePr>
        <p:xfrm>
          <a:off x="9144002" y="497346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{665A3B23-E34E-4E70-9B36-5706B106251F}</a:tableStyleId>
              </a:tblPr>
              <a:tblGrid>
                <a:gridCol w="4205575"/>
                <a:gridCol w="1227075"/>
                <a:gridCol w="1339725"/>
                <a:gridCol w="1341075"/>
              </a:tblGrid>
              <a:tr h="293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Tempo parcial Noturno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1° série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2° série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3° série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</a:tr>
              <a:tr h="603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Filosofia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1 pres. +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1 exp.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Geografia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História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Sociologia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*Geopolítica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 exp.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57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*Filosofia e Sociedade Moderna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 exp.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*Liderança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2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 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</a:tr>
              <a:tr h="2939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*Apenas quando: Itinerário Formativo – LGG/CHS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C00000"/>
                    </a:solidFill>
                  </a:tcPr>
                </a:tc>
                <a:tc hMerge="1"/>
                <a:tc hMerge="1"/>
                <a:tc hMerge="1"/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Componente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pt-BR" sz="1700" u="none" cap="none" strike="noStrike">
                          <a:solidFill>
                            <a:schemeClr val="lt1"/>
                          </a:solidFill>
                        </a:rPr>
                        <a:t>Licenciatura prioritária</a:t>
                      </a:r>
                      <a:endParaRPr b="1" sz="2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0" marB="0" marR="102875" marL="102875">
                    <a:solidFill>
                      <a:srgbClr val="FF0000"/>
                    </a:solidFill>
                  </a:tcPr>
                </a:tc>
                <a:tc hMerge="1"/>
                <a:tc hMerge="1"/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Geopolítica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Geografia</a:t>
                      </a:r>
                      <a:endParaRPr sz="2100" u="none" cap="none" strike="noStrike"/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 hMerge="1"/>
                <a:tc hMerge="1"/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Filosofia e Sociedade Moderna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Filosofia</a:t>
                      </a:r>
                      <a:endParaRPr sz="2100" u="none" cap="none" strike="noStrike"/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 hMerge="1"/>
                <a:tc hMerge="1"/>
              </a:tr>
              <a:tr h="29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>
                          <a:solidFill>
                            <a:schemeClr val="lt1"/>
                          </a:solidFill>
                        </a:rPr>
                        <a:t>Liderança</a:t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02875" marL="102875" anchor="ctr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pt-BR" sz="1700" u="none" cap="none" strike="noStrike"/>
                        <a:t>Sociologia</a:t>
                      </a:r>
                      <a:endParaRPr sz="2100" u="none" cap="none" strike="noStrike"/>
                    </a:p>
                  </a:txBody>
                  <a:tcPr marT="0" marB="0" marR="102875" marL="102875">
                    <a:solidFill>
                      <a:srgbClr val="DDDDDD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66" name="Google Shape;166;p25"/>
          <p:cNvSpPr txBox="1"/>
          <p:nvPr/>
        </p:nvSpPr>
        <p:spPr>
          <a:xfrm>
            <a:off x="990856" y="378117"/>
            <a:ext cx="16306294" cy="987552"/>
          </a:xfrm>
          <a:prstGeom prst="rect">
            <a:avLst/>
          </a:prstGeom>
          <a:noFill/>
          <a:ln>
            <a:noFill/>
          </a:ln>
        </p:spPr>
        <p:txBody>
          <a:bodyPr anchorCtr="0" anchor="t" bIns="137100" lIns="137100" spcFirstLastPara="1" rIns="137100" wrap="square" tIns="1371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pt-BR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RESOLUÇÃO SEDUC N° 84 e N° 85, DE 31 DE OUTUBRO DE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Descrição gerada automaticamente" id="176" name="Google Shape;17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4132998"/>
            <a:ext cx="5458056" cy="545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0979" y="3712331"/>
            <a:ext cx="6353022" cy="63530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8" name="Google Shape;17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" y="3"/>
            <a:ext cx="95288" cy="282683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2790979" y="221651"/>
            <a:ext cx="12126026" cy="3104866"/>
          </a:xfrm>
          <a:prstGeom prst="rect">
            <a:avLst/>
          </a:prstGeom>
          <a:noFill/>
          <a:ln>
            <a:noFill/>
          </a:ln>
        </p:spPr>
        <p:txBody>
          <a:bodyPr anchorCtr="0" anchor="t" bIns="137100" lIns="137100" spcFirstLastPara="1" rIns="137100" wrap="square" tIns="1371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2"/>
              <a:buFont typeface="Arial"/>
              <a:buNone/>
            </a:pPr>
            <a:r>
              <a:rPr b="1" i="0" lang="pt-BR" sz="4002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PRAZOS DO CICLO FORMATIVO</a:t>
            </a:r>
            <a:endParaRPr b="0" i="1" sz="4002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Replicabilidade: 03/mar a 14/mar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Anexar no drive: até 21 de março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Plano de aula com evidências: até 21 de março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Níveis de proficiência: até 25 de março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2"/>
              <a:buFont typeface="Arial"/>
              <a:buNone/>
            </a:pPr>
            <a:r>
              <a:t/>
            </a:r>
            <a:endParaRPr b="0" i="0" sz="4002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5019958" y="9591053"/>
            <a:ext cx="1895071" cy="634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pt-BR" sz="1600" u="none" cap="none" strike="noStrik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Atas de ATPCA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pt-BR" sz="1600" u="none" cap="none" strike="noStrik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imagens e vídeos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7"/>
          <p:cNvSpPr/>
          <p:nvPr/>
        </p:nvSpPr>
        <p:spPr>
          <a:xfrm>
            <a:off x="3603712" y="3868366"/>
            <a:ext cx="4727556" cy="318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pt-BR" sz="1400" u="none" cap="none" strike="noStrik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ANEXAR AS EVIDÊNCIAS DO CASCATEAMENTO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7"/>
          <p:cNvSpPr/>
          <p:nvPr/>
        </p:nvSpPr>
        <p:spPr>
          <a:xfrm>
            <a:off x="9796986" y="9273787"/>
            <a:ext cx="4152099" cy="634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para acesso ao grupo de whatsapp: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CHSA DER-AVARÉ</a:t>
            </a:r>
            <a:endParaRPr b="1" i="1" sz="1600" u="none" cap="none" strike="noStrike">
              <a:solidFill>
                <a:srgbClr val="CC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183" name="Google Shape;183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30029" y="9108042"/>
            <a:ext cx="5613238" cy="140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8" name="Google Shape;18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189" name="Google Shape;18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108041"/>
            <a:ext cx="5613237" cy="1402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688" y="3371850"/>
            <a:ext cx="8286750" cy="59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2837" y="517575"/>
            <a:ext cx="8639863" cy="883597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8"/>
          <p:cNvSpPr txBox="1"/>
          <p:nvPr/>
        </p:nvSpPr>
        <p:spPr>
          <a:xfrm>
            <a:off x="176762" y="450249"/>
            <a:ext cx="7573075" cy="96317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00" lIns="137100" spcFirstLastPara="1" rIns="137100" wrap="square" tIns="1371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240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pt-BR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PLANEJAMENTO REVERSO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8"/>
          <p:cNvPicPr preferRelativeResize="0"/>
          <p:nvPr/>
        </p:nvPicPr>
        <p:blipFill rotWithShape="1">
          <a:blip r:embed="rId7">
            <a:alphaModFix/>
          </a:blip>
          <a:srcRect b="64073" l="5416" r="3959" t="17407"/>
          <a:stretch/>
        </p:blipFill>
        <p:spPr>
          <a:xfrm>
            <a:off x="480688" y="1702914"/>
            <a:ext cx="8286750" cy="1668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8" name="Google Shape;1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face gráfica do usuário, Texto, Aplicativo&#10;&#10;Descrição gerada automaticamente" id="199" name="Google Shape;19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2860" y="85009"/>
            <a:ext cx="10061545" cy="1020199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/>
          <p:nvPr/>
        </p:nvSpPr>
        <p:spPr>
          <a:xfrm>
            <a:off x="1000444" y="3144742"/>
            <a:ext cx="4135272" cy="913746"/>
          </a:xfrm>
          <a:prstGeom prst="roundRect">
            <a:avLst>
              <a:gd fmla="val 16667" name="adj"/>
            </a:avLst>
          </a:prstGeom>
          <a:solidFill>
            <a:srgbClr val="FABF8E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QUAIS AS MINHAS METAS?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1000444" y="2031503"/>
            <a:ext cx="4135272" cy="915022"/>
          </a:xfrm>
          <a:prstGeom prst="roundRect">
            <a:avLst>
              <a:gd fmla="val 16667" name="adj"/>
            </a:avLst>
          </a:prstGeom>
          <a:solidFill>
            <a:srgbClr val="FABF8E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QUAIS OS MEUS RESULTADOS?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13209699" y="2659059"/>
            <a:ext cx="4365067" cy="1559820"/>
          </a:xfrm>
          <a:prstGeom prst="roundRect">
            <a:avLst>
              <a:gd fmla="val 16667" name="adj"/>
            </a:avLst>
          </a:prstGeom>
          <a:solidFill>
            <a:srgbClr val="4F6128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QUAIS AS HABILIDADES DOS MEUS ESTUDANTES?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203" name="Google Shape;20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30027" y="9108041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/>
          <p:nvPr/>
        </p:nvSpPr>
        <p:spPr>
          <a:xfrm>
            <a:off x="13209700" y="7610656"/>
            <a:ext cx="4365066" cy="1273665"/>
          </a:xfrm>
          <a:prstGeom prst="roundRect">
            <a:avLst>
              <a:gd fmla="val 16667" name="adj"/>
            </a:avLst>
          </a:prstGeom>
          <a:solidFill>
            <a:srgbClr val="4F6128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MEUS ESTUDANTES CONSEGUEM RESPONDER ESSAS QUESTÕES?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3209700" y="4563153"/>
            <a:ext cx="4365066" cy="2703229"/>
          </a:xfrm>
          <a:prstGeom prst="roundRect">
            <a:avLst>
              <a:gd fmla="val 16667" name="adj"/>
            </a:avLst>
          </a:prstGeom>
          <a:solidFill>
            <a:srgbClr val="4F6128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VERIFICAÇÃO DE COMO OS CONTEÚDOS SÃO TRATADOS EM AVALIAÇÕES: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LIVRO DO ESTUDANTE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PROVA PAULISTA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TAREFAS SP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SARESP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822957" y="6465972"/>
            <a:ext cx="4312759" cy="876287"/>
          </a:xfrm>
          <a:prstGeom prst="roundRect">
            <a:avLst>
              <a:gd fmla="val 16667" name="adj"/>
            </a:avLst>
          </a:prstGeom>
          <a:solidFill>
            <a:srgbClr val="FF7C80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PLANEJAMENTO DAS MINHAS AULAS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809645" y="7380571"/>
            <a:ext cx="4312760" cy="1169251"/>
          </a:xfrm>
          <a:prstGeom prst="roundRect">
            <a:avLst>
              <a:gd fmla="val 16667" name="adj"/>
            </a:avLst>
          </a:prstGeom>
          <a:solidFill>
            <a:srgbClr val="FF7C80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COMO EU APRENDO? COMO MEU ESTUDANTE APRENDE?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809645" y="8616671"/>
            <a:ext cx="4312760" cy="801740"/>
          </a:xfrm>
          <a:prstGeom prst="roundRect">
            <a:avLst>
              <a:gd fmla="val 16667" name="adj"/>
            </a:avLst>
          </a:prstGeom>
          <a:solidFill>
            <a:srgbClr val="FF7C80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ACOMPANHAMENTO DAS AÇÕES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000444" y="4183791"/>
            <a:ext cx="4135272" cy="1197883"/>
          </a:xfrm>
          <a:prstGeom prst="roundRect">
            <a:avLst>
              <a:gd fmla="val 16667" name="adj"/>
            </a:avLst>
          </a:prstGeom>
          <a:solidFill>
            <a:srgbClr val="FABF8E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QUE MEUS ESTUDANTES DEVEM SABER?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822956" y="9446948"/>
            <a:ext cx="4312760" cy="801740"/>
          </a:xfrm>
          <a:prstGeom prst="roundRect">
            <a:avLst>
              <a:gd fmla="val 16667" name="adj"/>
            </a:avLst>
          </a:prstGeom>
          <a:solidFill>
            <a:srgbClr val="FF7C80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REAVALIAR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0"/>
          <p:cNvPicPr preferRelativeResize="0"/>
          <p:nvPr/>
        </p:nvPicPr>
        <p:blipFill rotWithShape="1">
          <a:blip r:embed="rId3">
            <a:alphaModFix/>
          </a:blip>
          <a:srcRect b="7607" l="8631" r="15381" t="0"/>
          <a:stretch/>
        </p:blipFill>
        <p:spPr>
          <a:xfrm>
            <a:off x="10153650" y="601282"/>
            <a:ext cx="7810500" cy="48886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id="216" name="Google Shape;216;p30"/>
          <p:cNvPicPr preferRelativeResize="0"/>
          <p:nvPr/>
        </p:nvPicPr>
        <p:blipFill rotWithShape="1">
          <a:blip r:embed="rId4">
            <a:alphaModFix/>
          </a:blip>
          <a:srcRect b="3385" l="17423" r="18559" t="0"/>
          <a:stretch/>
        </p:blipFill>
        <p:spPr>
          <a:xfrm>
            <a:off x="1800225" y="601282"/>
            <a:ext cx="5848350" cy="48886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id="217" name="Google Shape;217;p30"/>
          <p:cNvPicPr preferRelativeResize="0"/>
          <p:nvPr/>
        </p:nvPicPr>
        <p:blipFill rotWithShape="1">
          <a:blip r:embed="rId5">
            <a:alphaModFix/>
          </a:blip>
          <a:srcRect b="3785" l="4544" r="4923" t="22921"/>
          <a:stretch/>
        </p:blipFill>
        <p:spPr>
          <a:xfrm>
            <a:off x="171450" y="5924550"/>
            <a:ext cx="9105900" cy="405765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sp>
        <p:nvSpPr>
          <p:cNvPr id="218" name="Google Shape;218;p30"/>
          <p:cNvSpPr/>
          <p:nvPr/>
        </p:nvSpPr>
        <p:spPr>
          <a:xfrm>
            <a:off x="9965471" y="6479125"/>
            <a:ext cx="8186857" cy="2948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0" i="1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Mapa foco: </a:t>
            </a: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 estruturantes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 orientam a aplicação do SARESP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Até nova atualização, matriz de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continua válida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"/>
          <p:cNvSpPr txBox="1"/>
          <p:nvPr/>
        </p:nvSpPr>
        <p:spPr>
          <a:xfrm>
            <a:off x="618568" y="468183"/>
            <a:ext cx="16651416" cy="104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Vamos observar como está organizado o material digital (material de orientação/estudos do professor - Material inegociável) – </a:t>
            </a:r>
            <a:r>
              <a:rPr b="0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Modelização: </a:t>
            </a:r>
            <a:r>
              <a:rPr b="0" i="0" lang="pt-BR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2º Ano- Material Digital - Professor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1"/>
          <p:cNvSpPr txBox="1"/>
          <p:nvPr/>
        </p:nvSpPr>
        <p:spPr>
          <a:xfrm>
            <a:off x="618568" y="1810135"/>
            <a:ext cx="16516084" cy="750966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Abertura das Aulas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 Componente - História;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Ano/Série – 2ª Série;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 Layout do Material – Material Digital;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 Título da Aula – E </a:t>
            </a:r>
            <a:r>
              <a:rPr b="0" i="1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pluribus unum</a:t>
            </a: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“Nós,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o povo dos Estados Unidos?”;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 Bimestre – 1º Bimestre;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6- Governo/Logo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Conteúdo-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 -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Começar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Retomada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Foco no Conteúdo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1"/>
          <p:cNvSpPr/>
          <p:nvPr/>
        </p:nvSpPr>
        <p:spPr>
          <a:xfrm>
            <a:off x="7288306" y="2010268"/>
            <a:ext cx="349624" cy="335460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3B7F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1"/>
          <p:cNvSpPr txBox="1"/>
          <p:nvPr/>
        </p:nvSpPr>
        <p:spPr>
          <a:xfrm>
            <a:off x="7637931" y="3379794"/>
            <a:ext cx="5647766" cy="615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1ª lâmina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1"/>
          <p:cNvSpPr/>
          <p:nvPr/>
        </p:nvSpPr>
        <p:spPr>
          <a:xfrm>
            <a:off x="3221074" y="6234192"/>
            <a:ext cx="322730" cy="73958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3B7F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1"/>
          <p:cNvSpPr txBox="1"/>
          <p:nvPr/>
        </p:nvSpPr>
        <p:spPr>
          <a:xfrm>
            <a:off x="3504935" y="6296250"/>
            <a:ext cx="4074458" cy="615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2ª lâmina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3951456" y="7515050"/>
            <a:ext cx="322730" cy="73958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3B7F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4515018" y="8478545"/>
            <a:ext cx="322730" cy="73958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3B7F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4837748" y="8625311"/>
            <a:ext cx="4105084" cy="615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5ª a 10ª lâmina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2726" y="2071571"/>
            <a:ext cx="5715071" cy="3232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face gráfica do usuário, Texto&#10;&#10;Descrição gerada automaticamente" id="233" name="Google Shape;23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5434" y="5522026"/>
            <a:ext cx="5077131" cy="29744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face gráfica do usuário, Site&#10;&#10;Descrição gerada automaticamente" id="234" name="Google Shape;23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27532" y="5512320"/>
            <a:ext cx="5314591" cy="296454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 txBox="1"/>
          <p:nvPr/>
        </p:nvSpPr>
        <p:spPr>
          <a:xfrm>
            <a:off x="4195482" y="7543351"/>
            <a:ext cx="6884896" cy="615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3ª e 4ª lâmina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236" name="Google Shape;236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30027" y="9108041"/>
            <a:ext cx="5613237" cy="14026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7" name="Google Shape;237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618567" y="536227"/>
            <a:ext cx="16997078" cy="104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Vamos observar como está organizado o material digital (material de orientação do professor- Material inegociável) – </a:t>
            </a:r>
            <a:r>
              <a:rPr b="0" i="0" lang="pt-BR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Modelização de exploração/estudos: 2º Ano- Material Digital - Professor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618565" y="1582587"/>
            <a:ext cx="16997080" cy="794055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prática -  </a:t>
            </a: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11ª e 12ª lâmina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Foco no Conteúdo – </a:t>
            </a: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5ª a 10ª e 13ª a 15ª lâmina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Prática </a:t>
            </a: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lâminas 16 a 17 – Veja no Livro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(momento em que o estudante é direcionado ao Livro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Estudante para realizar as atividades);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Encerramento-</a:t>
            </a: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lâmina 18ª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terface gráfica do usuário, Texto, Aplicativo, Email&#10;&#10;Descrição gerada automaticamente" id="244" name="Google Shape;24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2709" y="1582586"/>
            <a:ext cx="7028598" cy="4220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face gráfica do usuário, Texto, Aplicativo, Email&#10;&#10;Descrição gerada automaticamente" id="245" name="Google Shape;24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565" y="5555591"/>
            <a:ext cx="7442223" cy="39675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246" name="Google Shape;24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Descrição gerada automaticamente" id="247" name="Google Shape;247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19061" y="5902075"/>
            <a:ext cx="8821931" cy="34922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8" name="Google Shape;248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715518" y="720090"/>
            <a:ext cx="16856964" cy="8846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3"/>
          <p:cNvPicPr preferRelativeResize="0"/>
          <p:nvPr/>
        </p:nvPicPr>
        <p:blipFill rotWithShape="1">
          <a:blip r:embed="rId3">
            <a:alphaModFix/>
          </a:blip>
          <a:srcRect b="35879" l="0" r="0" t="0"/>
          <a:stretch/>
        </p:blipFill>
        <p:spPr>
          <a:xfrm>
            <a:off x="965200" y="1317270"/>
            <a:ext cx="16357599" cy="58998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6" name="Google Shape;25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313" y="702243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257" name="Google Shape;25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17004" y="8524276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/>
          <p:nvPr/>
        </p:nvSpPr>
        <p:spPr>
          <a:xfrm>
            <a:off x="1227052" y="7356341"/>
            <a:ext cx="7853432" cy="72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 Abrange </a:t>
            </a:r>
            <a:r>
              <a:rPr b="1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70% das aulas </a:t>
            </a: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previstas.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/>
        </p:nvSpPr>
        <p:spPr>
          <a:xfrm>
            <a:off x="254482" y="605536"/>
            <a:ext cx="15692653" cy="8078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IMPORTANTE – Material Digital e Material Impresso</a:t>
            </a:r>
            <a:endParaRPr b="1" i="0" sz="4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537632" y="1933295"/>
            <a:ext cx="16883974" cy="7659523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o material digital e o material impresso se complementam para desenvolver os objetivos de cada aula do escopo-sequência?</a:t>
            </a:r>
            <a:endParaRPr b="1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digital e material impresso estão diretamente integrados e se apoiam mutuamente.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Aproximação consistente com “sistemas apostilados”.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cada aula do Material Digital há uma aula correspondente no Caderno do Estudante.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265" name="Google Shape;26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6" name="Google Shape;26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5"/>
          <p:cNvSpPr/>
          <p:nvPr/>
        </p:nvSpPr>
        <p:spPr>
          <a:xfrm>
            <a:off x="868894" y="5979193"/>
            <a:ext cx="9432392" cy="3379847"/>
          </a:xfrm>
          <a:prstGeom prst="rect">
            <a:avLst/>
          </a:prstGeom>
          <a:solidFill>
            <a:schemeClr val="lt1">
              <a:alpha val="94509"/>
            </a:schemeClr>
          </a:solidFill>
          <a:ln cap="flat" cmpd="sng" w="12700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5"/>
          <p:cNvSpPr/>
          <p:nvPr/>
        </p:nvSpPr>
        <p:spPr>
          <a:xfrm>
            <a:off x="762555" y="7176816"/>
            <a:ext cx="192024" cy="980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5"/>
          <p:cNvSpPr/>
          <p:nvPr/>
        </p:nvSpPr>
        <p:spPr>
          <a:xfrm rot="5400000">
            <a:off x="3610569" y="7655402"/>
            <a:ext cx="2194560" cy="27432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35"/>
          <p:cNvPicPr preferRelativeResize="0"/>
          <p:nvPr/>
        </p:nvPicPr>
        <p:blipFill rotWithShape="1">
          <a:blip r:embed="rId3">
            <a:alphaModFix/>
          </a:blip>
          <a:srcRect b="2883" l="2660" r="3143" t="5672"/>
          <a:stretch/>
        </p:blipFill>
        <p:spPr>
          <a:xfrm>
            <a:off x="0" y="10"/>
            <a:ext cx="7882128" cy="10286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5"/>
          <p:cNvPicPr preferRelativeResize="0"/>
          <p:nvPr/>
        </p:nvPicPr>
        <p:blipFill rotWithShape="1">
          <a:blip r:embed="rId4">
            <a:alphaModFix/>
          </a:blip>
          <a:srcRect b="0" l="0" r="4182" t="0"/>
          <a:stretch/>
        </p:blipFill>
        <p:spPr>
          <a:xfrm rot="-5400000">
            <a:off x="10095468" y="-2213342"/>
            <a:ext cx="5979193" cy="10405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5"/>
          <p:cNvPicPr preferRelativeResize="0"/>
          <p:nvPr/>
        </p:nvPicPr>
        <p:blipFill rotWithShape="1">
          <a:blip r:embed="rId5">
            <a:alphaModFix/>
          </a:blip>
          <a:srcRect b="0" l="0" r="5150" t="0"/>
          <a:stretch/>
        </p:blipFill>
        <p:spPr>
          <a:xfrm rot="-5400000">
            <a:off x="10161982" y="2160982"/>
            <a:ext cx="5846163" cy="10405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6"/>
          <p:cNvPicPr preferRelativeResize="0"/>
          <p:nvPr/>
        </p:nvPicPr>
        <p:blipFill rotWithShape="1">
          <a:blip r:embed="rId3">
            <a:alphaModFix/>
          </a:blip>
          <a:srcRect b="3426" l="8071" r="10286" t="0"/>
          <a:stretch/>
        </p:blipFill>
        <p:spPr>
          <a:xfrm>
            <a:off x="0" y="0"/>
            <a:ext cx="6803136" cy="576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6"/>
          <p:cNvPicPr preferRelativeResize="0"/>
          <p:nvPr/>
        </p:nvPicPr>
        <p:blipFill rotWithShape="1">
          <a:blip r:embed="rId4">
            <a:alphaModFix/>
          </a:blip>
          <a:srcRect b="4725" l="4363" r="20485" t="7777"/>
          <a:stretch/>
        </p:blipFill>
        <p:spPr>
          <a:xfrm rot="5400000">
            <a:off x="1140347" y="4624214"/>
            <a:ext cx="4522441" cy="68031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Texto&#10;&#10;Descrição gerada automaticamente" id="284" name="Google Shape;284;p36"/>
          <p:cNvPicPr preferRelativeResize="0"/>
          <p:nvPr/>
        </p:nvPicPr>
        <p:blipFill rotWithShape="1">
          <a:blip r:embed="rId5">
            <a:alphaModFix/>
          </a:blip>
          <a:srcRect b="1" l="0" r="13506" t="1"/>
          <a:stretch/>
        </p:blipFill>
        <p:spPr>
          <a:xfrm rot="5400000">
            <a:off x="4420162" y="2198171"/>
            <a:ext cx="10343787" cy="5833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417552" y="-56790"/>
            <a:ext cx="5870448" cy="10343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0" name="Google Shape;29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291" name="Google Shape;29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 txBox="1"/>
          <p:nvPr/>
        </p:nvSpPr>
        <p:spPr>
          <a:xfrm>
            <a:off x="158555" y="1600295"/>
            <a:ext cx="17970890" cy="7212211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pt-BR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que nós não podemos deixar de saber sobre os materiais digitais e  impressos em Ciências Humanas e Sociais Aplicadas?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t/>
            </a:r>
            <a:endParaRPr b="1" i="0" sz="5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pt-BR" sz="4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usar os slides como um guia para conduzir a aula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sem necessidade de lê-los integralmente ou pedir cópias no caderno.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pt-BR" sz="4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Como </a:t>
            </a: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garantir a progressão no desenvolvimento das habilidades.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pt-BR" sz="4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trabalhar de forma contextualizada.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7"/>
          <p:cNvSpPr txBox="1"/>
          <p:nvPr/>
        </p:nvSpPr>
        <p:spPr>
          <a:xfrm>
            <a:off x="158555" y="239788"/>
            <a:ext cx="12816600" cy="96943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IMPORTANTE</a:t>
            </a:r>
            <a:endParaRPr b="1" i="0" sz="5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69236"/>
            <a:ext cx="8343899" cy="911776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8"/>
          <p:cNvSpPr/>
          <p:nvPr/>
        </p:nvSpPr>
        <p:spPr>
          <a:xfrm>
            <a:off x="95289" y="-38651"/>
            <a:ext cx="1241567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Compreender o </a:t>
            </a: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escopo-sequência 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tomada das principais escolhas pedagógicas para 2025.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38"/>
          <p:cNvPicPr preferRelativeResize="0"/>
          <p:nvPr/>
        </p:nvPicPr>
        <p:blipFill rotWithShape="1">
          <a:blip r:embed="rId4">
            <a:alphaModFix/>
          </a:blip>
          <a:srcRect b="48915" l="4417" r="64267" t="17183"/>
          <a:stretch/>
        </p:blipFill>
        <p:spPr>
          <a:xfrm>
            <a:off x="8602511" y="1169236"/>
            <a:ext cx="5402248" cy="3909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1" name="Google Shape;301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302" name="Google Shape;302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674763" y="-233443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/>
          <p:nvPr/>
        </p:nvSpPr>
        <p:spPr>
          <a:xfrm>
            <a:off x="8681080" y="5331797"/>
            <a:ext cx="9144000" cy="4955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AULAS 1 A 5: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(EM13CHS605)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Analisar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os princípios da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declaração dos Direitos Humanos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recorrendo às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noções de justiça, igualdade e fraternidade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identificar os progressos e entraves à concretização desses direitos nas diversas sociedades contemporâneas e promover ações concretas diante da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desigualdade e das violações desses direitos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 diferentes espaços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vivência, respeitando a identidade de cada grupo e de cada indivíduo.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AULAS 6 A 9: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(EM13CHS103)  Elaborar hipóteses,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selecionar evidências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compor argumentos relativos a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processos políticos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econômicos, sociais, ambientais, culturais e epistemológicos, com base na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sistematização de dados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informações de diversas naturezas (expressões artísticas, textos filosóficos e sociológicos, 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documentos históricos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geográficos, gráficos, mapas, tabelas, tradições orais, entre outros).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QUAIS AS RELAÇÕES ENTRE OS CONTEÚDOS?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4" name="Google Shape;304;p38"/>
          <p:cNvGraphicFramePr/>
          <p:nvPr/>
        </p:nvGraphicFramePr>
        <p:xfrm>
          <a:off x="13813752" y="116923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{C55F537F-428B-432A-9B6B-5B2DA5A64BFF}</a:tableStyleId>
              </a:tblPr>
              <a:tblGrid>
                <a:gridCol w="4011325"/>
              </a:tblGrid>
              <a:tr h="1284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/>
                        <a:t>VERBO: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lang="pt-BR" sz="2000" u="none" cap="none" strike="noStrike"/>
                        <a:t>Ação que eu preciso desenvolver</a:t>
                      </a:r>
                      <a:endParaRPr sz="1400" u="none" cap="none" strike="noStrike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pt-BR" sz="1800" u="none" cap="none" strike="noStrike"/>
                        <a:t>*o que queremos que os(as) estudantes aprendam?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84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pt-BR" sz="2000" u="none" cap="none" strike="noStrike"/>
                        <a:t>OBJETO DE CONHECIMENTO: </a:t>
                      </a:r>
                      <a:r>
                        <a:rPr lang="pt-BR" sz="2000" u="none" cap="none" strike="noStrike"/>
                        <a:t>conteúdo a ser trabalhado.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84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lang="pt-BR" sz="2800" u="none" cap="none" strike="noStrike"/>
                        <a:t>Contexto: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/>
                        <a:t>como trabalhar esse conteúdo, qual a abordagem dessa aula?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39"/>
          <p:cNvGrpSpPr/>
          <p:nvPr/>
        </p:nvGrpSpPr>
        <p:grpSpPr>
          <a:xfrm>
            <a:off x="0" y="0"/>
            <a:ext cx="15049499" cy="10287000"/>
            <a:chOff x="1" y="0"/>
            <a:chExt cx="14630400" cy="9963150"/>
          </a:xfrm>
        </p:grpSpPr>
        <p:pic>
          <p:nvPicPr>
            <p:cNvPr id="310" name="Google Shape;310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" y="0"/>
              <a:ext cx="14611350" cy="79194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050" y="7919496"/>
              <a:ext cx="14611351" cy="2043654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2" name="Google Shape;312;p39"/>
          <p:cNvCxnSpPr/>
          <p:nvPr/>
        </p:nvCxnSpPr>
        <p:spPr>
          <a:xfrm>
            <a:off x="13471451" y="882502"/>
            <a:ext cx="1297172" cy="10633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3" name="Google Shape;313;p39"/>
          <p:cNvCxnSpPr/>
          <p:nvPr/>
        </p:nvCxnSpPr>
        <p:spPr>
          <a:xfrm>
            <a:off x="12964632" y="1056167"/>
            <a:ext cx="1297172" cy="10633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4" name="Google Shape;314;p39"/>
          <p:cNvCxnSpPr/>
          <p:nvPr/>
        </p:nvCxnSpPr>
        <p:spPr>
          <a:xfrm>
            <a:off x="14120037" y="1573619"/>
            <a:ext cx="648586" cy="1417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5" name="Google Shape;315;p39"/>
          <p:cNvCxnSpPr/>
          <p:nvPr/>
        </p:nvCxnSpPr>
        <p:spPr>
          <a:xfrm flipH="1" rot="10800000">
            <a:off x="12635024" y="1722474"/>
            <a:ext cx="435934" cy="1417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6" name="Google Shape;316;p39"/>
          <p:cNvCxnSpPr/>
          <p:nvPr/>
        </p:nvCxnSpPr>
        <p:spPr>
          <a:xfrm flipH="1" rot="10800000">
            <a:off x="13687593" y="2711302"/>
            <a:ext cx="1261784" cy="354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7" name="Google Shape;317;p39"/>
          <p:cNvCxnSpPr/>
          <p:nvPr/>
        </p:nvCxnSpPr>
        <p:spPr>
          <a:xfrm>
            <a:off x="13471451" y="3226981"/>
            <a:ext cx="1297172" cy="10633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8" name="Google Shape;318;p39"/>
          <p:cNvCxnSpPr/>
          <p:nvPr/>
        </p:nvCxnSpPr>
        <p:spPr>
          <a:xfrm>
            <a:off x="12808661" y="3381153"/>
            <a:ext cx="1959962" cy="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19" name="Google Shape;319;p39"/>
          <p:cNvCxnSpPr/>
          <p:nvPr/>
        </p:nvCxnSpPr>
        <p:spPr>
          <a:xfrm>
            <a:off x="14141253" y="1380462"/>
            <a:ext cx="648586" cy="1417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0" name="Google Shape;320;p39"/>
          <p:cNvCxnSpPr/>
          <p:nvPr/>
        </p:nvCxnSpPr>
        <p:spPr>
          <a:xfrm>
            <a:off x="12698771" y="1554128"/>
            <a:ext cx="648586" cy="1417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1" name="Google Shape;321;p39"/>
          <p:cNvCxnSpPr/>
          <p:nvPr/>
        </p:nvCxnSpPr>
        <p:spPr>
          <a:xfrm flipH="1" rot="10800000">
            <a:off x="12716465" y="3558356"/>
            <a:ext cx="1261784" cy="354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2" name="Google Shape;322;p39"/>
          <p:cNvCxnSpPr/>
          <p:nvPr/>
        </p:nvCxnSpPr>
        <p:spPr>
          <a:xfrm flipH="1" rot="10800000">
            <a:off x="13687593" y="4086686"/>
            <a:ext cx="1261784" cy="354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3" name="Google Shape;323;p39"/>
          <p:cNvCxnSpPr/>
          <p:nvPr/>
        </p:nvCxnSpPr>
        <p:spPr>
          <a:xfrm flipH="1" rot="10800000">
            <a:off x="12808661" y="4265604"/>
            <a:ext cx="838233" cy="126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4" name="Google Shape;324;p39"/>
          <p:cNvCxnSpPr/>
          <p:nvPr/>
        </p:nvCxnSpPr>
        <p:spPr>
          <a:xfrm flipH="1" rot="10800000">
            <a:off x="12651841" y="4935455"/>
            <a:ext cx="838233" cy="126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5" name="Google Shape;325;p39"/>
          <p:cNvCxnSpPr/>
          <p:nvPr/>
        </p:nvCxnSpPr>
        <p:spPr>
          <a:xfrm flipH="1" rot="10800000">
            <a:off x="13792985" y="4935329"/>
            <a:ext cx="838233" cy="126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6" name="Google Shape;326;p39"/>
          <p:cNvCxnSpPr/>
          <p:nvPr/>
        </p:nvCxnSpPr>
        <p:spPr>
          <a:xfrm>
            <a:off x="12715639" y="5110828"/>
            <a:ext cx="1147453" cy="8936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7" name="Google Shape;327;p39"/>
          <p:cNvCxnSpPr/>
          <p:nvPr/>
        </p:nvCxnSpPr>
        <p:spPr>
          <a:xfrm flipH="1" rot="10800000">
            <a:off x="13405010" y="5804876"/>
            <a:ext cx="1459303" cy="195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8" name="Google Shape;328;p39"/>
          <p:cNvCxnSpPr/>
          <p:nvPr/>
        </p:nvCxnSpPr>
        <p:spPr>
          <a:xfrm>
            <a:off x="14190835" y="6658911"/>
            <a:ext cx="556522" cy="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29" name="Google Shape;329;p39"/>
          <p:cNvCxnSpPr/>
          <p:nvPr/>
        </p:nvCxnSpPr>
        <p:spPr>
          <a:xfrm>
            <a:off x="12808661" y="6853841"/>
            <a:ext cx="556522" cy="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30" name="Google Shape;330;p39"/>
          <p:cNvCxnSpPr/>
          <p:nvPr/>
        </p:nvCxnSpPr>
        <p:spPr>
          <a:xfrm>
            <a:off x="13692016" y="6853841"/>
            <a:ext cx="939202" cy="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31" name="Google Shape;331;p39"/>
          <p:cNvCxnSpPr/>
          <p:nvPr/>
        </p:nvCxnSpPr>
        <p:spPr>
          <a:xfrm>
            <a:off x="13983543" y="7013330"/>
            <a:ext cx="556522" cy="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32" name="Google Shape;332;p39"/>
          <p:cNvCxnSpPr/>
          <p:nvPr/>
        </p:nvCxnSpPr>
        <p:spPr>
          <a:xfrm>
            <a:off x="13559785" y="8689730"/>
            <a:ext cx="1304528" cy="1424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33" name="Google Shape;333;p39"/>
          <p:cNvCxnSpPr/>
          <p:nvPr/>
        </p:nvCxnSpPr>
        <p:spPr>
          <a:xfrm>
            <a:off x="13978249" y="8841800"/>
            <a:ext cx="652969" cy="1424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34" name="Google Shape;334;p39"/>
          <p:cNvCxnSpPr/>
          <p:nvPr/>
        </p:nvCxnSpPr>
        <p:spPr>
          <a:xfrm>
            <a:off x="12698771" y="9037410"/>
            <a:ext cx="666412" cy="5833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cxnSp>
        <p:nvCxnSpPr>
          <p:cNvPr id="335" name="Google Shape;335;p39"/>
          <p:cNvCxnSpPr/>
          <p:nvPr/>
        </p:nvCxnSpPr>
        <p:spPr>
          <a:xfrm>
            <a:off x="12727054" y="9926923"/>
            <a:ext cx="1517332" cy="1489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sp>
        <p:nvSpPr>
          <p:cNvPr id="336" name="Google Shape;336;p39"/>
          <p:cNvSpPr txBox="1"/>
          <p:nvPr/>
        </p:nvSpPr>
        <p:spPr>
          <a:xfrm>
            <a:off x="15170370" y="882502"/>
            <a:ext cx="30299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Compreender os princípios liberais burgueses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9"/>
          <p:cNvSpPr txBox="1"/>
          <p:nvPr/>
        </p:nvSpPr>
        <p:spPr>
          <a:xfrm>
            <a:off x="15170370" y="2596323"/>
            <a:ext cx="302995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os princípios liberais burgueses são mobilizados na França?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9"/>
          <p:cNvSpPr txBox="1"/>
          <p:nvPr/>
        </p:nvSpPr>
        <p:spPr>
          <a:xfrm>
            <a:off x="15167224" y="4575759"/>
            <a:ext cx="303309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Desdobramentos e mudanças nos movimentos liberais franceses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9"/>
          <p:cNvSpPr txBox="1"/>
          <p:nvPr/>
        </p:nvSpPr>
        <p:spPr>
          <a:xfrm>
            <a:off x="15337793" y="6756824"/>
            <a:ext cx="269196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esses desdobramentos e transformações afetaram diferentes países?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os discursos liberais podem servir a dois processos e públicos diferentes?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40"/>
          <p:cNvPicPr preferRelativeResize="0"/>
          <p:nvPr/>
        </p:nvPicPr>
        <p:blipFill rotWithShape="1">
          <a:blip r:embed="rId3">
            <a:alphaModFix/>
          </a:blip>
          <a:srcRect b="0" l="0" r="0" t="12227"/>
          <a:stretch/>
        </p:blipFill>
        <p:spPr>
          <a:xfrm>
            <a:off x="-23149" y="2247900"/>
            <a:ext cx="8519449" cy="80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0"/>
          <p:cNvPicPr preferRelativeResize="0"/>
          <p:nvPr/>
        </p:nvPicPr>
        <p:blipFill rotWithShape="1">
          <a:blip r:embed="rId4">
            <a:alphaModFix/>
          </a:blip>
          <a:srcRect b="0" l="0" r="0" t="34605"/>
          <a:stretch/>
        </p:blipFill>
        <p:spPr>
          <a:xfrm>
            <a:off x="8496300" y="8486"/>
            <a:ext cx="9791700" cy="5022668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0"/>
          <p:cNvSpPr/>
          <p:nvPr/>
        </p:nvSpPr>
        <p:spPr>
          <a:xfrm>
            <a:off x="8496300" y="5586502"/>
            <a:ext cx="9791700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processos de ensino-aprendizagem são cumulativos, uma categoria depende da anterior e dá suporte à seguinte.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Lembrar: 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reproduzir informações com exatidão.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Compreender: 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usar uma informação e representá-la de outra forma.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Aplicar: 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reúne informação genérica para uma situação nova e específica.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Analisar: 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estabelecer relações entre o conhecimento.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Avaliar: 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Consiste em confrontar um dado, uma informação, uma teoria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Criar: 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reúne elementos de informação para compor algo novo com características individuais.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0"/>
          <p:cNvSpPr/>
          <p:nvPr/>
        </p:nvSpPr>
        <p:spPr>
          <a:xfrm>
            <a:off x="-23150" y="375229"/>
            <a:ext cx="851945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Taxonomia dos objetivos educacionais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Progressão das Habilidades da BNCC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8" name="Google Shape;348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velho, pequeno, porta, mesa&#10;&#10;Descrição gerada automaticamente" id="353" name="Google Shape;353;p41"/>
          <p:cNvPicPr preferRelativeResize="0"/>
          <p:nvPr/>
        </p:nvPicPr>
        <p:blipFill rotWithShape="1">
          <a:blip r:embed="rId3">
            <a:alphaModFix/>
          </a:blip>
          <a:srcRect b="0" l="57506" r="0" t="0"/>
          <a:stretch/>
        </p:blipFill>
        <p:spPr>
          <a:xfrm>
            <a:off x="10496338" y="-12799"/>
            <a:ext cx="7800203" cy="1032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1"/>
          <p:cNvPicPr preferRelativeResize="0"/>
          <p:nvPr/>
        </p:nvPicPr>
        <p:blipFill rotWithShape="1">
          <a:blip r:embed="rId4">
            <a:alphaModFix/>
          </a:blip>
          <a:srcRect b="0" l="43326" r="0" t="0"/>
          <a:stretch/>
        </p:blipFill>
        <p:spPr>
          <a:xfrm>
            <a:off x="2551847" y="9247751"/>
            <a:ext cx="2842556" cy="580301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1"/>
          <p:cNvSpPr/>
          <p:nvPr/>
        </p:nvSpPr>
        <p:spPr>
          <a:xfrm>
            <a:off x="-160422" y="4425329"/>
            <a:ext cx="2497800" cy="1695600"/>
          </a:xfrm>
          <a:prstGeom prst="rect">
            <a:avLst/>
          </a:prstGeom>
          <a:solidFill>
            <a:srgbClr val="80C1C5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1"/>
          <p:cNvSpPr txBox="1"/>
          <p:nvPr/>
        </p:nvSpPr>
        <p:spPr>
          <a:xfrm>
            <a:off x="2337378" y="4280580"/>
            <a:ext cx="8158959" cy="1985098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Componente de História</a:t>
            </a:r>
            <a:endParaRPr b="1" i="0" sz="60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61" name="Google Shape;36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362" name="Google Shape;362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2"/>
          <p:cNvSpPr txBox="1"/>
          <p:nvPr/>
        </p:nvSpPr>
        <p:spPr>
          <a:xfrm>
            <a:off x="158555" y="790202"/>
            <a:ext cx="12816600" cy="124643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Principais mudanças </a:t>
            </a:r>
            <a:endParaRPr b="1" i="0" sz="7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2"/>
          <p:cNvSpPr txBox="1"/>
          <p:nvPr/>
        </p:nvSpPr>
        <p:spPr>
          <a:xfrm>
            <a:off x="158555" y="2195355"/>
            <a:ext cx="17970890" cy="7294284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Essencialização e seleção de habilidades prioritárias por bimestre.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51765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Valorizar conceitos e conhecimentos que se repetem ao longo da história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51765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Essenciais à formação cidadã.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Organizadas por bimestre de forma cronológica.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427163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Separadas por assunto na medida do possível.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427163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Aprofundamento das principais temáticas.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427163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Maior abertura e flexibilidade para História Geral.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427163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História do Brasil dialogada com a História Global.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6223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progressão histórica permite uma melhor reflexão de tempo e espaço.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69" name="Google Shape;3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370" name="Google Shape;37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3"/>
          <p:cNvSpPr txBox="1"/>
          <p:nvPr/>
        </p:nvSpPr>
        <p:spPr>
          <a:xfrm>
            <a:off x="158555" y="790202"/>
            <a:ext cx="12816600" cy="124643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Principais mudanças </a:t>
            </a:r>
            <a:endParaRPr b="1" i="0" sz="7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3"/>
          <p:cNvSpPr txBox="1"/>
          <p:nvPr/>
        </p:nvSpPr>
        <p:spPr>
          <a:xfrm>
            <a:off x="158555" y="2120272"/>
            <a:ext cx="17970890" cy="8361243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Profundas mudanças no Ensino Médio.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169988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Organização por áreas e temáticas deixa de ser a premissa central.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169988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Dimensão cronológica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169988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Aprofundamento no entendimento das habilidades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Consonância às principais provas de vestibulares e ao Provão Paulista.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079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✔"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Pensado para os estudantes terem segurança e propriedade da disciplina.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10795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6223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Poucas alterações no 3° série do Ensino Médio.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622300" marR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4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6º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8" name="Google Shape;378;p44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379" name="Google Shape;379;p44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44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44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4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44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44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44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44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7" name="Google Shape;387;p44"/>
          <p:cNvSpPr txBox="1"/>
          <p:nvPr/>
        </p:nvSpPr>
        <p:spPr>
          <a:xfrm>
            <a:off x="548640" y="2925318"/>
            <a:ext cx="17135856" cy="71688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conceitos históricos, formas de marcar o tempo, fontes históricas, surgimento do homem.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89535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Teoria da História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Antiguidade Oriental, primeiras sociedades, origem da Grécia.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Grécia e Roma.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Formação e queda da Idade Média.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388" name="Google Shape;3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5"/>
          <p:cNvSpPr txBox="1"/>
          <p:nvPr/>
        </p:nvSpPr>
        <p:spPr>
          <a:xfrm>
            <a:off x="944275" y="2590800"/>
            <a:ext cx="16734126" cy="691515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Idade Moderna, Humanismo, Renascimento, Sociedades americanas, choque entre “dois mundos”.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Mercantilismo, colonização portuguesa e espanhola, povos nativos.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formação do território brasileiro, colonização, bandeirantes, reinos africanos.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sistema escravista, resistência, diáspora africana.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45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7º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5" name="Google Shape;395;p45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396" name="Google Shape;396;p45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45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45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45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45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45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45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45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tipo&#10;&#10;Descrição gerada automaticamente" id="404" name="Google Shape;40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409" name="Google Shape;40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46"/>
          <p:cNvSpPr txBox="1"/>
          <p:nvPr/>
        </p:nvSpPr>
        <p:spPr>
          <a:xfrm>
            <a:off x="4049892" y="1023643"/>
            <a:ext cx="10542408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Características do 6° e 7°: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1" name="Google Shape;411;p46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412" name="Google Shape;412;p46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6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6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6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6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6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6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6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0" name="Google Shape;420;p46"/>
          <p:cNvSpPr txBox="1"/>
          <p:nvPr/>
        </p:nvSpPr>
        <p:spPr>
          <a:xfrm>
            <a:off x="1241956" y="2383373"/>
            <a:ext cx="16158279" cy="68202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-355600" lvl="0" marL="4572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Caráter lúdico;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Uso de jogos e de interações que permitam que estudantes compreendam conceitos históricos;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Entendimento do que são fontes históricas e como podem ser interpretadas;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Uso de recursos como desenhos, jogos e criações que permitam a relação entre passado e presente.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7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8º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6" name="Google Shape;426;p47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427" name="Google Shape;427;p47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7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7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47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47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47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47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47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5" name="Google Shape;435;p47"/>
          <p:cNvSpPr txBox="1"/>
          <p:nvPr/>
        </p:nvSpPr>
        <p:spPr>
          <a:xfrm>
            <a:off x="1292142" y="2811150"/>
            <a:ext cx="15852857" cy="663765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Iluminismo, Revolução Industrial, Independência dos Estados Unidos, Revolução Francesa.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Era Napoleônico, Chegada da família real, Independência do Brasil, Brasil Império I.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Primeiro Reinado, Período Regencial, Segundo Reinado, Luta contra escravidão.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Brasil Império II, estrutura social do Brasil, fim da escravidão.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436" name="Google Shape;43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8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9º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2" name="Google Shape;442;p48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443" name="Google Shape;443;p48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8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8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8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8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8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48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8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tipo&#10;&#10;Descrição gerada automaticamente" id="451" name="Google Shape;45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8"/>
          <p:cNvSpPr txBox="1"/>
          <p:nvPr/>
        </p:nvSpPr>
        <p:spPr>
          <a:xfrm>
            <a:off x="1047750" y="2933700"/>
            <a:ext cx="16516349" cy="581025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Fim da Monarquia, Primeira República, Sociedade na Primeira República, Era Vargas.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1ª Guerra Mundial, Revolução Russa, Regimes totalitários, 2ª Guerra Mundial.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Holocausto, Criação da ONU,  Ditadura Militar na América Latina.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Redemocratização, Plano Real, Desafios sociais do Brasil.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9"/>
          <p:cNvSpPr txBox="1"/>
          <p:nvPr/>
        </p:nvSpPr>
        <p:spPr>
          <a:xfrm>
            <a:off x="4049892" y="1023643"/>
            <a:ext cx="7742057" cy="1020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Características 8º e 9º: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8" name="Google Shape;458;p49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459" name="Google Shape;459;p49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9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9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9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9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9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9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9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7" name="Google Shape;467;p49"/>
          <p:cNvSpPr txBox="1"/>
          <p:nvPr/>
        </p:nvSpPr>
        <p:spPr>
          <a:xfrm>
            <a:off x="781050" y="2647950"/>
            <a:ext cx="16859250" cy="702945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-571500" lvl="0" marL="5715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Caráter cronológico;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Entendimento de conceitos estruturantes para a realidade histórica;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Compreensão mais aprofundada sobre períodos específicos que são chaves para mudanças estruturais.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Uso de fontes históricas e bibliografia atualizada.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468" name="Google Shape;46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0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1ª Série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4" name="Google Shape;474;p50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475" name="Google Shape;475;p50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50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50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50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50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50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50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50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3" name="Google Shape;483;p50"/>
          <p:cNvSpPr txBox="1"/>
          <p:nvPr/>
        </p:nvSpPr>
        <p:spPr>
          <a:xfrm>
            <a:off x="1219200" y="2592520"/>
            <a:ext cx="15944850" cy="672293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Fontes históricas, Memória, surgimento do homem, chegada na América, História Antiga Oriental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História Antiga Ocidental, Idade Média, Início da Idade Moderna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Povos Originários, Conquista, Organização das colônias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Liberalismo Político, Revolução Industrial; Revoluções Inglesas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484" name="Google Shape;48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1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2ª Série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0" name="Google Shape;490;p51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491" name="Google Shape;491;p51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51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51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51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51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51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51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51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9" name="Google Shape;499;p51"/>
          <p:cNvSpPr txBox="1"/>
          <p:nvPr/>
        </p:nvSpPr>
        <p:spPr>
          <a:xfrm>
            <a:off x="906174" y="2525400"/>
            <a:ext cx="15819725" cy="6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Iluminismo, Revolução Francesa, Império Brasileiro.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Reinado, 1ª República, características sociais.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Características políticas e econômicas, mito da democracia racial.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2ª e 3ª Revolução Industrial, lutas por direitos trabalhistas, anarquismo, socialismo.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500" name="Google Shape;50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2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3ª Série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6" name="Google Shape;506;p52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507" name="Google Shape;507;p52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52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52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52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52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52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52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52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5" name="Google Shape;515;p52"/>
          <p:cNvSpPr txBox="1"/>
          <p:nvPr/>
        </p:nvSpPr>
        <p:spPr>
          <a:xfrm>
            <a:off x="906174" y="2043906"/>
            <a:ext cx="16181675" cy="767159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1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</a:t>
            </a: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Neocolonialismo, Belle Époque, 1ª Guerra Mundial, Revoluções Russas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1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Governos Totalitários, 2ª Guerra Mundial, Segregação Racial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1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Guerra Fria, Fim da URSS, Ditadura Militar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1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Fim da Ditadura, Redemocratização, Mudanças sociais e políticas no Brasil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&#10;&#10;Descrição gerada automaticamente" id="516" name="Google Shape;51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3"/>
          <p:cNvSpPr txBox="1"/>
          <p:nvPr/>
        </p:nvSpPr>
        <p:spPr>
          <a:xfrm>
            <a:off x="495300" y="2876550"/>
            <a:ext cx="17145000" cy="65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Caráter cronológico e temático;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 que perpassam temporalidades, mas que tem como foco cronologias;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Ênfase em fontes históricas nas atividades práticas que permitam a compreensão das habilidades essenciais; 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Contato com bibliografia atualizada e fontes diversas (não somente escrita). 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53"/>
          <p:cNvSpPr txBox="1"/>
          <p:nvPr/>
        </p:nvSpPr>
        <p:spPr>
          <a:xfrm>
            <a:off x="3973692" y="803222"/>
            <a:ext cx="12199758" cy="143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2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ct val="4914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Características do Ensino Médio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3" name="Google Shape;523;p53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524" name="Google Shape;524;p53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53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53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53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53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53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53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53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tipo&#10;&#10;Descrição gerada automaticamente" id="532" name="Google Shape;53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velho, pequeno, porta, mesa&#10;&#10;Descrição gerada automaticamente" id="537" name="Google Shape;537;p54"/>
          <p:cNvPicPr preferRelativeResize="0"/>
          <p:nvPr/>
        </p:nvPicPr>
        <p:blipFill rotWithShape="1">
          <a:blip r:embed="rId3">
            <a:alphaModFix/>
          </a:blip>
          <a:srcRect b="0" l="57506" r="0" t="0"/>
          <a:stretch/>
        </p:blipFill>
        <p:spPr>
          <a:xfrm>
            <a:off x="10496338" y="-12799"/>
            <a:ext cx="7800203" cy="1032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54"/>
          <p:cNvPicPr preferRelativeResize="0"/>
          <p:nvPr/>
        </p:nvPicPr>
        <p:blipFill rotWithShape="1">
          <a:blip r:embed="rId4">
            <a:alphaModFix/>
          </a:blip>
          <a:srcRect b="0" l="43326" r="0" t="0"/>
          <a:stretch/>
        </p:blipFill>
        <p:spPr>
          <a:xfrm>
            <a:off x="2551847" y="9247751"/>
            <a:ext cx="2842556" cy="580301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54"/>
          <p:cNvSpPr/>
          <p:nvPr/>
        </p:nvSpPr>
        <p:spPr>
          <a:xfrm>
            <a:off x="-160422" y="4425329"/>
            <a:ext cx="2497800" cy="1695600"/>
          </a:xfrm>
          <a:prstGeom prst="rect">
            <a:avLst/>
          </a:prstGeom>
          <a:solidFill>
            <a:srgbClr val="80C1C5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54"/>
          <p:cNvSpPr txBox="1"/>
          <p:nvPr/>
        </p:nvSpPr>
        <p:spPr>
          <a:xfrm>
            <a:off x="1746828" y="4280580"/>
            <a:ext cx="8158959" cy="1985098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Componente de Geografia</a:t>
            </a:r>
            <a:endParaRPr b="1" i="0" sz="60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45" name="Google Shape;5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546" name="Google Shape;54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55"/>
          <p:cNvSpPr txBox="1"/>
          <p:nvPr/>
        </p:nvSpPr>
        <p:spPr>
          <a:xfrm>
            <a:off x="158555" y="790202"/>
            <a:ext cx="12816600" cy="124643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Principais mudanças </a:t>
            </a:r>
            <a:endParaRPr b="1" i="0" sz="7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55"/>
          <p:cNvSpPr txBox="1"/>
          <p:nvPr/>
        </p:nvSpPr>
        <p:spPr>
          <a:xfrm>
            <a:off x="495300" y="2036636"/>
            <a:ext cx="17145000" cy="65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Organizadas por principais temas e conceitos.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4287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Unidade temática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4287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Melhor progressão de conteúdos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Devido a complexidade de muitas habilidades se tornava inviável tentar trabalhar em apenas uma aula.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3525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Será um conjunto de aulas que garantirá o alcance de um conjunto de habilidades.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53" name="Google Shape;55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554" name="Google Shape;554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6"/>
          <p:cNvSpPr txBox="1"/>
          <p:nvPr/>
        </p:nvSpPr>
        <p:spPr>
          <a:xfrm>
            <a:off x="158555" y="790202"/>
            <a:ext cx="12816600" cy="124643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Principais mudanças </a:t>
            </a:r>
            <a:endParaRPr b="1" i="0" sz="7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56"/>
          <p:cNvSpPr txBox="1"/>
          <p:nvPr/>
        </p:nvSpPr>
        <p:spPr>
          <a:xfrm>
            <a:off x="495300" y="2876550"/>
            <a:ext cx="17145000" cy="65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Ensino Médio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0858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 caráter revisional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0858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Priorização de conteúdos para vestibulares.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0858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vezes, antes trabalhados exclusivamente nos anos finais.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561" name="Google Shape;56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7"/>
          <p:cNvSpPr txBox="1"/>
          <p:nvPr/>
        </p:nvSpPr>
        <p:spPr>
          <a:xfrm>
            <a:off x="704850" y="2933701"/>
            <a:ext cx="16021049" cy="626987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conceitos e categorias geográficas, setores da economia, espaços rural e urbano.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cartografia, fusos horários, zonas térmicas.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atmosfera e hidrosfera.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biosfera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0858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relevo, solos e biomas.</a:t>
            </a:r>
            <a:endParaRPr b="0" i="1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57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6°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4" name="Google Shape;564;p57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565" name="Google Shape;565;p57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57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57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57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57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57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57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57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577" name="Google Shape;57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58"/>
          <p:cNvSpPr txBox="1"/>
          <p:nvPr/>
        </p:nvSpPr>
        <p:spPr>
          <a:xfrm>
            <a:off x="628650" y="2287720"/>
            <a:ext cx="16021049" cy="714203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formação territorial do Brasil, regiões brasileiras.</a:t>
            </a:r>
            <a:b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população, redes de transporte e comunicação, redes e atividades econômicas.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recursos naturais, biomas e domínios morfoclimáticos, sistemas de proteção ambiental.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passagem do mercantilismo pro capitalismo, industrialização, produção e usos dos recursos naturais.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58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7°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0" name="Google Shape;580;p58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581" name="Google Shape;581;p58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58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58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58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58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58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58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58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593" name="Google Shape;59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59"/>
          <p:cNvSpPr txBox="1"/>
          <p:nvPr/>
        </p:nvSpPr>
        <p:spPr>
          <a:xfrm>
            <a:off x="628650" y="2287720"/>
            <a:ext cx="16973550" cy="714203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conceitos de Estado, Nação e Território, Organizações mundiais, conflitos e tensões entre países.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potências econômicas e políticas na Nova Ordem Mundial, economia mundial.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demografia, migrações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16205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foco no Brasil, América e África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questões urbanas e recursos naturais.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59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8°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6" name="Google Shape;596;p59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597" name="Google Shape;597;p59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59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59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59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59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59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59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59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609" name="Google Shape;60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60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9° ano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1" name="Google Shape;611;p60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612" name="Google Shape;612;p60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60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60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60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60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60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60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60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0" name="Google Shape;620;p60"/>
          <p:cNvSpPr txBox="1"/>
          <p:nvPr/>
        </p:nvSpPr>
        <p:spPr>
          <a:xfrm>
            <a:off x="800100" y="2936699"/>
            <a:ext cx="16802100" cy="6571677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divisão do mundo em Oriente e Ocidente, hegemonia europeia, transformações territoriais e conflitos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3525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foco Europa, Ásia e Oceania.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globalização, corporações e organismos internacionais.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características físico-naturais, usos e ocupação do solo.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industrialização e produção, recursos naturais e energia.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625" name="Google Shape;62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61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1ª Série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7" name="Google Shape;627;p61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628" name="Google Shape;628;p61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61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61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61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61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61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61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61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6" name="Google Shape;636;p61"/>
          <p:cNvSpPr txBox="1"/>
          <p:nvPr/>
        </p:nvSpPr>
        <p:spPr>
          <a:xfrm>
            <a:off x="800100" y="2936699"/>
            <a:ext cx="16802100" cy="6571677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divisão do mundo em Oriente e Ocidente, hegemonia europeia, transformações territoriais e conflitos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13525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✔"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foco Europa, Ásia e Oceania.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globalização, corporações e organismos internacionais.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características físico-naturais, usos e ocupação do solo.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industrialização e produção, recursos naturais e energia.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641" name="Google Shape;64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62"/>
          <p:cNvSpPr txBox="1"/>
          <p:nvPr/>
        </p:nvSpPr>
        <p:spPr>
          <a:xfrm>
            <a:off x="4049893" y="1023643"/>
            <a:ext cx="4185600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2ª Série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3" name="Google Shape;643;p62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644" name="Google Shape;644;p62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62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62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62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62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62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62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62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2" name="Google Shape;652;p62"/>
          <p:cNvSpPr txBox="1"/>
          <p:nvPr/>
        </p:nvSpPr>
        <p:spPr>
          <a:xfrm>
            <a:off x="1600200" y="2631900"/>
            <a:ext cx="14420850" cy="6571677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climatologia  e hidrografia (usos e transformações).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solos, relevo, biomas e meio ambiente.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3º Bimestre: 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cartografia e geoprocessamento.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4º Bimestre: 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produção, consumo, economia e sustentabilidade.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657" name="Google Shape;65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63"/>
          <p:cNvSpPr txBox="1"/>
          <p:nvPr/>
        </p:nvSpPr>
        <p:spPr>
          <a:xfrm>
            <a:off x="4049892" y="1023643"/>
            <a:ext cx="6008507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7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ct val="58651"/>
              <a:buFont typeface="Arial"/>
              <a:buNone/>
            </a:pPr>
            <a:r>
              <a:rPr b="1" i="0" lang="pt-BR" sz="66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3ª Série - Noturno</a:t>
            </a:r>
            <a:endParaRPr b="1" i="0" sz="66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9" name="Google Shape;659;p63"/>
          <p:cNvGrpSpPr/>
          <p:nvPr/>
        </p:nvGrpSpPr>
        <p:grpSpPr>
          <a:xfrm>
            <a:off x="0" y="978431"/>
            <a:ext cx="3775219" cy="1065475"/>
            <a:chOff x="-28370" y="578688"/>
            <a:chExt cx="1236601" cy="424188"/>
          </a:xfrm>
        </p:grpSpPr>
        <p:sp>
          <p:nvSpPr>
            <p:cNvPr id="660" name="Google Shape;660;p63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63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63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63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63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63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63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63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8" name="Google Shape;668;p63"/>
          <p:cNvSpPr txBox="1"/>
          <p:nvPr/>
        </p:nvSpPr>
        <p:spPr>
          <a:xfrm>
            <a:off x="381000" y="2043906"/>
            <a:ext cx="17697450" cy="753824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 caráter revisional de 1ª e 2ª série.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800" lvl="0" marL="6858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Pensado para que os estudantes não tivessem os mesmos conteúdos do ano passado.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6858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800" lvl="0" marL="6858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Noto Sans Symbols"/>
              <a:buChar char="✔"/>
            </a:pPr>
            <a:r>
              <a:rPr b="0" i="0" lang="pt-B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 2026, contará com material próprio.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1º Bimestre: 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climatologia, mudanças climáticas, recursos hídricos, domínios morfoclimáticos e solos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2º Bimestre: 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Demografia, conceitos básicos de economia, Conceitos e categorias geográficas e globalização.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85917"/>
            <a:ext cx="18288000" cy="9001083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64"/>
          <p:cNvSpPr txBox="1"/>
          <p:nvPr/>
        </p:nvSpPr>
        <p:spPr>
          <a:xfrm>
            <a:off x="2120196" y="220317"/>
            <a:ext cx="14047608" cy="10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7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ct val="58651"/>
              <a:buFont typeface="Arial"/>
              <a:buNone/>
            </a:pPr>
            <a:r>
              <a:rPr b="1" i="0" lang="pt-BR" sz="6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Escopo-sequência próprio para o Noturno</a:t>
            </a:r>
            <a:endParaRPr b="1" i="0" sz="6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velho, pequeno, porta, mesa&#10;&#10;Descrição gerada automaticamente" id="679" name="Google Shape;679;p65"/>
          <p:cNvPicPr preferRelativeResize="0"/>
          <p:nvPr/>
        </p:nvPicPr>
        <p:blipFill rotWithShape="1">
          <a:blip r:embed="rId3">
            <a:alphaModFix/>
          </a:blip>
          <a:srcRect b="0" l="57506" r="0" t="0"/>
          <a:stretch/>
        </p:blipFill>
        <p:spPr>
          <a:xfrm>
            <a:off x="10496337" y="-12799"/>
            <a:ext cx="7800202" cy="1032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65"/>
          <p:cNvPicPr preferRelativeResize="0"/>
          <p:nvPr/>
        </p:nvPicPr>
        <p:blipFill rotWithShape="1">
          <a:blip r:embed="rId4">
            <a:alphaModFix/>
          </a:blip>
          <a:srcRect b="0" l="43326" r="0" t="0"/>
          <a:stretch/>
        </p:blipFill>
        <p:spPr>
          <a:xfrm>
            <a:off x="2551846" y="9247750"/>
            <a:ext cx="2842556" cy="580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65"/>
          <p:cNvSpPr/>
          <p:nvPr/>
        </p:nvSpPr>
        <p:spPr>
          <a:xfrm>
            <a:off x="-160422" y="4425328"/>
            <a:ext cx="2497800" cy="1695600"/>
          </a:xfrm>
          <a:prstGeom prst="rect">
            <a:avLst/>
          </a:prstGeom>
          <a:solidFill>
            <a:srgbClr val="80C1C5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65"/>
          <p:cNvSpPr txBox="1"/>
          <p:nvPr/>
        </p:nvSpPr>
        <p:spPr>
          <a:xfrm>
            <a:off x="2551846" y="4372912"/>
            <a:ext cx="6703200" cy="1800432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O componente de Geopolítica</a:t>
            </a:r>
            <a:endParaRPr b="1" i="0" sz="54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87" name="Google Shape;68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688" name="Google Shape;68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66"/>
          <p:cNvSpPr/>
          <p:nvPr/>
        </p:nvSpPr>
        <p:spPr>
          <a:xfrm>
            <a:off x="457200" y="397756"/>
            <a:ext cx="8458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Escopo e Sequência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7450" y="1798139"/>
            <a:ext cx="16945284" cy="7671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95" name="Google Shape;69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696" name="Google Shape;696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30027" y="9203577"/>
            <a:ext cx="5613237" cy="1402679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7"/>
          <p:cNvSpPr/>
          <p:nvPr/>
        </p:nvSpPr>
        <p:spPr>
          <a:xfrm>
            <a:off x="457200" y="397756"/>
            <a:ext cx="8458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Escopo e Sequência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8" name="Google Shape;698;p67"/>
          <p:cNvPicPr preferRelativeResize="0"/>
          <p:nvPr/>
        </p:nvPicPr>
        <p:blipFill rotWithShape="1">
          <a:blip r:embed="rId5">
            <a:alphaModFix/>
          </a:blip>
          <a:srcRect b="0" l="0" r="3241" t="0"/>
          <a:stretch/>
        </p:blipFill>
        <p:spPr>
          <a:xfrm>
            <a:off x="847301" y="1822050"/>
            <a:ext cx="16783646" cy="7671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68"/>
          <p:cNvSpPr txBox="1"/>
          <p:nvPr/>
        </p:nvSpPr>
        <p:spPr>
          <a:xfrm>
            <a:off x="392000" y="1790401"/>
            <a:ext cx="8557200" cy="40933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Relações entre geopolítica, globalização e recursos naturais;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Relevância dos recursos naturais estratégicos e análise geopolítica dos recursos energéticos;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Desafios geopolíticos dos recursos estratégicos considerando os impactos ambientais.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4" name="Google Shape;704;p68"/>
          <p:cNvSpPr txBox="1"/>
          <p:nvPr/>
        </p:nvSpPr>
        <p:spPr>
          <a:xfrm>
            <a:off x="2716100" y="1908300"/>
            <a:ext cx="6428400" cy="12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Recursos naturais e recursos estratégicos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5" name="Google Shape;70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700" y="1651950"/>
            <a:ext cx="2905800" cy="10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06" name="Google Shape;706;p68"/>
          <p:cNvSpPr txBox="1"/>
          <p:nvPr/>
        </p:nvSpPr>
        <p:spPr>
          <a:xfrm>
            <a:off x="153700" y="1760351"/>
            <a:ext cx="2905800" cy="1087417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1º bimestre</a:t>
            </a:r>
            <a:endParaRPr b="0" i="0" sz="3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68"/>
          <p:cNvSpPr txBox="1"/>
          <p:nvPr/>
        </p:nvSpPr>
        <p:spPr>
          <a:xfrm>
            <a:off x="9361300" y="1790400"/>
            <a:ext cx="8762400" cy="3837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Modos de vida e transformações nas sociedades em um mundo globalizado;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Migração e refugiados: desafios e oportunidades;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Organizações internacionais, com foco no sistema e nas simulações da ONU.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68"/>
          <p:cNvSpPr txBox="1"/>
          <p:nvPr/>
        </p:nvSpPr>
        <p:spPr>
          <a:xfrm>
            <a:off x="11756250" y="1837600"/>
            <a:ext cx="6428400" cy="12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Modos de vida em sociedade e influências do mundo globalizado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9" name="Google Shape;70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500" y="1651950"/>
            <a:ext cx="2905800" cy="10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10" name="Google Shape;710;p68"/>
          <p:cNvSpPr txBox="1"/>
          <p:nvPr/>
        </p:nvSpPr>
        <p:spPr>
          <a:xfrm>
            <a:off x="9144500" y="1760327"/>
            <a:ext cx="2905800" cy="1087417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2º bimestre</a:t>
            </a:r>
            <a:endParaRPr b="0" i="0" sz="3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68"/>
          <p:cNvSpPr txBox="1"/>
          <p:nvPr/>
        </p:nvSpPr>
        <p:spPr>
          <a:xfrm>
            <a:off x="3983700" y="6994827"/>
            <a:ext cx="2905800" cy="1087417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3º bimestre</a:t>
            </a:r>
            <a:endParaRPr b="0" i="0" sz="3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68"/>
          <p:cNvSpPr txBox="1"/>
          <p:nvPr/>
        </p:nvSpPr>
        <p:spPr>
          <a:xfrm>
            <a:off x="2579700" y="6140900"/>
            <a:ext cx="6428400" cy="12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Conflitos geopolíticos e blocos econômicos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68"/>
          <p:cNvSpPr txBox="1"/>
          <p:nvPr/>
        </p:nvSpPr>
        <p:spPr>
          <a:xfrm>
            <a:off x="392000" y="6140900"/>
            <a:ext cx="8557200" cy="3837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Dinâmicas entre potências globais;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Organizações internacionais e blocos econômicos;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Conflitos globais e negociações geopolíticas.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4" name="Google Shape;71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700" y="5947050"/>
            <a:ext cx="2905800" cy="10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15" name="Google Shape;715;p68"/>
          <p:cNvSpPr txBox="1"/>
          <p:nvPr/>
        </p:nvSpPr>
        <p:spPr>
          <a:xfrm>
            <a:off x="153700" y="6055427"/>
            <a:ext cx="2905800" cy="1087417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3º bimestre</a:t>
            </a:r>
            <a:endParaRPr b="0" i="0" sz="3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68"/>
          <p:cNvSpPr txBox="1"/>
          <p:nvPr/>
        </p:nvSpPr>
        <p:spPr>
          <a:xfrm>
            <a:off x="9566350" y="6140900"/>
            <a:ext cx="8557200" cy="3837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Geopolítica e economia em um mundo em transformação;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Corrida tecnológica e novas formas de economia;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609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b="0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Geopolítica da informação e do mundo digital.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7" name="Google Shape;71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476" y="5947050"/>
            <a:ext cx="2905800" cy="10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18" name="Google Shape;718;p68"/>
          <p:cNvSpPr txBox="1"/>
          <p:nvPr/>
        </p:nvSpPr>
        <p:spPr>
          <a:xfrm>
            <a:off x="12186700" y="6140900"/>
            <a:ext cx="5557800" cy="12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Mundo digital e Corrida tecnológica</a:t>
            </a:r>
            <a:endParaRPr b="1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p68"/>
          <p:cNvSpPr txBox="1"/>
          <p:nvPr/>
        </p:nvSpPr>
        <p:spPr>
          <a:xfrm>
            <a:off x="9144500" y="6055451"/>
            <a:ext cx="2905800" cy="1087417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4º bimestre</a:t>
            </a:r>
            <a:endParaRPr b="0" i="0" sz="3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68"/>
          <p:cNvSpPr txBox="1"/>
          <p:nvPr/>
        </p:nvSpPr>
        <p:spPr>
          <a:xfrm>
            <a:off x="153700" y="291137"/>
            <a:ext cx="15666000" cy="96943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Unidades Temáticas</a:t>
            </a:r>
            <a:endParaRPr b="1" i="0" sz="5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721" name="Google Shape;721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0100" y="-14756"/>
            <a:ext cx="95288" cy="2826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velho, pequeno, porta, mesa&#10;&#10;Descrição gerada automaticamente" id="726" name="Google Shape;726;p69"/>
          <p:cNvPicPr preferRelativeResize="0"/>
          <p:nvPr/>
        </p:nvPicPr>
        <p:blipFill rotWithShape="1">
          <a:blip r:embed="rId3">
            <a:alphaModFix/>
          </a:blip>
          <a:srcRect b="0" l="57506" r="0" t="0"/>
          <a:stretch/>
        </p:blipFill>
        <p:spPr>
          <a:xfrm>
            <a:off x="10496337" y="-12799"/>
            <a:ext cx="7800202" cy="1032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9"/>
          <p:cNvPicPr preferRelativeResize="0"/>
          <p:nvPr/>
        </p:nvPicPr>
        <p:blipFill rotWithShape="1">
          <a:blip r:embed="rId4">
            <a:alphaModFix/>
          </a:blip>
          <a:srcRect b="0" l="43326" r="0" t="0"/>
          <a:stretch/>
        </p:blipFill>
        <p:spPr>
          <a:xfrm>
            <a:off x="2551846" y="9247750"/>
            <a:ext cx="2842556" cy="58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69"/>
          <p:cNvSpPr/>
          <p:nvPr/>
        </p:nvSpPr>
        <p:spPr>
          <a:xfrm>
            <a:off x="-160422" y="3957413"/>
            <a:ext cx="2497800" cy="2631429"/>
          </a:xfrm>
          <a:prstGeom prst="rect">
            <a:avLst/>
          </a:prstGeom>
          <a:solidFill>
            <a:srgbClr val="80C1C5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69"/>
          <p:cNvSpPr txBox="1"/>
          <p:nvPr/>
        </p:nvSpPr>
        <p:spPr>
          <a:xfrm>
            <a:off x="2337378" y="3957413"/>
            <a:ext cx="7987722" cy="2631429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Habilidades defasadas de Geografia,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2024</a:t>
            </a:r>
            <a:endParaRPr b="1" i="0" sz="5400" u="none" cap="none" strike="noStrik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554" y="980387"/>
            <a:ext cx="17763686" cy="9306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35" name="Google Shape;735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70"/>
          <p:cNvSpPr txBox="1"/>
          <p:nvPr/>
        </p:nvSpPr>
        <p:spPr>
          <a:xfrm>
            <a:off x="158554" y="239788"/>
            <a:ext cx="16684693" cy="96943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Habilidades defasadas em Geografia – 6° anos</a:t>
            </a:r>
            <a:endParaRPr b="1" i="0" sz="5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1" name="Google Shape;74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71"/>
          <p:cNvSpPr txBox="1"/>
          <p:nvPr/>
        </p:nvSpPr>
        <p:spPr>
          <a:xfrm>
            <a:off x="158554" y="239788"/>
            <a:ext cx="16446949" cy="96943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Habilidades defasadas em Geografia – 9° anos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3" name="Google Shape;743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553" y="1139027"/>
            <a:ext cx="18085087" cy="9147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8" name="Google Shape;74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2"/>
            <a:ext cx="95288" cy="2826834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72"/>
          <p:cNvSpPr txBox="1"/>
          <p:nvPr/>
        </p:nvSpPr>
        <p:spPr>
          <a:xfrm>
            <a:off x="158554" y="2"/>
            <a:ext cx="16081189" cy="96943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Habilidades defasadas em Geografia – 3° anos</a:t>
            </a:r>
            <a:endParaRPr b="1" i="0" sz="5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0" name="Google Shape;750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555" y="949225"/>
            <a:ext cx="17873413" cy="9222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Sueli Lara Rocha</dc:creator>
</cp:coreProperties>
</file>