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2"/>
  </p:notesMasterIdLst>
  <p:sldIdLst>
    <p:sldId id="257" r:id="rId5"/>
    <p:sldId id="331" r:id="rId6"/>
    <p:sldId id="350" r:id="rId7"/>
    <p:sldId id="388" r:id="rId8"/>
    <p:sldId id="256" r:id="rId9"/>
    <p:sldId id="325" r:id="rId10"/>
    <p:sldId id="326" r:id="rId11"/>
    <p:sldId id="327" r:id="rId12"/>
    <p:sldId id="328" r:id="rId13"/>
    <p:sldId id="372" r:id="rId14"/>
    <p:sldId id="340" r:id="rId15"/>
    <p:sldId id="389" r:id="rId16"/>
    <p:sldId id="321" r:id="rId17"/>
    <p:sldId id="319" r:id="rId18"/>
    <p:sldId id="373" r:id="rId19"/>
    <p:sldId id="374" r:id="rId20"/>
    <p:sldId id="371" r:id="rId21"/>
    <p:sldId id="348" r:id="rId22"/>
    <p:sldId id="349" r:id="rId23"/>
    <p:sldId id="375" r:id="rId24"/>
    <p:sldId id="387" r:id="rId25"/>
    <p:sldId id="376" r:id="rId26"/>
    <p:sldId id="377" r:id="rId27"/>
    <p:sldId id="382" r:id="rId28"/>
    <p:sldId id="290" r:id="rId29"/>
    <p:sldId id="378" r:id="rId30"/>
    <p:sldId id="380" r:id="rId31"/>
    <p:sldId id="381" r:id="rId32"/>
    <p:sldId id="383" r:id="rId33"/>
    <p:sldId id="384" r:id="rId34"/>
    <p:sldId id="386" r:id="rId35"/>
    <p:sldId id="385" r:id="rId36"/>
    <p:sldId id="333" r:id="rId37"/>
    <p:sldId id="334" r:id="rId38"/>
    <p:sldId id="258" r:id="rId39"/>
    <p:sldId id="259" r:id="rId40"/>
    <p:sldId id="335" r:id="rId41"/>
    <p:sldId id="336" r:id="rId42"/>
    <p:sldId id="337" r:id="rId43"/>
    <p:sldId id="341" r:id="rId44"/>
    <p:sldId id="342" r:id="rId45"/>
    <p:sldId id="343" r:id="rId46"/>
    <p:sldId id="344" r:id="rId47"/>
    <p:sldId id="345" r:id="rId48"/>
    <p:sldId id="346" r:id="rId49"/>
    <p:sldId id="347" r:id="rId50"/>
    <p:sldId id="274" r:id="rId51"/>
    <p:sldId id="275" r:id="rId52"/>
    <p:sldId id="276" r:id="rId53"/>
    <p:sldId id="277" r:id="rId54"/>
    <p:sldId id="278" r:id="rId55"/>
    <p:sldId id="279" r:id="rId56"/>
    <p:sldId id="394" r:id="rId57"/>
    <p:sldId id="391" r:id="rId58"/>
    <p:sldId id="392" r:id="rId59"/>
    <p:sldId id="393" r:id="rId60"/>
    <p:sldId id="395" r:id="rId6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D0CED9"/>
    <a:srgbClr val="A03E61"/>
    <a:srgbClr val="8D3756"/>
    <a:srgbClr val="C05C80"/>
    <a:srgbClr val="5C2438"/>
    <a:srgbClr val="FB674B"/>
    <a:srgbClr val="2CCBF3"/>
    <a:srgbClr val="F38CAD"/>
    <a:srgbClr val="F9F5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B47B80-FAD7-42D3-A87E-FAF68DB9FCA9}" v="15" dt="2025-04-28T21:51:37.513"/>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94660"/>
  </p:normalViewPr>
  <p:slideViewPr>
    <p:cSldViewPr snapToGrid="0">
      <p:cViewPr varScale="1">
        <p:scale>
          <a:sx n="76" d="100"/>
          <a:sy n="76" d="100"/>
        </p:scale>
        <p:origin x="120"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6E6AE-BA70-4A1F-A4F8-1F65A0944204}" type="datetimeFigureOut">
              <a:rPr lang="pt-BR" smtClean="0"/>
              <a:t>02/05/25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66F9D-EEE5-4978-BE36-F09F99130B71}" type="slidenum">
              <a:rPr lang="pt-BR" smtClean="0"/>
              <a:t>‹nº›</a:t>
            </a:fld>
            <a:endParaRPr lang="pt-BR"/>
          </a:p>
        </p:txBody>
      </p:sp>
    </p:spTree>
    <p:extLst>
      <p:ext uri="{BB962C8B-B14F-4D97-AF65-F5344CB8AC3E}">
        <p14:creationId xmlns:p14="http://schemas.microsoft.com/office/powerpoint/2010/main" val="2635392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g2d29682ccb4_16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6" name="Google Shape;1026;g2d29682ccb4_16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Clr>
                <a:schemeClr val="dk1"/>
              </a:buClr>
              <a:buSzPts val="1600"/>
              <a:buNone/>
            </a:pPr>
            <a:r>
              <a:rPr lang="pt-BR" dirty="0"/>
              <a:t>Quebra-gelo: Qual destas imagens melhor representa o humor do grupo neste início de oficina e por que?</a:t>
            </a:r>
          </a:p>
          <a:p>
            <a:pPr marL="0" indent="0">
              <a:buSzPts val="1600"/>
              <a:buNone/>
            </a:pPr>
            <a:r>
              <a:rPr lang="pt-BR" dirty="0"/>
              <a:t>(um minuto para o grupo discutir e uma pessoa de cada grupo diz qual obra escolheram e por que)</a:t>
            </a:r>
          </a:p>
        </p:txBody>
      </p:sp>
    </p:spTree>
    <p:extLst>
      <p:ext uri="{BB962C8B-B14F-4D97-AF65-F5344CB8AC3E}">
        <p14:creationId xmlns:p14="http://schemas.microsoft.com/office/powerpoint/2010/main" val="1029790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u="none" strike="noStrike" cap="none" dirty="0">
                <a:solidFill>
                  <a:schemeClr val="lt1"/>
                </a:solidFill>
                <a:latin typeface="Arial"/>
                <a:ea typeface="Arial"/>
                <a:cs typeface="Arial"/>
                <a:sym typeface="Arial"/>
              </a:rPr>
              <a:t>O ser humano se forma com o desenvolvimento das relações sociais, a experiência social e seus grupos de especificidade, ou seja, desenvolve-se apenas dentro de um grupo cultural (VIGOTSKI, 2001).</a:t>
            </a:r>
            <a:endParaRPr lang="pt-BR" sz="1100" b="0" i="0" u="none" strike="noStrike" cap="none" dirty="0">
              <a:solidFill>
                <a:srgbClr val="000000"/>
              </a:solidFill>
              <a:latin typeface="Arial"/>
              <a:ea typeface="Arial"/>
              <a:cs typeface="Arial"/>
              <a:sym typeface="Arial"/>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4CAB8"/>
                </a:solidFill>
                <a:latin typeface="Montserrat Medium" pitchFamily="34" charset="0"/>
                <a:ea typeface="Montserrat Medium" pitchFamily="34" charset="-122"/>
                <a:cs typeface="Montserrat Medium" pitchFamily="34" charset="-120"/>
              </a:rPr>
              <a:t>A passagem da infância para a adolescência é marcada pela puberdade, um período de mudanças significativas no sistema neuroendócrino.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noProof="0" dirty="0">
                <a:solidFill>
                  <a:srgbClr val="F4CAB8"/>
                </a:solidFill>
                <a:latin typeface="Montserrat Medium" pitchFamily="34" charset="0"/>
                <a:ea typeface="Montserrat Medium" pitchFamily="34" charset="-122"/>
                <a:cs typeface="Montserrat Medium" pitchFamily="34" charset="-120"/>
              </a:rPr>
              <a:t>Neuroplasticidade</a:t>
            </a:r>
            <a:r>
              <a:rPr lang="en-US" sz="1200" b="1" dirty="0">
                <a:solidFill>
                  <a:srgbClr val="F4CAB8"/>
                </a:solidFill>
                <a:latin typeface="Montserrat Medium" pitchFamily="34" charset="0"/>
                <a:ea typeface="Montserrat Medium" pitchFamily="34" charset="-122"/>
                <a:cs typeface="Montserrat Medium" pitchFamily="34" charset="-120"/>
              </a:rPr>
              <a:t>:</a:t>
            </a:r>
            <a:r>
              <a:rPr lang="en-US" sz="1200" dirty="0">
                <a:solidFill>
                  <a:srgbClr val="F4CAB8"/>
                </a:solidFill>
                <a:latin typeface="Montserrat Medium" pitchFamily="34" charset="0"/>
                <a:ea typeface="Montserrat Medium" pitchFamily="34" charset="-122"/>
                <a:cs typeface="Montserrat Medium" pitchFamily="34" charset="-120"/>
              </a:rPr>
              <a:t> Na adolescência, surge uma tendência de afastamento dos vínculos familiares em busca de integração em novos grupos sociais. Essa transição reflete uma adaptação evolutiva que permite aos adolescentes explorar novos contextos sociais e desenvolver habilidades importantes para a vida em grupo.</a:t>
            </a:r>
            <a:r>
              <a:rPr lang="en-US" sz="1200" dirty="0">
                <a:solidFill>
                  <a:schemeClr val="tx1"/>
                </a:solidFill>
                <a:latin typeface="+mn-lt"/>
                <a:ea typeface="+mn-ea"/>
                <a:cs typeface="+mn-cs"/>
              </a:rPr>
              <a:t> </a:t>
            </a:r>
            <a:r>
              <a:rPr lang="en-US" sz="1200" dirty="0">
                <a:solidFill>
                  <a:srgbClr val="F4CAB8"/>
                </a:solidFill>
                <a:latin typeface="Montserrat Medium" pitchFamily="34" charset="0"/>
                <a:ea typeface="Montserrat Medium" pitchFamily="34" charset="-122"/>
                <a:cs typeface="Montserrat Medium" pitchFamily="34" charset="-120"/>
              </a:rPr>
              <a:t>Atenção aos comportamentos que surgem da busca por aceitação</a:t>
            </a:r>
            <a:br>
              <a:rPr lang="en-US" sz="1200" dirty="0">
                <a:solidFill>
                  <a:srgbClr val="F4CAB8"/>
                </a:solidFill>
                <a:latin typeface="Montserrat Medium" pitchFamily="34" charset="0"/>
                <a:ea typeface="Montserrat Medium" pitchFamily="34" charset="-122"/>
                <a:cs typeface="Montserrat Medium" pitchFamily="34" charset="-120"/>
              </a:rPr>
            </a:br>
            <a:r>
              <a:rPr lang="en-US" sz="1200" b="1" dirty="0">
                <a:solidFill>
                  <a:srgbClr val="F4CAB8"/>
                </a:solidFill>
                <a:latin typeface="Brygada 1918 Bold" pitchFamily="34" charset="0"/>
                <a:ea typeface="Brygada 1918 Bold" pitchFamily="34" charset="-122"/>
                <a:cs typeface="Brygada 1918 Bold" pitchFamily="34" charset="-120"/>
              </a:rPr>
              <a:t>Impulsividade e Comportamentos de Risco: </a:t>
            </a:r>
            <a:r>
              <a:rPr lang="en-US" sz="1200" dirty="0">
                <a:solidFill>
                  <a:srgbClr val="F4CAB8"/>
                </a:solidFill>
                <a:latin typeface="Montserrat Medium" pitchFamily="34" charset="0"/>
                <a:ea typeface="Montserrat Medium" pitchFamily="34" charset="-122"/>
                <a:cs typeface="Montserrat Medium" pitchFamily="34" charset="-120"/>
              </a:rPr>
              <a:t>A busca por "emoções fortes" pode se manifestar em comportamentos como participação em grupos que praticam bullying, consumo de álcool e drogas ilícitas. É importante promover conversas sobre os perigos e as consequências das escolhas impulsivas, com abordagens que busquem o diálogo e o entendimento.</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Córtex pré-frontal:</a:t>
            </a:r>
            <a:r>
              <a:rPr lang="en-US" sz="1200" dirty="0"/>
              <a:t> </a:t>
            </a:r>
            <a:r>
              <a:rPr lang="en-US" sz="1200" dirty="0">
                <a:solidFill>
                  <a:srgbClr val="F4CAB8"/>
                </a:solidFill>
                <a:latin typeface="Montserrat Medium" pitchFamily="34" charset="0"/>
                <a:ea typeface="Montserrat Medium" pitchFamily="34" charset="-122"/>
                <a:cs typeface="Montserrat Medium" pitchFamily="34" charset="-120"/>
              </a:rPr>
              <a:t>O amadurecimento do córtex pré-frontal é um processo longo e complexo. Essa é a última área do cérebro a amadurecer, responsável por funções executivas como tomada de decisão, organização, controle de impulsos e planejamento. É habitual que a sociedade tenha expectativas de que os adolescentes ajam como adultos, mas é fundamental lembrar que suas funções executivas ainda </a:t>
            </a:r>
            <a:r>
              <a:rPr lang="en-US" sz="1200" dirty="0" err="1">
                <a:solidFill>
                  <a:srgbClr val="F4CAB8"/>
                </a:solidFill>
                <a:latin typeface="Montserrat Medium" pitchFamily="34" charset="0"/>
                <a:ea typeface="Montserrat Medium" pitchFamily="34" charset="-122"/>
                <a:cs typeface="Montserrat Medium" pitchFamily="34" charset="-120"/>
              </a:rPr>
              <a:t>não</a:t>
            </a:r>
            <a:r>
              <a:rPr lang="en-US" sz="1200" dirty="0">
                <a:solidFill>
                  <a:srgbClr val="F4CAB8"/>
                </a:solidFill>
                <a:latin typeface="Montserrat Medium" pitchFamily="34" charset="0"/>
                <a:ea typeface="Montserrat Medium" pitchFamily="34" charset="-122"/>
                <a:cs typeface="Montserrat Medium" pitchFamily="34" charset="-120"/>
              </a:rPr>
              <a:t> estão desenvolvidas. Compreender essa fase do desenvolvimento é essencial para que o professor tenha expectativas realistas em relação aos seus estudantes, evitando frustrações excessivas e contribuindo para o desenvolvimento de suas habilidades socioemocionais.</a:t>
            </a:r>
            <a:endParaRPr lang="en-US" sz="1200"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550"/>
              </a:lnSpc>
              <a:spcBef>
                <a:spcPts val="0"/>
              </a:spcBef>
              <a:spcAft>
                <a:spcPts val="0"/>
              </a:spcAft>
              <a:buClrTx/>
              <a:buSzTx/>
              <a:buFontTx/>
              <a:buNone/>
              <a:tabLst/>
              <a:defRPr/>
            </a:pPr>
            <a:r>
              <a:rPr lang="en-US" sz="1200" b="1" dirty="0">
                <a:solidFill>
                  <a:srgbClr val="F4CAB8"/>
                </a:solidFill>
                <a:latin typeface="Montserrat Medium" pitchFamily="34" charset="0"/>
                <a:ea typeface="Montserrat Medium" pitchFamily="34" charset="-122"/>
                <a:cs typeface="Montserrat Medium" pitchFamily="34" charset="-120"/>
              </a:rPr>
              <a:t>Protagonismo e </a:t>
            </a:r>
            <a:r>
              <a:rPr lang="en-US" sz="1200" b="1" dirty="0" err="1">
                <a:solidFill>
                  <a:srgbClr val="F4CAB8"/>
                </a:solidFill>
                <a:latin typeface="Montserrat Medium" pitchFamily="34" charset="0"/>
                <a:ea typeface="Montserrat Medium" pitchFamily="34" charset="-122"/>
                <a:cs typeface="Montserrat Medium" pitchFamily="34" charset="-120"/>
              </a:rPr>
              <a:t>metodologias</a:t>
            </a:r>
            <a:r>
              <a:rPr lang="en-US" sz="1200" b="1" dirty="0">
                <a:solidFill>
                  <a:srgbClr val="F4CAB8"/>
                </a:solidFill>
                <a:latin typeface="Montserrat Medium" pitchFamily="34" charset="0"/>
                <a:ea typeface="Montserrat Medium" pitchFamily="34" charset="-122"/>
                <a:cs typeface="Montserrat Medium" pitchFamily="34" charset="-120"/>
              </a:rPr>
              <a:t> ativas: </a:t>
            </a:r>
            <a:r>
              <a:rPr lang="en-US" sz="1200" dirty="0">
                <a:solidFill>
                  <a:srgbClr val="F4CAB8"/>
                </a:solidFill>
                <a:latin typeface="Montserrat Medium" pitchFamily="34" charset="0"/>
                <a:ea typeface="Montserrat Medium" pitchFamily="34" charset="-122"/>
                <a:cs typeface="Montserrat Medium" pitchFamily="34" charset="-120"/>
              </a:rPr>
              <a:t>A necessidade por estímulos intensos pode ser canalizada de forma positiva, por meio de propostas pedagógicas que promovam o protagonismo e o engajamento. </a:t>
            </a:r>
            <a:r>
              <a:rPr lang="pt-BR" sz="1200" dirty="0"/>
              <a:t>Metodologias ativas como jogos, debates e projetos permitem que os adolescentes explorem sua criatividade e sintam-se parte do processo de aprendizagem.</a:t>
            </a:r>
            <a:br>
              <a:rPr lang="pt-BR" sz="1200" dirty="0"/>
            </a:br>
            <a:r>
              <a:rPr lang="pt-BR" sz="1200" b="1" dirty="0"/>
              <a:t>Interação e colaboração:</a:t>
            </a:r>
            <a:r>
              <a:rPr lang="pt-BR" sz="1200" dirty="0"/>
              <a:t> </a:t>
            </a:r>
            <a:r>
              <a:rPr lang="en-US" sz="1200" dirty="0">
                <a:solidFill>
                  <a:srgbClr val="F4CAB8"/>
                </a:solidFill>
                <a:latin typeface="Montserrat Medium" pitchFamily="34" charset="0"/>
                <a:ea typeface="Montserrat Medium" pitchFamily="34" charset="-122"/>
                <a:cs typeface="Montserrat Medium" pitchFamily="34" charset="-120"/>
              </a:rPr>
              <a:t>Promover o convívio e a colaboração entre os estudantes é essencial para estimular a interação, atendendo às necessidades sociais e emocionais dos adolescentes.</a:t>
            </a:r>
            <a:r>
              <a:rPr lang="pt-BR" sz="1200" dirty="0">
                <a:solidFill>
                  <a:srgbClr val="F4CAB8"/>
                </a:solidFill>
                <a:latin typeface="Montserrat Medium" pitchFamily="34" charset="0"/>
                <a:ea typeface="Montserrat Medium" pitchFamily="34" charset="-122"/>
                <a:cs typeface="Montserrat Medium" pitchFamily="34" charset="-120"/>
              </a:rPr>
              <a:t> </a:t>
            </a:r>
            <a:r>
              <a:rPr lang="en-US" sz="1200" dirty="0">
                <a:solidFill>
                  <a:srgbClr val="F4CAB8"/>
                </a:solidFill>
                <a:latin typeface="Montserrat Medium" pitchFamily="34" charset="0"/>
                <a:ea typeface="Montserrat Medium" pitchFamily="34" charset="-122"/>
                <a:cs typeface="Montserrat Medium" pitchFamily="34" charset="-120"/>
              </a:rPr>
              <a:t>Aulas que promovem a colaboração e o trabalho em equipe geram um ambiente mais dinâmico e motivador, favorecendo o aprendizado.</a:t>
            </a:r>
            <a:endParaRPr lang="en-US" sz="1200"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Espaço Reservado para Anotações 2"/>
          <p:cNvSpPr>
            <a:spLocks noGrp="1"/>
          </p:cNvSpPr>
          <p:nvPr>
            <p:ph type="body" idx="1"/>
          </p:nvPr>
        </p:nvSpPr>
        <p:spPr>
          <a:xfrm>
            <a:off x="822325" y="7040563"/>
            <a:ext cx="6584950" cy="5761037"/>
          </a:xfrm>
          <a:prstGeom prst="rect">
            <a:avLst/>
          </a:prstGeom>
        </p:spPr>
        <p:txBody>
          <a:bodyPr/>
          <a:lstStyle/>
          <a:p>
            <a:endParaRPr lang="pt-BR" dirty="0"/>
          </a:p>
        </p:txBody>
      </p:sp>
    </p:spTree>
    <p:extLst>
      <p:ext uri="{BB962C8B-B14F-4D97-AF65-F5344CB8AC3E}">
        <p14:creationId xmlns:p14="http://schemas.microsoft.com/office/powerpoint/2010/main" val="1106953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fontAlgn="ctr">
              <a:buFont typeface="Arial" panose="020B0604020202020204" pitchFamily="34" charset="0"/>
              <a:buChar char="•"/>
            </a:pPr>
            <a:r>
              <a:rPr lang="pt-BR" b="0" i="0" dirty="0">
                <a:solidFill>
                  <a:srgbClr val="545D7E"/>
                </a:solidFill>
                <a:effectLst/>
                <a:latin typeface="Google Sans"/>
              </a:rPr>
              <a:t>metodologias, conteúdos e projetos específicos são definidos por currículos e não pela BNCC</a:t>
            </a:r>
            <a:endParaRPr lang="pt-BR" b="0" i="0" dirty="0">
              <a:solidFill>
                <a:srgbClr val="0B57D0"/>
              </a:solidFill>
              <a:effectLst/>
              <a:latin typeface="Google Sans"/>
            </a:endParaRPr>
          </a:p>
        </p:txBody>
      </p:sp>
      <p:sp>
        <p:nvSpPr>
          <p:cNvPr id="4" name="Espaço Reservado para Número de Slide 3"/>
          <p:cNvSpPr>
            <a:spLocks noGrp="1"/>
          </p:cNvSpPr>
          <p:nvPr>
            <p:ph type="sldNum" sz="quarter" idx="5"/>
          </p:nvPr>
        </p:nvSpPr>
        <p:spPr/>
        <p:txBody>
          <a:bodyPr/>
          <a:lstStyle/>
          <a:p>
            <a:fld id="{32966F9D-EEE5-4978-BE36-F09F99130B71}" type="slidenum">
              <a:rPr lang="pt-BR" smtClean="0"/>
              <a:t>13</a:t>
            </a:fld>
            <a:endParaRPr lang="pt-BR"/>
          </a:p>
        </p:txBody>
      </p:sp>
    </p:spTree>
    <p:extLst>
      <p:ext uri="{BB962C8B-B14F-4D97-AF65-F5344CB8AC3E}">
        <p14:creationId xmlns:p14="http://schemas.microsoft.com/office/powerpoint/2010/main" val="3742467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3" name="Google Shape;383;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72557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a:extLst>
            <a:ext uri="{FF2B5EF4-FFF2-40B4-BE49-F238E27FC236}">
              <a16:creationId xmlns:a16="http://schemas.microsoft.com/office/drawing/2014/main" id="{5F0B23AB-8AB9-04B4-A6D8-6D5785FCBBBB}"/>
            </a:ext>
          </a:extLst>
        </p:cNvPr>
        <p:cNvGrpSpPr/>
        <p:nvPr/>
      </p:nvGrpSpPr>
      <p:grpSpPr>
        <a:xfrm>
          <a:off x="0" y="0"/>
          <a:ext cx="0" cy="0"/>
          <a:chOff x="0" y="0"/>
          <a:chExt cx="0" cy="0"/>
        </a:xfrm>
      </p:grpSpPr>
      <p:sp>
        <p:nvSpPr>
          <p:cNvPr id="463" name="Google Shape;463;g1e6167632f6_1_37:notes">
            <a:extLst>
              <a:ext uri="{FF2B5EF4-FFF2-40B4-BE49-F238E27FC236}">
                <a16:creationId xmlns:a16="http://schemas.microsoft.com/office/drawing/2014/main" id="{BCE5ED81-41B3-D37F-927A-312CF9FA000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4" name="Google Shape;464;g1e6167632f6_1_37:notes">
            <a:extLst>
              <a:ext uri="{FF2B5EF4-FFF2-40B4-BE49-F238E27FC236}">
                <a16:creationId xmlns:a16="http://schemas.microsoft.com/office/drawing/2014/main" id="{408A01DB-642E-D879-86CC-1AA00BD99D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2926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a:extLst>
            <a:ext uri="{FF2B5EF4-FFF2-40B4-BE49-F238E27FC236}">
              <a16:creationId xmlns:a16="http://schemas.microsoft.com/office/drawing/2014/main" id="{5134D64E-260C-94D3-EDEC-9ACC763EA9F2}"/>
            </a:ext>
          </a:extLst>
        </p:cNvPr>
        <p:cNvGrpSpPr/>
        <p:nvPr/>
      </p:nvGrpSpPr>
      <p:grpSpPr>
        <a:xfrm>
          <a:off x="0" y="0"/>
          <a:ext cx="0" cy="0"/>
          <a:chOff x="0" y="0"/>
          <a:chExt cx="0" cy="0"/>
        </a:xfrm>
      </p:grpSpPr>
      <p:sp>
        <p:nvSpPr>
          <p:cNvPr id="463" name="Google Shape;463;g1e6167632f6_1_37:notes">
            <a:extLst>
              <a:ext uri="{FF2B5EF4-FFF2-40B4-BE49-F238E27FC236}">
                <a16:creationId xmlns:a16="http://schemas.microsoft.com/office/drawing/2014/main" id="{D608F7C5-7765-EAC1-D3CC-04C07FA80F0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4" name="Google Shape;464;g1e6167632f6_1_37:notes">
            <a:extLst>
              <a:ext uri="{FF2B5EF4-FFF2-40B4-BE49-F238E27FC236}">
                <a16:creationId xmlns:a16="http://schemas.microsoft.com/office/drawing/2014/main" id="{79899A76-C6ED-8431-289B-2D158F233C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5137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pt-BR" dirty="0"/>
              <a:t>Slides que aparecem aqui</a:t>
            </a:r>
            <a:r>
              <a:rPr lang="pt-BR"/>
              <a:t>: https://acervocmsp.educacao.sp.gov.br/122943/1133748.pdf</a:t>
            </a:r>
            <a:endParaRPr dirty="0"/>
          </a:p>
        </p:txBody>
      </p:sp>
      <p:sp>
        <p:nvSpPr>
          <p:cNvPr id="221" name="Google Shape;22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50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40" name="Google Shape;240;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0698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1" name="Google Shape;25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861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5536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91153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43541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996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3504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2" name="Google Shape;26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700881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0" name="Google Shape;28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5923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DE6C60D9-64BE-4203-9636-324DF773FFF9}" type="datetimeFigureOut">
              <a:rPr lang="pt-BR" smtClean="0"/>
              <a:t>02/05/25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2423913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E6C60D9-64BE-4203-9636-324DF773FFF9}" type="datetimeFigureOut">
              <a:rPr lang="pt-BR" smtClean="0"/>
              <a:t>02/05/25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1748010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DE6C60D9-64BE-4203-9636-324DF773FFF9}" type="datetimeFigureOut">
              <a:rPr lang="pt-BR" smtClean="0"/>
              <a:t>02/05/25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1239928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DE6C60D9-64BE-4203-9636-324DF773FFF9}" type="datetimeFigureOut">
              <a:rPr lang="pt-BR" smtClean="0"/>
              <a:t>02/05/25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3364436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DE6C60D9-64BE-4203-9636-324DF773FFF9}" type="datetimeFigureOut">
              <a:rPr lang="pt-BR" smtClean="0"/>
              <a:t>02/05/25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2335461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DE6C60D9-64BE-4203-9636-324DF773FFF9}" type="datetimeFigureOut">
              <a:rPr lang="pt-BR" smtClean="0"/>
              <a:t>02/05/25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2071682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DE6C60D9-64BE-4203-9636-324DF773FFF9}" type="datetimeFigureOut">
              <a:rPr lang="pt-BR" smtClean="0"/>
              <a:t>02/05/25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2925773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DE6C60D9-64BE-4203-9636-324DF773FFF9}" type="datetimeFigureOut">
              <a:rPr lang="pt-BR" smtClean="0"/>
              <a:t>02/05/25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2622166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DE6C60D9-64BE-4203-9636-324DF773FFF9}" type="datetimeFigureOut">
              <a:rPr lang="pt-BR" smtClean="0"/>
              <a:t>02/05/25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2362469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E6C60D9-64BE-4203-9636-324DF773FFF9}" type="datetimeFigureOut">
              <a:rPr lang="pt-BR" smtClean="0"/>
              <a:t>02/05/25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1939336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E6C60D9-64BE-4203-9636-324DF773FFF9}" type="datetimeFigureOut">
              <a:rPr lang="pt-BR" smtClean="0"/>
              <a:t>02/05/25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FE064FB-0E48-4DE5-A442-75D75CEEF27C}" type="slidenum">
              <a:rPr lang="pt-BR" smtClean="0"/>
              <a:t>‹nº›</a:t>
            </a:fld>
            <a:endParaRPr lang="pt-BR"/>
          </a:p>
        </p:txBody>
      </p:sp>
    </p:spTree>
    <p:extLst>
      <p:ext uri="{BB962C8B-B14F-4D97-AF65-F5344CB8AC3E}">
        <p14:creationId xmlns:p14="http://schemas.microsoft.com/office/powerpoint/2010/main" val="121183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13166C7A-2093-D6C3-1015-7D2F61716367}"/>
              </a:ext>
            </a:extLst>
          </p:cNvPr>
          <p:cNvPicPr>
            <a:picLocks noChangeAspect="1"/>
          </p:cNvPicPr>
          <p:nvPr userDrawn="1"/>
        </p:nvPicPr>
        <p:blipFill>
          <a:blip r:embed="rId2"/>
          <a:stretch>
            <a:fillRect/>
          </a:stretch>
        </p:blipFill>
        <p:spPr>
          <a:xfrm>
            <a:off x="0" y="1"/>
            <a:ext cx="12192000" cy="6858000"/>
          </a:xfrm>
          <a:prstGeom prst="rect">
            <a:avLst/>
          </a:prstGeom>
        </p:spPr>
      </p:pic>
      <p:pic>
        <p:nvPicPr>
          <p:cNvPr id="13" name="Imagem 12" descr="Ícone&#10;&#10;Descrição gerada automaticamente">
            <a:extLst>
              <a:ext uri="{FF2B5EF4-FFF2-40B4-BE49-F238E27FC236}">
                <a16:creationId xmlns:a16="http://schemas.microsoft.com/office/drawing/2014/main" id="{A316BF18-71C4-6DFB-3899-55975135C04A}"/>
              </a:ext>
            </a:extLst>
          </p:cNvPr>
          <p:cNvPicPr>
            <a:picLocks noChangeAspect="1"/>
          </p:cNvPicPr>
          <p:nvPr userDrawn="1"/>
        </p:nvPicPr>
        <p:blipFill>
          <a:blip r:embed="rId3"/>
          <a:stretch>
            <a:fillRect/>
          </a:stretch>
        </p:blipFill>
        <p:spPr>
          <a:xfrm>
            <a:off x="870780" y="4186431"/>
            <a:ext cx="6006011" cy="2458672"/>
          </a:xfrm>
          <a:prstGeom prst="rect">
            <a:avLst/>
          </a:prstGeom>
        </p:spPr>
      </p:pic>
    </p:spTree>
    <p:extLst>
      <p:ext uri="{BB962C8B-B14F-4D97-AF65-F5344CB8AC3E}">
        <p14:creationId xmlns:p14="http://schemas.microsoft.com/office/powerpoint/2010/main" val="2399168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421424"/>
          </a:solidFill>
          <a:ln/>
        </p:spPr>
      </p:sp>
      <p:sp>
        <p:nvSpPr>
          <p:cNvPr id="3" name="Shape 1"/>
          <p:cNvSpPr/>
          <p:nvPr/>
        </p:nvSpPr>
        <p:spPr>
          <a:xfrm>
            <a:off x="0" y="0"/>
            <a:ext cx="12192000" cy="6858000"/>
          </a:xfrm>
          <a:prstGeom prst="rect">
            <a:avLst/>
          </a:prstGeom>
          <a:solidFill>
            <a:srgbClr val="5C2438"/>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46440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421424"/>
          </a:solidFill>
          <a:ln/>
        </p:spPr>
      </p:sp>
      <p:sp>
        <p:nvSpPr>
          <p:cNvPr id="3" name="Shape 1"/>
          <p:cNvSpPr/>
          <p:nvPr/>
        </p:nvSpPr>
        <p:spPr>
          <a:xfrm>
            <a:off x="0" y="0"/>
            <a:ext cx="12192000" cy="6858000"/>
          </a:xfrm>
          <a:prstGeom prst="rect">
            <a:avLst/>
          </a:prstGeom>
          <a:solidFill>
            <a:srgbClr val="5C2438"/>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709143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4F0FF"/>
          </a:solidFill>
          <a:ln/>
        </p:spPr>
      </p:sp>
      <p:sp>
        <p:nvSpPr>
          <p:cNvPr id="3" name="Shape 1"/>
          <p:cNvSpPr/>
          <p:nvPr/>
        </p:nvSpPr>
        <p:spPr>
          <a:xfrm>
            <a:off x="0" y="0"/>
            <a:ext cx="12192000" cy="6858000"/>
          </a:xfrm>
          <a:prstGeom prst="rect">
            <a:avLst/>
          </a:prstGeom>
          <a:solidFill>
            <a:srgbClr val="FBFAFF"/>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464948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4F0FF"/>
          </a:solidFill>
          <a:ln/>
        </p:spPr>
      </p:sp>
      <p:sp>
        <p:nvSpPr>
          <p:cNvPr id="3" name="Shape 1"/>
          <p:cNvSpPr/>
          <p:nvPr/>
        </p:nvSpPr>
        <p:spPr>
          <a:xfrm>
            <a:off x="0" y="0"/>
            <a:ext cx="12192000" cy="6858000"/>
          </a:xfrm>
          <a:prstGeom prst="rect">
            <a:avLst/>
          </a:prstGeom>
          <a:solidFill>
            <a:srgbClr val="FBFAFF"/>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600649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4F0FF"/>
          </a:solidFill>
          <a:ln/>
        </p:spPr>
      </p:sp>
      <p:sp>
        <p:nvSpPr>
          <p:cNvPr id="3" name="Shape 1"/>
          <p:cNvSpPr/>
          <p:nvPr/>
        </p:nvSpPr>
        <p:spPr>
          <a:xfrm>
            <a:off x="0" y="0"/>
            <a:ext cx="12192000" cy="6858000"/>
          </a:xfrm>
          <a:prstGeom prst="rect">
            <a:avLst/>
          </a:prstGeom>
          <a:solidFill>
            <a:srgbClr val="FBFAFF"/>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55529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4F0FF"/>
          </a:solidFill>
          <a:ln/>
        </p:spPr>
      </p:sp>
      <p:sp>
        <p:nvSpPr>
          <p:cNvPr id="3" name="Shape 1"/>
          <p:cNvSpPr/>
          <p:nvPr/>
        </p:nvSpPr>
        <p:spPr>
          <a:xfrm>
            <a:off x="0" y="0"/>
            <a:ext cx="12192000" cy="6858000"/>
          </a:xfrm>
          <a:prstGeom prst="rect">
            <a:avLst/>
          </a:prstGeom>
          <a:solidFill>
            <a:srgbClr val="FBFAFF"/>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1361362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4F0FF"/>
          </a:solidFill>
          <a:ln/>
        </p:spPr>
      </p:sp>
      <p:sp>
        <p:nvSpPr>
          <p:cNvPr id="3" name="Shape 1"/>
          <p:cNvSpPr/>
          <p:nvPr/>
        </p:nvSpPr>
        <p:spPr>
          <a:xfrm>
            <a:off x="0" y="0"/>
            <a:ext cx="12192000" cy="6858000"/>
          </a:xfrm>
          <a:prstGeom prst="rect">
            <a:avLst/>
          </a:prstGeom>
          <a:solidFill>
            <a:srgbClr val="FBFAFF"/>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860839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C60D9-64BE-4203-9636-324DF773FFF9}" type="datetimeFigureOut">
              <a:rPr lang="pt-BR" smtClean="0"/>
              <a:t>02/05/25</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E064FB-0E48-4DE5-A442-75D75CEEF27C}" type="slidenum">
              <a:rPr lang="pt-BR" smtClean="0"/>
              <a:t>‹nº›</a:t>
            </a:fld>
            <a:endParaRPr lang="pt-BR"/>
          </a:p>
        </p:txBody>
      </p:sp>
    </p:spTree>
    <p:extLst>
      <p:ext uri="{BB962C8B-B14F-4D97-AF65-F5344CB8AC3E}">
        <p14:creationId xmlns:p14="http://schemas.microsoft.com/office/powerpoint/2010/main" val="1730211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6.gif"/><Relationship Id="rId3" Type="http://schemas.openxmlformats.org/officeDocument/2006/relationships/image" Target="../media/image23.gif"/><Relationship Id="rId7" Type="http://schemas.openxmlformats.org/officeDocument/2006/relationships/image" Target="../media/image27.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28.png"/><Relationship Id="rId5" Type="http://schemas.openxmlformats.org/officeDocument/2006/relationships/image" Target="../media/image25.svg"/><Relationship Id="rId10" Type="http://schemas.openxmlformats.org/officeDocument/2006/relationships/image" Target="../media/image30.svg"/><Relationship Id="rId4" Type="http://schemas.openxmlformats.org/officeDocument/2006/relationships/image" Target="../media/image24.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5.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61.png"/><Relationship Id="rId11" Type="http://schemas.openxmlformats.org/officeDocument/2006/relationships/image" Target="../media/image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3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07.png"/></Relationships>
</file>

<file path=ppt/slides/_rels/slide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108.png"/></Relationships>
</file>

<file path=ppt/slides/_rels/slide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109.png"/></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10.png"/></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11.png"/></Relationships>
</file>

<file path=ppt/slides/_rels/slide5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intranet.educacao.sp.gov.br/"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drive.google.com/drive/folders/1rlFzQnb0b8f3WK2HyrDR1w-PmG0_AyFH?usp=drive_lin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B8D3994E-2F48-AC7A-CB89-89DE77EB8EAA}"/>
              </a:ext>
            </a:extLst>
          </p:cNvPr>
          <p:cNvSpPr txBox="1">
            <a:spLocks/>
          </p:cNvSpPr>
          <p:nvPr/>
        </p:nvSpPr>
        <p:spPr>
          <a:xfrm>
            <a:off x="6547943" y="4361922"/>
            <a:ext cx="5382991" cy="2154492"/>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77">
              <a:lnSpc>
                <a:spcPct val="150000"/>
              </a:lnSpc>
            </a:pPr>
            <a:r>
              <a:rPr lang="pt-BR" sz="2400" b="1" dirty="0">
                <a:solidFill>
                  <a:srgbClr val="FF0000"/>
                </a:solidFill>
                <a:latin typeface="Verdana"/>
                <a:ea typeface="Verdana"/>
                <a:cs typeface="Verdana" panose="020B0604030504040204" pitchFamily="34" charset="0"/>
              </a:rPr>
              <a:t>Fundamentos do currículo na prática docente em Ciências Humanas e Sociais Aplicadas</a:t>
            </a:r>
          </a:p>
          <a:p>
            <a:pPr algn="ctr" defTabSz="914377">
              <a:lnSpc>
                <a:spcPct val="150000"/>
              </a:lnSpc>
            </a:pPr>
            <a:r>
              <a:rPr lang="pt-BR" sz="2000" b="1" dirty="0">
                <a:solidFill>
                  <a:prstClr val="black"/>
                </a:solidFill>
                <a:latin typeface="Verdana"/>
                <a:ea typeface="Verdana"/>
                <a:cs typeface="Verdana" panose="020B0604030504040204" pitchFamily="34" charset="0"/>
              </a:rPr>
              <a:t>29/04/2025</a:t>
            </a:r>
            <a:endParaRPr lang="pt-BR" sz="20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aixaDeTexto 1"/>
          <p:cNvSpPr txBox="1"/>
          <p:nvPr/>
        </p:nvSpPr>
        <p:spPr>
          <a:xfrm>
            <a:off x="1384301" y="5931237"/>
            <a:ext cx="4940300" cy="830997"/>
          </a:xfrm>
          <a:prstGeom prst="rect">
            <a:avLst/>
          </a:prstGeom>
          <a:noFill/>
        </p:spPr>
        <p:txBody>
          <a:bodyPr wrap="square" rtlCol="0">
            <a:spAutoFit/>
          </a:bodyPr>
          <a:lstStyle/>
          <a:p>
            <a:pPr algn="ctr"/>
            <a:r>
              <a:rPr lang="pt-BR" sz="2000" b="1" dirty="0" smtClean="0"/>
              <a:t>Prof. Me. Geraldo </a:t>
            </a:r>
            <a:r>
              <a:rPr lang="pt-BR" sz="2000" b="1" dirty="0" err="1" smtClean="0"/>
              <a:t>Rosolen</a:t>
            </a:r>
            <a:r>
              <a:rPr lang="pt-BR" sz="2000" b="1" dirty="0" smtClean="0"/>
              <a:t> Junior</a:t>
            </a:r>
          </a:p>
          <a:p>
            <a:pPr algn="ctr"/>
            <a:r>
              <a:rPr lang="pt-BR" sz="1400" i="1" dirty="0" smtClean="0"/>
              <a:t>Professor Especialista em Currículo – Desenvolvimento Curricular</a:t>
            </a:r>
          </a:p>
          <a:p>
            <a:pPr algn="ctr"/>
            <a:r>
              <a:rPr lang="pt-BR" sz="1400" i="1" dirty="0" smtClean="0"/>
              <a:t>Área de Ciências Humanas e Sociais Aplicadas</a:t>
            </a:r>
            <a:endParaRPr lang="pt-BR" sz="1400" i="1" dirty="0"/>
          </a:p>
        </p:txBody>
      </p:sp>
    </p:spTree>
    <p:extLst>
      <p:ext uri="{BB962C8B-B14F-4D97-AF65-F5344CB8AC3E}">
        <p14:creationId xmlns:p14="http://schemas.microsoft.com/office/powerpoint/2010/main" val="1380570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19;g32b8d817a4e_0_39">
            <a:extLst>
              <a:ext uri="{FF2B5EF4-FFF2-40B4-BE49-F238E27FC236}">
                <a16:creationId xmlns:a16="http://schemas.microsoft.com/office/drawing/2014/main" id="{11DCCF81-775F-C4D6-D522-392EE5A01402}"/>
              </a:ext>
            </a:extLst>
          </p:cNvPr>
          <p:cNvPicPr preferRelativeResize="0"/>
          <p:nvPr/>
        </p:nvPicPr>
        <p:blipFill rotWithShape="1">
          <a:blip r:embed="rId2">
            <a:alphaModFix/>
          </a:blip>
          <a:srcRect/>
          <a:stretch/>
        </p:blipFill>
        <p:spPr>
          <a:xfrm>
            <a:off x="3828999" y="1376064"/>
            <a:ext cx="4681143" cy="4990480"/>
          </a:xfrm>
          <a:prstGeom prst="rect">
            <a:avLst/>
          </a:prstGeom>
          <a:noFill/>
          <a:ln>
            <a:noFill/>
          </a:ln>
        </p:spPr>
      </p:pic>
      <p:sp>
        <p:nvSpPr>
          <p:cNvPr id="3" name="Retângulo 2">
            <a:extLst>
              <a:ext uri="{FF2B5EF4-FFF2-40B4-BE49-F238E27FC236}">
                <a16:creationId xmlns:a16="http://schemas.microsoft.com/office/drawing/2014/main" id="{B393381A-AAE1-85F9-48FA-C45CDC181DDF}"/>
              </a:ext>
            </a:extLst>
          </p:cNvPr>
          <p:cNvSpPr/>
          <p:nvPr/>
        </p:nvSpPr>
        <p:spPr>
          <a:xfrm>
            <a:off x="3510994" y="407373"/>
            <a:ext cx="5170005" cy="584775"/>
          </a:xfrm>
          <a:prstGeom prst="rect">
            <a:avLst/>
          </a:prstGeom>
        </p:spPr>
        <p:txBody>
          <a:bodyPr wrap="none">
            <a:spAutoFit/>
          </a:bodyPr>
          <a:lstStyle/>
          <a:p>
            <a:pPr lvl="0">
              <a:buClr>
                <a:srgbClr val="000000"/>
              </a:buClr>
              <a:buSzPts val="5200"/>
            </a:pPr>
            <a:r>
              <a:rPr lang="pt-BR" sz="3200" b="1" dirty="0">
                <a:latin typeface="Arial"/>
                <a:ea typeface="Arial"/>
                <a:cs typeface="Arial"/>
                <a:sym typeface="Arial"/>
              </a:rPr>
              <a:t>PERCURSO  FORMATIVO</a:t>
            </a:r>
          </a:p>
        </p:txBody>
      </p:sp>
      <p:sp>
        <p:nvSpPr>
          <p:cNvPr id="7" name="CaixaDeTexto 6">
            <a:extLst>
              <a:ext uri="{FF2B5EF4-FFF2-40B4-BE49-F238E27FC236}">
                <a16:creationId xmlns:a16="http://schemas.microsoft.com/office/drawing/2014/main" id="{11BF7C94-B6D8-4858-5FF0-AF48181A899B}"/>
              </a:ext>
            </a:extLst>
          </p:cNvPr>
          <p:cNvSpPr txBox="1"/>
          <p:nvPr/>
        </p:nvSpPr>
        <p:spPr>
          <a:xfrm>
            <a:off x="5188872" y="1460147"/>
            <a:ext cx="3247697" cy="523220"/>
          </a:xfrm>
          <a:prstGeom prst="rect">
            <a:avLst/>
          </a:prstGeom>
          <a:noFill/>
        </p:spPr>
        <p:txBody>
          <a:bodyPr wrap="square">
            <a:spAutoFit/>
          </a:bodyPr>
          <a:lstStyle/>
          <a:p>
            <a:r>
              <a:rPr lang="pt-BR" sz="2800" b="1" dirty="0">
                <a:latin typeface="Arial"/>
                <a:ea typeface="Arial"/>
                <a:cs typeface="Arial"/>
                <a:sym typeface="Arial"/>
              </a:rPr>
              <a:t>As adolescências</a:t>
            </a:r>
            <a:endParaRPr lang="pt-BR" sz="2800" dirty="0"/>
          </a:p>
        </p:txBody>
      </p:sp>
      <p:sp>
        <p:nvSpPr>
          <p:cNvPr id="8" name="CaixaDeTexto 7">
            <a:extLst>
              <a:ext uri="{FF2B5EF4-FFF2-40B4-BE49-F238E27FC236}">
                <a16:creationId xmlns:a16="http://schemas.microsoft.com/office/drawing/2014/main" id="{B6A4BF0C-0C81-964B-CE7B-25252C6CFA75}"/>
              </a:ext>
            </a:extLst>
          </p:cNvPr>
          <p:cNvSpPr txBox="1"/>
          <p:nvPr/>
        </p:nvSpPr>
        <p:spPr>
          <a:xfrm>
            <a:off x="987973" y="2894810"/>
            <a:ext cx="3468414" cy="400110"/>
          </a:xfrm>
          <a:prstGeom prst="rect">
            <a:avLst/>
          </a:prstGeom>
          <a:noFill/>
        </p:spPr>
        <p:txBody>
          <a:bodyPr wrap="square">
            <a:spAutoFit/>
          </a:bodyPr>
          <a:lstStyle/>
          <a:p>
            <a:pPr algn="r"/>
            <a:r>
              <a:rPr lang="pt-BR" sz="2000" b="1" dirty="0">
                <a:latin typeface="Arial"/>
                <a:ea typeface="Arial"/>
                <a:cs typeface="Arial"/>
                <a:sym typeface="Arial"/>
              </a:rPr>
              <a:t>BNCC e Currículo Paulista</a:t>
            </a:r>
            <a:endParaRPr lang="pt-BR" sz="2000" dirty="0"/>
          </a:p>
        </p:txBody>
      </p:sp>
      <p:sp>
        <p:nvSpPr>
          <p:cNvPr id="9" name="CaixaDeTexto 8">
            <a:extLst>
              <a:ext uri="{FF2B5EF4-FFF2-40B4-BE49-F238E27FC236}">
                <a16:creationId xmlns:a16="http://schemas.microsoft.com/office/drawing/2014/main" id="{93795665-A8E1-A9A7-90D7-25C171D538EC}"/>
              </a:ext>
            </a:extLst>
          </p:cNvPr>
          <p:cNvSpPr txBox="1"/>
          <p:nvPr/>
        </p:nvSpPr>
        <p:spPr>
          <a:xfrm>
            <a:off x="1939159" y="4209548"/>
            <a:ext cx="3468414" cy="707886"/>
          </a:xfrm>
          <a:prstGeom prst="rect">
            <a:avLst/>
          </a:prstGeom>
          <a:noFill/>
        </p:spPr>
        <p:txBody>
          <a:bodyPr wrap="square">
            <a:spAutoFit/>
          </a:bodyPr>
          <a:lstStyle/>
          <a:p>
            <a:pPr algn="r"/>
            <a:r>
              <a:rPr lang="pt-BR" sz="2000" b="1" dirty="0">
                <a:latin typeface="Arial"/>
                <a:ea typeface="Arial"/>
                <a:cs typeface="Arial"/>
                <a:sym typeface="Arial"/>
              </a:rPr>
              <a:t>Propostas curriculares de História e Geografia</a:t>
            </a:r>
            <a:endParaRPr lang="pt-BR" sz="2000" dirty="0"/>
          </a:p>
        </p:txBody>
      </p:sp>
      <p:sp>
        <p:nvSpPr>
          <p:cNvPr id="10" name="CaixaDeTexto 9">
            <a:extLst>
              <a:ext uri="{FF2B5EF4-FFF2-40B4-BE49-F238E27FC236}">
                <a16:creationId xmlns:a16="http://schemas.microsoft.com/office/drawing/2014/main" id="{04CEF4FB-F41D-5FC5-067B-7413520DE202}"/>
              </a:ext>
            </a:extLst>
          </p:cNvPr>
          <p:cNvSpPr txBox="1"/>
          <p:nvPr/>
        </p:nvSpPr>
        <p:spPr>
          <a:xfrm>
            <a:off x="7963599" y="5319540"/>
            <a:ext cx="3468414" cy="707886"/>
          </a:xfrm>
          <a:prstGeom prst="rect">
            <a:avLst/>
          </a:prstGeom>
          <a:noFill/>
        </p:spPr>
        <p:txBody>
          <a:bodyPr wrap="square">
            <a:spAutoFit/>
          </a:bodyPr>
          <a:lstStyle/>
          <a:p>
            <a:r>
              <a:rPr lang="pt-BR" sz="2000" b="1" dirty="0">
                <a:latin typeface="Arial"/>
                <a:ea typeface="Arial"/>
                <a:cs typeface="Arial"/>
                <a:sym typeface="Arial"/>
              </a:rPr>
              <a:t>Oficinas de História e Geografia</a:t>
            </a:r>
            <a:endParaRPr lang="pt-BR" sz="2000" dirty="0"/>
          </a:p>
        </p:txBody>
      </p:sp>
      <p:sp>
        <p:nvSpPr>
          <p:cNvPr id="4" name="Google Shape;116;p3">
            <a:extLst>
              <a:ext uri="{FF2B5EF4-FFF2-40B4-BE49-F238E27FC236}">
                <a16:creationId xmlns:a16="http://schemas.microsoft.com/office/drawing/2014/main" id="{CDB774F6-80E7-C892-F937-EBE935A0B0CA}"/>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85399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3"/>
          <p:cNvSpPr/>
          <p:nvPr/>
        </p:nvSpPr>
        <p:spPr>
          <a:xfrm>
            <a:off x="0" y="1362136"/>
            <a:ext cx="10037052" cy="4810053"/>
          </a:xfrm>
          <a:custGeom>
            <a:avLst/>
            <a:gdLst/>
            <a:ahLst/>
            <a:cxnLst/>
            <a:rect l="l" t="t" r="r" b="b"/>
            <a:pathLst>
              <a:path w="20074105" h="9620107" extrusionOk="0">
                <a:moveTo>
                  <a:pt x="0" y="0"/>
                </a:moveTo>
                <a:lnTo>
                  <a:pt x="20074105" y="0"/>
                </a:lnTo>
                <a:lnTo>
                  <a:pt x="20074105" y="9620107"/>
                </a:lnTo>
                <a:lnTo>
                  <a:pt x="0" y="9620107"/>
                </a:lnTo>
                <a:close/>
              </a:path>
            </a:pathLst>
          </a:custGeom>
          <a:solidFill>
            <a:srgbClr val="FF3131"/>
          </a:solid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grpSp>
        <p:nvGrpSpPr>
          <p:cNvPr id="111" name="Google Shape;111;p3"/>
          <p:cNvGrpSpPr/>
          <p:nvPr/>
        </p:nvGrpSpPr>
        <p:grpSpPr>
          <a:xfrm>
            <a:off x="8567859" y="2581652"/>
            <a:ext cx="2938341" cy="2938341"/>
            <a:chOff x="0" y="0"/>
            <a:chExt cx="812800" cy="812800"/>
          </a:xfrm>
        </p:grpSpPr>
        <p:sp>
          <p:nvSpPr>
            <p:cNvPr id="112" name="Google Shape;112;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113" name="Google Shape;113;p3"/>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114" name="Google Shape;114;p3"/>
          <p:cNvSpPr/>
          <p:nvPr/>
        </p:nvSpPr>
        <p:spPr>
          <a:xfrm>
            <a:off x="0" y="250044"/>
            <a:ext cx="5676075" cy="831025"/>
          </a:xfrm>
          <a:custGeom>
            <a:avLst/>
            <a:gdLst/>
            <a:ahLst/>
            <a:cxnLst/>
            <a:rect l="l" t="t" r="r" b="b"/>
            <a:pathLst>
              <a:path w="11352149" h="1662049" extrusionOk="0">
                <a:moveTo>
                  <a:pt x="0" y="0"/>
                </a:moveTo>
                <a:lnTo>
                  <a:pt x="11352149" y="0"/>
                </a:lnTo>
                <a:lnTo>
                  <a:pt x="11352149" y="1662049"/>
                </a:lnTo>
                <a:lnTo>
                  <a:pt x="0" y="1662049"/>
                </a:lnTo>
                <a:close/>
              </a:path>
            </a:pathLst>
          </a:custGeom>
          <a:solidFill>
            <a:srgbClr val="FF3131"/>
          </a:solid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115" name="Google Shape;115;p3"/>
          <p:cNvSpPr/>
          <p:nvPr/>
        </p:nvSpPr>
        <p:spPr>
          <a:xfrm>
            <a:off x="5265003" y="250044"/>
            <a:ext cx="830961" cy="830961"/>
          </a:xfrm>
          <a:custGeom>
            <a:avLst/>
            <a:gdLst/>
            <a:ahLst/>
            <a:cxnLst/>
            <a:rect l="l" t="t" r="r" b="b"/>
            <a:pathLst>
              <a:path w="1661922" h="1661922" extrusionOk="0">
                <a:moveTo>
                  <a:pt x="0" y="830961"/>
                </a:moveTo>
                <a:cubicBezTo>
                  <a:pt x="0" y="1289939"/>
                  <a:pt x="372110" y="1661922"/>
                  <a:pt x="830961" y="1661922"/>
                </a:cubicBezTo>
                <a:cubicBezTo>
                  <a:pt x="1289812" y="1661922"/>
                  <a:pt x="1661922" y="1289812"/>
                  <a:pt x="1661922" y="830961"/>
                </a:cubicBezTo>
                <a:cubicBezTo>
                  <a:pt x="1661922" y="372110"/>
                  <a:pt x="1289939" y="0"/>
                  <a:pt x="830961" y="0"/>
                </a:cubicBezTo>
                <a:cubicBezTo>
                  <a:pt x="371983" y="0"/>
                  <a:pt x="0" y="372110"/>
                  <a:pt x="0" y="830961"/>
                </a:cubicBezTo>
                <a:close/>
              </a:path>
            </a:pathLst>
          </a:custGeom>
          <a:solidFill>
            <a:srgbClr val="FF3131"/>
          </a:solid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116" name="Google Shape;116;p3"/>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117" name="Google Shape;117;p3"/>
          <p:cNvSpPr txBox="1"/>
          <p:nvPr/>
        </p:nvSpPr>
        <p:spPr>
          <a:xfrm>
            <a:off x="281499" y="502904"/>
            <a:ext cx="5430645" cy="508729"/>
          </a:xfrm>
          <a:prstGeom prst="rect">
            <a:avLst/>
          </a:prstGeom>
          <a:noFill/>
          <a:ln>
            <a:noFill/>
          </a:ln>
        </p:spPr>
        <p:txBody>
          <a:bodyPr spcFirstLastPara="1" wrap="square" lIns="0" tIns="0" rIns="0" bIns="0" anchor="t" anchorCtr="0">
            <a:spAutoFit/>
          </a:bodyPr>
          <a:lstStyle/>
          <a:p>
            <a:pPr>
              <a:lnSpc>
                <a:spcPct val="86541"/>
              </a:lnSpc>
            </a:pPr>
            <a:r>
              <a:rPr lang="pt-BR" sz="3800" b="1" dirty="0">
                <a:solidFill>
                  <a:srgbClr val="FFFFFF"/>
                </a:solidFill>
                <a:latin typeface="+mj-lt"/>
                <a:ea typeface="Montserrat"/>
                <a:cs typeface="Montserrat"/>
                <a:sym typeface="Montserrat"/>
              </a:rPr>
              <a:t>Programação</a:t>
            </a:r>
            <a:endParaRPr sz="3800" b="1" dirty="0">
              <a:solidFill>
                <a:srgbClr val="FFFFFF"/>
              </a:solidFill>
              <a:latin typeface="+mj-lt"/>
              <a:ea typeface="Montserrat"/>
              <a:cs typeface="Montserrat"/>
              <a:sym typeface="Montserrat"/>
            </a:endParaRPr>
          </a:p>
        </p:txBody>
      </p:sp>
      <p:sp>
        <p:nvSpPr>
          <p:cNvPr id="118" name="Google Shape;118;p3"/>
          <p:cNvSpPr txBox="1"/>
          <p:nvPr/>
        </p:nvSpPr>
        <p:spPr>
          <a:xfrm>
            <a:off x="281499" y="1480787"/>
            <a:ext cx="8286360" cy="502125"/>
          </a:xfrm>
          <a:prstGeom prst="rect">
            <a:avLst/>
          </a:prstGeom>
          <a:noFill/>
          <a:ln>
            <a:noFill/>
          </a:ln>
        </p:spPr>
        <p:txBody>
          <a:bodyPr spcFirstLastPara="1" wrap="square" lIns="0" tIns="0" rIns="0" bIns="0" anchor="t" anchorCtr="0">
            <a:spAutoFit/>
          </a:bodyPr>
          <a:lstStyle/>
          <a:p>
            <a:pPr>
              <a:lnSpc>
                <a:spcPct val="144012"/>
              </a:lnSpc>
            </a:pPr>
            <a:r>
              <a:rPr lang="pt-BR" sz="2266" b="1" dirty="0">
                <a:solidFill>
                  <a:srgbClr val="FFFFFF"/>
                </a:solidFill>
                <a:ea typeface="Montserrat"/>
                <a:cs typeface="Montserrat"/>
                <a:sym typeface="Montserrat"/>
              </a:rPr>
              <a:t>Pautas:</a:t>
            </a:r>
            <a:endParaRPr sz="1200" dirty="0"/>
          </a:p>
        </p:txBody>
      </p:sp>
      <p:sp>
        <p:nvSpPr>
          <p:cNvPr id="119" name="Google Shape;119;p3"/>
          <p:cNvSpPr/>
          <p:nvPr/>
        </p:nvSpPr>
        <p:spPr>
          <a:xfrm>
            <a:off x="293699" y="2495230"/>
            <a:ext cx="6957011" cy="3138718"/>
          </a:xfrm>
          <a:prstGeom prst="rect">
            <a:avLst/>
          </a:prstGeom>
          <a:noFill/>
          <a:ln>
            <a:noFill/>
          </a:ln>
        </p:spPr>
        <p:txBody>
          <a:bodyPr spcFirstLastPara="1" wrap="square" lIns="60950" tIns="30467" rIns="60950" bIns="30467" anchor="ctr" anchorCtr="0">
            <a:spAutoFit/>
          </a:bodyPr>
          <a:lstStyle/>
          <a:p>
            <a:pPr indent="-135473">
              <a:buClr>
                <a:schemeClr val="bg1"/>
              </a:buClr>
              <a:buSzPts val="3200"/>
              <a:buFont typeface="Calibri"/>
              <a:buChar char="•"/>
            </a:pPr>
            <a:r>
              <a:rPr lang="pt-BR" sz="2133" b="1" dirty="0">
                <a:solidFill>
                  <a:schemeClr val="bg1"/>
                </a:solidFill>
                <a:ea typeface="Calibri"/>
                <a:cs typeface="Calibri"/>
                <a:sym typeface="Calibri"/>
              </a:rPr>
              <a:t>Abertura Institucional</a:t>
            </a:r>
            <a:endParaRPr sz="2133" dirty="0">
              <a:solidFill>
                <a:schemeClr val="bg1"/>
              </a:solidFill>
              <a:sym typeface="Arial"/>
            </a:endParaRPr>
          </a:p>
          <a:p>
            <a:pPr indent="-135473">
              <a:buClr>
                <a:schemeClr val="bg1"/>
              </a:buClr>
              <a:buSzPts val="3200"/>
              <a:buFont typeface="Calibri"/>
              <a:buChar char="•"/>
            </a:pPr>
            <a:r>
              <a:rPr lang="pt-BR" sz="2133" b="1" dirty="0">
                <a:solidFill>
                  <a:schemeClr val="bg1"/>
                </a:solidFill>
                <a:ea typeface="Calibri"/>
                <a:cs typeface="Calibri"/>
                <a:sym typeface="Calibri"/>
              </a:rPr>
              <a:t>Acolhimento.</a:t>
            </a:r>
            <a:endParaRPr sz="1200" dirty="0">
              <a:solidFill>
                <a:schemeClr val="bg1"/>
              </a:solidFill>
            </a:endParaRPr>
          </a:p>
          <a:p>
            <a:pPr indent="-135473">
              <a:buClr>
                <a:schemeClr val="bg1"/>
              </a:buClr>
              <a:buSzPts val="3200"/>
              <a:buFont typeface="Calibri"/>
              <a:buChar char="•"/>
            </a:pPr>
            <a:r>
              <a:rPr lang="pt-BR" sz="2133" b="1" dirty="0">
                <a:solidFill>
                  <a:schemeClr val="bg1"/>
                </a:solidFill>
                <a:ea typeface="Calibri"/>
                <a:cs typeface="Calibri"/>
                <a:sym typeface="Calibri"/>
              </a:rPr>
              <a:t>Compreendendo as adolescências.</a:t>
            </a:r>
            <a:endParaRPr sz="2133" dirty="0">
              <a:solidFill>
                <a:schemeClr val="bg1"/>
              </a:solidFill>
              <a:sym typeface="Arial"/>
            </a:endParaRPr>
          </a:p>
          <a:p>
            <a:pPr indent="-135473">
              <a:buClr>
                <a:schemeClr val="bg1"/>
              </a:buClr>
              <a:buSzPts val="3200"/>
              <a:buFont typeface="Calibri"/>
              <a:buChar char="•"/>
            </a:pPr>
            <a:r>
              <a:rPr lang="pt-BR" sz="2133" b="1" dirty="0">
                <a:solidFill>
                  <a:schemeClr val="bg1"/>
                </a:solidFill>
                <a:ea typeface="Calibri"/>
                <a:cs typeface="Calibri"/>
                <a:sym typeface="Calibri"/>
              </a:rPr>
              <a:t>Teoria da aprendizagem: Método VARK.</a:t>
            </a:r>
          </a:p>
          <a:p>
            <a:pPr indent="-135473">
              <a:buClr>
                <a:schemeClr val="bg1"/>
              </a:buClr>
              <a:buSzPts val="3200"/>
              <a:buFont typeface="Calibri"/>
              <a:buChar char="•"/>
            </a:pPr>
            <a:r>
              <a:rPr lang="pt-BR" sz="2133" b="1" dirty="0">
                <a:solidFill>
                  <a:schemeClr val="bg1"/>
                </a:solidFill>
                <a:cs typeface="Calibri"/>
                <a:sym typeface="Calibri"/>
              </a:rPr>
              <a:t>BNCC e o Currículo Paulista.</a:t>
            </a:r>
            <a:endParaRPr sz="1200" dirty="0">
              <a:solidFill>
                <a:schemeClr val="bg1"/>
              </a:solidFill>
            </a:endParaRPr>
          </a:p>
          <a:p>
            <a:pPr indent="-135473">
              <a:buClr>
                <a:schemeClr val="bg1"/>
              </a:buClr>
              <a:buSzPts val="3200"/>
              <a:buFont typeface="Calibri"/>
              <a:buChar char="•"/>
            </a:pPr>
            <a:r>
              <a:rPr lang="pt-BR" sz="2133" b="1" dirty="0">
                <a:solidFill>
                  <a:schemeClr val="bg1"/>
                </a:solidFill>
                <a:ea typeface="Calibri"/>
                <a:cs typeface="Calibri"/>
                <a:sym typeface="Calibri"/>
              </a:rPr>
              <a:t>Geografia no Currículo Paulista.</a:t>
            </a:r>
            <a:endParaRPr sz="2133" dirty="0">
              <a:solidFill>
                <a:schemeClr val="bg1"/>
              </a:solidFill>
              <a:sym typeface="Arial"/>
            </a:endParaRPr>
          </a:p>
          <a:p>
            <a:pPr indent="-135473">
              <a:buClr>
                <a:schemeClr val="bg1"/>
              </a:buClr>
              <a:buSzPts val="3200"/>
              <a:buFont typeface="Calibri"/>
              <a:buChar char="•"/>
            </a:pPr>
            <a:r>
              <a:rPr lang="pt-BR" sz="2133" b="1" dirty="0">
                <a:solidFill>
                  <a:schemeClr val="bg1"/>
                </a:solidFill>
                <a:cs typeface="Calibri"/>
                <a:sym typeface="Calibri"/>
              </a:rPr>
              <a:t>História no Currículo Paulista.</a:t>
            </a:r>
            <a:endParaRPr sz="2133" dirty="0">
              <a:solidFill>
                <a:schemeClr val="bg1"/>
              </a:solidFill>
              <a:sym typeface="Arial"/>
            </a:endParaRPr>
          </a:p>
          <a:p>
            <a:pPr indent="-135473">
              <a:buClr>
                <a:schemeClr val="bg1"/>
              </a:buClr>
              <a:buSzPts val="3200"/>
              <a:buFont typeface="Calibri"/>
              <a:buChar char="•"/>
            </a:pPr>
            <a:r>
              <a:rPr lang="pt-BR" sz="2133" b="1" dirty="0">
                <a:solidFill>
                  <a:schemeClr val="bg1"/>
                </a:solidFill>
                <a:ea typeface="Calibri"/>
                <a:cs typeface="Calibri"/>
                <a:sym typeface="Calibri"/>
              </a:rPr>
              <a:t>Oficinas</a:t>
            </a:r>
          </a:p>
          <a:p>
            <a:pPr indent="-135473">
              <a:buClr>
                <a:schemeClr val="bg1"/>
              </a:buClr>
              <a:buSzPts val="3200"/>
              <a:buFont typeface="Calibri"/>
              <a:buChar char="•"/>
            </a:pPr>
            <a:r>
              <a:rPr lang="pt-BR" sz="2133" b="1" dirty="0">
                <a:solidFill>
                  <a:schemeClr val="bg1"/>
                </a:solidFill>
                <a:ea typeface="Calibri"/>
                <a:cs typeface="Calibri"/>
                <a:sym typeface="Calibri"/>
              </a:rPr>
              <a:t>Fechamento/ Avaliação</a:t>
            </a:r>
            <a:endParaRPr sz="2133" dirty="0">
              <a:solidFill>
                <a:schemeClr val="bg1"/>
              </a:solidFill>
              <a:sym typeface="Arial"/>
            </a:endParaRPr>
          </a:p>
          <a:p>
            <a:pPr>
              <a:buClr>
                <a:schemeClr val="dk1"/>
              </a:buClr>
              <a:buSzPts val="1200"/>
            </a:pPr>
            <a:endParaRPr sz="800" dirty="0">
              <a:solidFill>
                <a:schemeClr val="dk1"/>
              </a:solidFill>
              <a:latin typeface="Arial"/>
              <a:ea typeface="Arial"/>
              <a:cs typeface="Arial"/>
              <a:sym typeface="Arial"/>
            </a:endParaRPr>
          </a:p>
        </p:txBody>
      </p:sp>
      <p:pic>
        <p:nvPicPr>
          <p:cNvPr id="120" name="Google Shape;120;p3"/>
          <p:cNvPicPr preferRelativeResize="0"/>
          <p:nvPr/>
        </p:nvPicPr>
        <p:blipFill rotWithShape="1">
          <a:blip r:embed="rId4">
            <a:alphaModFix/>
          </a:blip>
          <a:srcRect/>
          <a:stretch/>
        </p:blipFill>
        <p:spPr>
          <a:xfrm>
            <a:off x="8498612" y="2581805"/>
            <a:ext cx="3076835" cy="3076835"/>
          </a:xfrm>
          <a:prstGeom prst="flowChartConnector">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133"/>
          <p:cNvSpPr/>
          <p:nvPr/>
        </p:nvSpPr>
        <p:spPr>
          <a:xfrm>
            <a:off x="264239" y="949078"/>
            <a:ext cx="11663524" cy="5763836"/>
          </a:xfrm>
          <a:prstGeom prst="flowChartAlternateProcess">
            <a:avLst/>
          </a:prstGeom>
          <a:solidFill>
            <a:srgbClr val="FFFFFF"/>
          </a:solidFill>
          <a:ln>
            <a:noFill/>
          </a:ln>
        </p:spPr>
        <p:txBody>
          <a:bodyPr spcFirstLastPara="1" wrap="square" lIns="121900" tIns="121900" rIns="121900" bIns="121900" anchor="ctr" anchorCtr="0">
            <a:noAutofit/>
          </a:bodyPr>
          <a:lstStyle/>
          <a:p>
            <a:pPr indent="482588" algn="just">
              <a:buClr>
                <a:srgbClr val="000000"/>
              </a:buClr>
              <a:buSzPts val="1200"/>
            </a:pPr>
            <a:endParaRPr lang="pt-BR" sz="1600">
              <a:solidFill>
                <a:srgbClr val="000000"/>
              </a:solidFill>
              <a:latin typeface="Montserrat"/>
              <a:ea typeface="Montserrat"/>
              <a:cs typeface="Montserrat"/>
              <a:sym typeface="Montserrat"/>
            </a:endParaRPr>
          </a:p>
        </p:txBody>
      </p:sp>
      <p:grpSp>
        <p:nvGrpSpPr>
          <p:cNvPr id="1029" name="Google Shape;1029;p133"/>
          <p:cNvGrpSpPr/>
          <p:nvPr/>
        </p:nvGrpSpPr>
        <p:grpSpPr>
          <a:xfrm>
            <a:off x="9904870" y="63020"/>
            <a:ext cx="1957543" cy="800993"/>
            <a:chOff x="1548666" y="1642290"/>
            <a:chExt cx="5229197" cy="2156671"/>
          </a:xfrm>
        </p:grpSpPr>
        <p:pic>
          <p:nvPicPr>
            <p:cNvPr id="1030" name="Google Shape;1030;p133" descr="Icon&#10;&#10;Description automatically generated"/>
            <p:cNvPicPr preferRelativeResize="0"/>
            <p:nvPr/>
          </p:nvPicPr>
          <p:blipFill rotWithShape="1">
            <a:blip r:embed="rId3">
              <a:alphaModFix/>
            </a:blip>
            <a:srcRect/>
            <a:stretch/>
          </p:blipFill>
          <p:spPr>
            <a:xfrm>
              <a:off x="5569015" y="1642290"/>
              <a:ext cx="1102423" cy="1102423"/>
            </a:xfrm>
            <a:prstGeom prst="rect">
              <a:avLst/>
            </a:prstGeom>
            <a:noFill/>
            <a:ln>
              <a:noFill/>
            </a:ln>
          </p:spPr>
        </p:pic>
        <p:pic>
          <p:nvPicPr>
            <p:cNvPr id="1031" name="Google Shape;1031;p133" descr="Logo&#10;&#10;Description automatically generated"/>
            <p:cNvPicPr preferRelativeResize="0"/>
            <p:nvPr/>
          </p:nvPicPr>
          <p:blipFill rotWithShape="1">
            <a:blip r:embed="rId4">
              <a:alphaModFix/>
            </a:blip>
            <a:srcRect/>
            <a:stretch/>
          </p:blipFill>
          <p:spPr>
            <a:xfrm>
              <a:off x="5511038" y="2627386"/>
              <a:ext cx="1266825" cy="1171575"/>
            </a:xfrm>
            <a:prstGeom prst="rect">
              <a:avLst/>
            </a:prstGeom>
            <a:noFill/>
            <a:ln>
              <a:noFill/>
            </a:ln>
          </p:spPr>
        </p:pic>
        <p:pic>
          <p:nvPicPr>
            <p:cNvPr id="1032" name="Google Shape;1032;p133" descr="A picture containing text, clipart&#10;&#10;Description automatically generated"/>
            <p:cNvPicPr preferRelativeResize="0"/>
            <p:nvPr/>
          </p:nvPicPr>
          <p:blipFill rotWithShape="1">
            <a:blip r:embed="rId5">
              <a:alphaModFix/>
            </a:blip>
            <a:srcRect/>
            <a:stretch/>
          </p:blipFill>
          <p:spPr>
            <a:xfrm>
              <a:off x="1548666" y="2878868"/>
              <a:ext cx="3967685" cy="800748"/>
            </a:xfrm>
            <a:prstGeom prst="rect">
              <a:avLst/>
            </a:prstGeom>
            <a:noFill/>
            <a:ln>
              <a:noFill/>
            </a:ln>
          </p:spPr>
        </p:pic>
        <p:pic>
          <p:nvPicPr>
            <p:cNvPr id="1033" name="Google Shape;1033;p133"/>
            <p:cNvPicPr preferRelativeResize="0"/>
            <p:nvPr/>
          </p:nvPicPr>
          <p:blipFill rotWithShape="1">
            <a:blip r:embed="rId6">
              <a:alphaModFix/>
            </a:blip>
            <a:srcRect/>
            <a:stretch/>
          </p:blipFill>
          <p:spPr>
            <a:xfrm>
              <a:off x="4741687" y="2290515"/>
              <a:ext cx="774995" cy="774995"/>
            </a:xfrm>
            <a:prstGeom prst="rect">
              <a:avLst/>
            </a:prstGeom>
            <a:noFill/>
            <a:ln>
              <a:noFill/>
            </a:ln>
          </p:spPr>
        </p:pic>
      </p:grpSp>
      <p:sp>
        <p:nvSpPr>
          <p:cNvPr id="1035" name="Google Shape;1035;p133"/>
          <p:cNvSpPr/>
          <p:nvPr/>
        </p:nvSpPr>
        <p:spPr>
          <a:xfrm>
            <a:off x="123510" y="110531"/>
            <a:ext cx="8941300" cy="696285"/>
          </a:xfrm>
          <a:prstGeom prst="flowChartAlternateProcess">
            <a:avLst/>
          </a:prstGeom>
          <a:solidFill>
            <a:schemeClr val="lt1"/>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Montserrat"/>
              <a:ea typeface="Montserrat"/>
              <a:cs typeface="Montserrat"/>
              <a:sym typeface="Montserrat"/>
            </a:endParaRPr>
          </a:p>
        </p:txBody>
      </p:sp>
      <p:sp>
        <p:nvSpPr>
          <p:cNvPr id="5" name="Google Shape;1036;p133">
            <a:extLst>
              <a:ext uri="{FF2B5EF4-FFF2-40B4-BE49-F238E27FC236}">
                <a16:creationId xmlns:a16="http://schemas.microsoft.com/office/drawing/2014/main" id="{DC61D787-39DC-8514-7065-D0CD1A76C91C}"/>
              </a:ext>
            </a:extLst>
          </p:cNvPr>
          <p:cNvSpPr txBox="1"/>
          <p:nvPr/>
        </p:nvSpPr>
        <p:spPr>
          <a:xfrm>
            <a:off x="1035521" y="128838"/>
            <a:ext cx="9567600" cy="697549"/>
          </a:xfrm>
          <a:prstGeom prst="rect">
            <a:avLst/>
          </a:prstGeom>
          <a:noFill/>
          <a:ln>
            <a:noFill/>
          </a:ln>
        </p:spPr>
        <p:txBody>
          <a:bodyPr spcFirstLastPara="1" wrap="square" lIns="91433" tIns="91433" rIns="91433" bIns="91433" anchor="t" anchorCtr="0">
            <a:spAutoFit/>
          </a:bodyPr>
          <a:lstStyle/>
          <a:p>
            <a:pPr algn="ctr"/>
            <a:r>
              <a:rPr lang="pt-BR" sz="3333" b="1" dirty="0">
                <a:solidFill>
                  <a:srgbClr val="00A99D"/>
                </a:solidFill>
                <a:latin typeface="Montserrat"/>
              </a:rPr>
              <a:t>PARA COMEÇAR</a:t>
            </a:r>
          </a:p>
        </p:txBody>
      </p:sp>
      <p:pic>
        <p:nvPicPr>
          <p:cNvPr id="6" name="Imagem 5" descr="Desespero ou Autorretrato, Gustave Courbet – Historia das Artes">
            <a:extLst>
              <a:ext uri="{FF2B5EF4-FFF2-40B4-BE49-F238E27FC236}">
                <a16:creationId xmlns:a16="http://schemas.microsoft.com/office/drawing/2014/main" id="{5AD72829-E428-E448-B9A7-218155C0401F}"/>
              </a:ext>
            </a:extLst>
          </p:cNvPr>
          <p:cNvPicPr>
            <a:picLocks noChangeAspect="1"/>
          </p:cNvPicPr>
          <p:nvPr/>
        </p:nvPicPr>
        <p:blipFill>
          <a:blip r:embed="rId7"/>
          <a:stretch>
            <a:fillRect/>
          </a:stretch>
        </p:blipFill>
        <p:spPr>
          <a:xfrm>
            <a:off x="826656" y="1176813"/>
            <a:ext cx="2421411" cy="1857988"/>
          </a:xfrm>
          <a:prstGeom prst="rect">
            <a:avLst/>
          </a:prstGeom>
          <a:ln>
            <a:noFill/>
          </a:ln>
          <a:effectLst>
            <a:outerShdw blurRad="292100" dist="139700" dir="2700000" algn="tl" rotWithShape="0">
              <a:srgbClr val="333333">
                <a:alpha val="65000"/>
              </a:srgbClr>
            </a:outerShdw>
          </a:effectLst>
        </p:spPr>
      </p:pic>
      <p:sp>
        <p:nvSpPr>
          <p:cNvPr id="8" name="CaixaDeTexto 7">
            <a:extLst>
              <a:ext uri="{FF2B5EF4-FFF2-40B4-BE49-F238E27FC236}">
                <a16:creationId xmlns:a16="http://schemas.microsoft.com/office/drawing/2014/main" id="{F94B330D-E6F0-F28C-6DB8-40520EB05D00}"/>
              </a:ext>
            </a:extLst>
          </p:cNvPr>
          <p:cNvSpPr txBox="1"/>
          <p:nvPr/>
        </p:nvSpPr>
        <p:spPr>
          <a:xfrm>
            <a:off x="1133108" y="3038105"/>
            <a:ext cx="1682337" cy="53335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pt-BR" sz="1333"/>
              <a:t>Autorretrato (</a:t>
            </a:r>
            <a:r>
              <a:rPr lang="pt-BR" sz="1333" err="1"/>
              <a:t>Courbet</a:t>
            </a:r>
            <a:r>
              <a:rPr lang="pt-BR" sz="1333"/>
              <a:t>, 1853-55)</a:t>
            </a:r>
            <a:endParaRPr lang="pt-BR" sz="2400"/>
          </a:p>
        </p:txBody>
      </p:sp>
      <p:pic>
        <p:nvPicPr>
          <p:cNvPr id="9" name="Imagem 8" descr="undefined">
            <a:extLst>
              <a:ext uri="{FF2B5EF4-FFF2-40B4-BE49-F238E27FC236}">
                <a16:creationId xmlns:a16="http://schemas.microsoft.com/office/drawing/2014/main" id="{95A3DFEF-FFBB-9725-6895-C1C1AB5849D8}"/>
              </a:ext>
            </a:extLst>
          </p:cNvPr>
          <p:cNvPicPr>
            <a:picLocks noChangeAspect="1"/>
          </p:cNvPicPr>
          <p:nvPr/>
        </p:nvPicPr>
        <p:blipFill>
          <a:blip r:embed="rId8"/>
          <a:stretch>
            <a:fillRect/>
          </a:stretch>
        </p:blipFill>
        <p:spPr>
          <a:xfrm>
            <a:off x="4625625" y="1176813"/>
            <a:ext cx="2216068" cy="2255651"/>
          </a:xfrm>
          <a:prstGeom prst="rect">
            <a:avLst/>
          </a:prstGeom>
          <a:ln>
            <a:noFill/>
          </a:ln>
          <a:effectLst>
            <a:outerShdw blurRad="292100" dist="139700" dir="2700000" algn="tl" rotWithShape="0">
              <a:srgbClr val="333333">
                <a:alpha val="65000"/>
              </a:srgbClr>
            </a:outerShdw>
          </a:effectLst>
        </p:spPr>
      </p:pic>
      <p:sp>
        <p:nvSpPr>
          <p:cNvPr id="12" name="CaixaDeTexto 11">
            <a:extLst>
              <a:ext uri="{FF2B5EF4-FFF2-40B4-BE49-F238E27FC236}">
                <a16:creationId xmlns:a16="http://schemas.microsoft.com/office/drawing/2014/main" id="{CBC5A13E-64DF-4A91-051B-7EA1EC21F969}"/>
              </a:ext>
            </a:extLst>
          </p:cNvPr>
          <p:cNvSpPr txBox="1"/>
          <p:nvPr/>
        </p:nvSpPr>
        <p:spPr>
          <a:xfrm>
            <a:off x="4992276" y="3432794"/>
            <a:ext cx="1345871" cy="53335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pt-BR" sz="1333"/>
              <a:t>O grito (Munch, 1893)</a:t>
            </a:r>
            <a:endParaRPr lang="pt-BR" sz="2400"/>
          </a:p>
        </p:txBody>
      </p:sp>
      <p:pic>
        <p:nvPicPr>
          <p:cNvPr id="13" name="Imagem 12" descr="Paintings by Marc Chagall and Grant Wood which show emotion in art">
            <a:extLst>
              <a:ext uri="{FF2B5EF4-FFF2-40B4-BE49-F238E27FC236}">
                <a16:creationId xmlns:a16="http://schemas.microsoft.com/office/drawing/2014/main" id="{4178F338-602D-5250-0D45-58F6BE90165D}"/>
              </a:ext>
            </a:extLst>
          </p:cNvPr>
          <p:cNvPicPr>
            <a:picLocks noChangeAspect="1"/>
          </p:cNvPicPr>
          <p:nvPr/>
        </p:nvPicPr>
        <p:blipFill>
          <a:blip r:embed="rId9"/>
          <a:srcRect t="2506" r="47425" b="-495"/>
          <a:stretch/>
        </p:blipFill>
        <p:spPr>
          <a:xfrm>
            <a:off x="8512613" y="1172683"/>
            <a:ext cx="2897269" cy="2381521"/>
          </a:xfrm>
          <a:prstGeom prst="rect">
            <a:avLst/>
          </a:prstGeom>
          <a:ln>
            <a:noFill/>
          </a:ln>
          <a:effectLst>
            <a:outerShdw blurRad="292100" dist="139700" dir="2700000" algn="tl" rotWithShape="0">
              <a:srgbClr val="333333">
                <a:alpha val="65000"/>
              </a:srgbClr>
            </a:outerShdw>
          </a:effectLst>
        </p:spPr>
      </p:pic>
      <p:sp>
        <p:nvSpPr>
          <p:cNvPr id="15" name="CaixaDeTexto 14">
            <a:extLst>
              <a:ext uri="{FF2B5EF4-FFF2-40B4-BE49-F238E27FC236}">
                <a16:creationId xmlns:a16="http://schemas.microsoft.com/office/drawing/2014/main" id="{710145C6-7CC9-8497-B0F6-7AEF67FFE9C9}"/>
              </a:ext>
            </a:extLst>
          </p:cNvPr>
          <p:cNvSpPr txBox="1"/>
          <p:nvPr/>
        </p:nvSpPr>
        <p:spPr>
          <a:xfrm>
            <a:off x="8863129" y="3551870"/>
            <a:ext cx="2398980" cy="32823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pt-BR" sz="1333" dirty="0"/>
              <a:t>O passeio (</a:t>
            </a:r>
            <a:r>
              <a:rPr lang="pt-BR" sz="1333" dirty="0" err="1"/>
              <a:t>Chagall</a:t>
            </a:r>
            <a:r>
              <a:rPr lang="pt-BR" sz="1333" dirty="0"/>
              <a:t>, 1917)</a:t>
            </a:r>
            <a:endParaRPr lang="pt-BR" sz="2400" dirty="0"/>
          </a:p>
        </p:txBody>
      </p:sp>
      <p:pic>
        <p:nvPicPr>
          <p:cNvPr id="16" name="Imagem 15" descr="Autoretrato, 2020 — Foto: Divulgação">
            <a:extLst>
              <a:ext uri="{FF2B5EF4-FFF2-40B4-BE49-F238E27FC236}">
                <a16:creationId xmlns:a16="http://schemas.microsoft.com/office/drawing/2014/main" id="{19BB142A-31A8-C99A-5A87-51D14D907C36}"/>
              </a:ext>
            </a:extLst>
          </p:cNvPr>
          <p:cNvPicPr>
            <a:picLocks noChangeAspect="1"/>
          </p:cNvPicPr>
          <p:nvPr/>
        </p:nvPicPr>
        <p:blipFill>
          <a:blip r:embed="rId10"/>
          <a:stretch>
            <a:fillRect/>
          </a:stretch>
        </p:blipFill>
        <p:spPr>
          <a:xfrm>
            <a:off x="1758397" y="3831440"/>
            <a:ext cx="2296060" cy="2667000"/>
          </a:xfrm>
          <a:prstGeom prst="rect">
            <a:avLst/>
          </a:prstGeom>
          <a:ln>
            <a:noFill/>
          </a:ln>
          <a:effectLst>
            <a:outerShdw blurRad="292100" dist="139700" dir="2700000" algn="tl" rotWithShape="0">
              <a:srgbClr val="333333">
                <a:alpha val="65000"/>
              </a:srgbClr>
            </a:outerShdw>
          </a:effectLst>
        </p:spPr>
      </p:pic>
      <p:sp>
        <p:nvSpPr>
          <p:cNvPr id="17" name="CaixaDeTexto 16">
            <a:extLst>
              <a:ext uri="{FF2B5EF4-FFF2-40B4-BE49-F238E27FC236}">
                <a16:creationId xmlns:a16="http://schemas.microsoft.com/office/drawing/2014/main" id="{43BC60F8-07CE-7A17-6427-9E3419D9918B}"/>
              </a:ext>
            </a:extLst>
          </p:cNvPr>
          <p:cNvSpPr txBox="1"/>
          <p:nvPr/>
        </p:nvSpPr>
        <p:spPr>
          <a:xfrm>
            <a:off x="3983041" y="5531922"/>
            <a:ext cx="1473696"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pt-BR" sz="1333"/>
              <a:t>Autorretrato (</a:t>
            </a:r>
            <a:r>
              <a:rPr lang="pt-BR" sz="1333" err="1"/>
              <a:t>Auá</a:t>
            </a:r>
            <a:r>
              <a:rPr lang="pt-BR" sz="1333"/>
              <a:t> Mendes, 2020)</a:t>
            </a:r>
            <a:endParaRPr lang="pt-BR" sz="2400"/>
          </a:p>
        </p:txBody>
      </p:sp>
      <p:pic>
        <p:nvPicPr>
          <p:cNvPr id="2" name="Imagem 1" descr="Leilão de retrato de Michael Jackson pintado por Andy Warhol adiado por  excesso de licitações | Música | PÚBLICO">
            <a:extLst>
              <a:ext uri="{FF2B5EF4-FFF2-40B4-BE49-F238E27FC236}">
                <a16:creationId xmlns:a16="http://schemas.microsoft.com/office/drawing/2014/main" id="{D55DD40C-9FEC-22C8-596E-1334AD0822A6}"/>
              </a:ext>
            </a:extLst>
          </p:cNvPr>
          <p:cNvPicPr>
            <a:picLocks noChangeAspect="1"/>
          </p:cNvPicPr>
          <p:nvPr/>
        </p:nvPicPr>
        <p:blipFill>
          <a:blip r:embed="rId11"/>
          <a:stretch>
            <a:fillRect/>
          </a:stretch>
        </p:blipFill>
        <p:spPr>
          <a:xfrm>
            <a:off x="6193962" y="4244553"/>
            <a:ext cx="2269672" cy="2253887"/>
          </a:xfrm>
          <a:prstGeom prst="rect">
            <a:avLst/>
          </a:prstGeom>
          <a:ln>
            <a:noFill/>
          </a:ln>
          <a:effectLst>
            <a:outerShdw blurRad="292100" dist="139700" dir="2700000" algn="tl" rotWithShape="0">
              <a:srgbClr val="333333">
                <a:alpha val="65000"/>
              </a:srgbClr>
            </a:outerShdw>
          </a:effectLst>
        </p:spPr>
      </p:pic>
      <p:sp>
        <p:nvSpPr>
          <p:cNvPr id="3" name="CaixaDeTexto 2">
            <a:extLst>
              <a:ext uri="{FF2B5EF4-FFF2-40B4-BE49-F238E27FC236}">
                <a16:creationId xmlns:a16="http://schemas.microsoft.com/office/drawing/2014/main" id="{79EC947C-558E-5974-4D6A-4BD01AECC536}"/>
              </a:ext>
            </a:extLst>
          </p:cNvPr>
          <p:cNvSpPr txBox="1"/>
          <p:nvPr/>
        </p:nvSpPr>
        <p:spPr>
          <a:xfrm>
            <a:off x="8388093" y="5183058"/>
            <a:ext cx="1243609" cy="94359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pt-BR" sz="1333" dirty="0"/>
              <a:t>Michael Jackson (Warhol, 1984)</a:t>
            </a:r>
          </a:p>
        </p:txBody>
      </p:sp>
    </p:spTree>
    <p:extLst>
      <p:ext uri="{BB962C8B-B14F-4D97-AF65-F5344CB8AC3E}">
        <p14:creationId xmlns:p14="http://schemas.microsoft.com/office/powerpoint/2010/main" val="4075083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7288" y="0"/>
            <a:ext cx="4874713" cy="6858000"/>
          </a:xfrm>
          <a:prstGeom prst="rect">
            <a:avLst/>
          </a:prstGeom>
        </p:spPr>
      </p:pic>
      <p:sp>
        <p:nvSpPr>
          <p:cNvPr id="3" name="Text 0"/>
          <p:cNvSpPr/>
          <p:nvPr/>
        </p:nvSpPr>
        <p:spPr>
          <a:xfrm>
            <a:off x="167012" y="1907044"/>
            <a:ext cx="6910194" cy="3043913"/>
          </a:xfrm>
          <a:prstGeom prst="rect">
            <a:avLst/>
          </a:prstGeom>
          <a:noFill/>
          <a:ln/>
        </p:spPr>
        <p:txBody>
          <a:bodyPr wrap="square" lIns="0" tIns="0" rIns="0" bIns="0" rtlCol="0" anchor="t"/>
          <a:lstStyle/>
          <a:p>
            <a:pPr algn="ctr"/>
            <a:r>
              <a:rPr lang="en-US" sz="5500" b="1" dirty="0">
                <a:solidFill>
                  <a:srgbClr val="FFB393"/>
                </a:solidFill>
                <a:latin typeface="Brygada 1918 Bold" pitchFamily="34" charset="0"/>
                <a:ea typeface="Brygada 1918 Bold" pitchFamily="34" charset="-122"/>
                <a:cs typeface="Brygada 1918 Bold" pitchFamily="34" charset="-120"/>
              </a:rPr>
              <a:t>Compreendendo as adolescências:</a:t>
            </a:r>
          </a:p>
          <a:p>
            <a:pPr algn="ctr"/>
            <a:r>
              <a:rPr lang="en-US" sz="4000" b="1" dirty="0">
                <a:solidFill>
                  <a:srgbClr val="FFB393"/>
                </a:solidFill>
                <a:latin typeface="Brygada 1918 Bold" pitchFamily="34" charset="0"/>
                <a:ea typeface="Brygada 1918 Bold" pitchFamily="34" charset="-122"/>
                <a:cs typeface="Brygada 1918 Bold" pitchFamily="34" charset="-120"/>
              </a:rPr>
              <a:t>Uma fase única de desenvolvimento e transição</a:t>
            </a:r>
            <a:endParaRPr lang="en-US" sz="4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5C2438"/>
        </a:solidFill>
        <a:effectLst/>
      </p:bgPr>
    </p:bg>
    <p:spTree>
      <p:nvGrpSpPr>
        <p:cNvPr id="1" name=""/>
        <p:cNvGrpSpPr/>
        <p:nvPr/>
      </p:nvGrpSpPr>
      <p:grpSpPr>
        <a:xfrm>
          <a:off x="0" y="0"/>
          <a:ext cx="0" cy="0"/>
          <a:chOff x="0" y="0"/>
          <a:chExt cx="0" cy="0"/>
        </a:xfrm>
      </p:grpSpPr>
      <p:sp>
        <p:nvSpPr>
          <p:cNvPr id="24" name="Shape 7">
            <a:extLst>
              <a:ext uri="{FF2B5EF4-FFF2-40B4-BE49-F238E27FC236}">
                <a16:creationId xmlns:a16="http://schemas.microsoft.com/office/drawing/2014/main" id="{BEEE86F9-FB37-8989-07E6-C5681C17A62C}"/>
              </a:ext>
            </a:extLst>
          </p:cNvPr>
          <p:cNvSpPr/>
          <p:nvPr/>
        </p:nvSpPr>
        <p:spPr>
          <a:xfrm>
            <a:off x="4327331" y="5317894"/>
            <a:ext cx="3537336" cy="1311343"/>
          </a:xfrm>
          <a:prstGeom prst="roundRect">
            <a:avLst>
              <a:gd name="adj" fmla="val 1398"/>
            </a:avLst>
          </a:prstGeom>
          <a:solidFill>
            <a:srgbClr val="4D1529"/>
          </a:solidFill>
          <a:ln/>
        </p:spPr>
        <p:txBody>
          <a:bodyPr/>
          <a:lstStyle/>
          <a:p>
            <a:endParaRPr lang="pt-BR" sz="1500" dirty="0"/>
          </a:p>
        </p:txBody>
      </p:sp>
      <p:sp>
        <p:nvSpPr>
          <p:cNvPr id="21" name="Shape 7">
            <a:extLst>
              <a:ext uri="{FF2B5EF4-FFF2-40B4-BE49-F238E27FC236}">
                <a16:creationId xmlns:a16="http://schemas.microsoft.com/office/drawing/2014/main" id="{BD3AA3E4-2D50-1FF9-1B46-3A1EA4D413FC}"/>
              </a:ext>
            </a:extLst>
          </p:cNvPr>
          <p:cNvSpPr/>
          <p:nvPr/>
        </p:nvSpPr>
        <p:spPr>
          <a:xfrm>
            <a:off x="406203" y="5314864"/>
            <a:ext cx="3537336" cy="1311343"/>
          </a:xfrm>
          <a:prstGeom prst="roundRect">
            <a:avLst>
              <a:gd name="adj" fmla="val 1398"/>
            </a:avLst>
          </a:prstGeom>
          <a:solidFill>
            <a:srgbClr val="4D1529"/>
          </a:solidFill>
          <a:ln/>
        </p:spPr>
        <p:txBody>
          <a:bodyPr/>
          <a:lstStyle/>
          <a:p>
            <a:endParaRPr lang="pt-BR" sz="1500" dirty="0"/>
          </a:p>
        </p:txBody>
      </p:sp>
      <p:sp>
        <p:nvSpPr>
          <p:cNvPr id="20" name="Shape 7">
            <a:extLst>
              <a:ext uri="{FF2B5EF4-FFF2-40B4-BE49-F238E27FC236}">
                <a16:creationId xmlns:a16="http://schemas.microsoft.com/office/drawing/2014/main" id="{B0F4B3DF-AECE-98EC-1997-96A6AC4EEF73}"/>
              </a:ext>
            </a:extLst>
          </p:cNvPr>
          <p:cNvSpPr/>
          <p:nvPr/>
        </p:nvSpPr>
        <p:spPr>
          <a:xfrm>
            <a:off x="8248463" y="5310123"/>
            <a:ext cx="3537336" cy="1319115"/>
          </a:xfrm>
          <a:prstGeom prst="roundRect">
            <a:avLst>
              <a:gd name="adj" fmla="val 1398"/>
            </a:avLst>
          </a:prstGeom>
          <a:solidFill>
            <a:srgbClr val="4D1529"/>
          </a:solidFill>
          <a:ln/>
        </p:spPr>
        <p:txBody>
          <a:bodyPr/>
          <a:lstStyle/>
          <a:p>
            <a:endParaRPr lang="pt-BR" sz="1500" dirty="0"/>
          </a:p>
        </p:txBody>
      </p:sp>
      <p:pic>
        <p:nvPicPr>
          <p:cNvPr id="2" name="Image 0" descr="preencoded.png"/>
          <p:cNvPicPr>
            <a:picLocks noChangeAspect="1"/>
          </p:cNvPicPr>
          <p:nvPr/>
        </p:nvPicPr>
        <p:blipFill>
          <a:blip r:embed="rId3"/>
          <a:stretch>
            <a:fillRect/>
          </a:stretch>
        </p:blipFill>
        <p:spPr>
          <a:xfrm>
            <a:off x="0" y="0"/>
            <a:ext cx="12192000" cy="2643981"/>
          </a:xfrm>
          <a:prstGeom prst="rect">
            <a:avLst/>
          </a:prstGeom>
        </p:spPr>
      </p:pic>
      <p:sp>
        <p:nvSpPr>
          <p:cNvPr id="3" name="Text 0"/>
          <p:cNvSpPr/>
          <p:nvPr/>
        </p:nvSpPr>
        <p:spPr>
          <a:xfrm>
            <a:off x="3119091" y="2691794"/>
            <a:ext cx="5953819" cy="594618"/>
          </a:xfrm>
          <a:prstGeom prst="rect">
            <a:avLst/>
          </a:prstGeom>
          <a:noFill/>
          <a:ln/>
        </p:spPr>
        <p:txBody>
          <a:bodyPr wrap="none" lIns="0" tIns="0" rIns="0" bIns="0" rtlCol="0" anchor="t"/>
          <a:lstStyle/>
          <a:p>
            <a:pPr algn="ctr">
              <a:lnSpc>
                <a:spcPts val="4666"/>
              </a:lnSpc>
            </a:pPr>
            <a:r>
              <a:rPr lang="en-US" sz="3708" b="1" dirty="0">
                <a:solidFill>
                  <a:schemeClr val="accent2"/>
                </a:solidFill>
                <a:latin typeface="Brygada 1918 Bold" pitchFamily="34" charset="0"/>
                <a:ea typeface="Brygada 1918 Bold" pitchFamily="34" charset="-122"/>
                <a:cs typeface="Brygada 1918 Bold" pitchFamily="34" charset="-120"/>
              </a:rPr>
              <a:t>Construção das identidades</a:t>
            </a:r>
            <a:endParaRPr lang="en-US" sz="3708" dirty="0">
              <a:solidFill>
                <a:schemeClr val="accent2"/>
              </a:solidFill>
            </a:endParaRPr>
          </a:p>
        </p:txBody>
      </p:sp>
      <p:sp>
        <p:nvSpPr>
          <p:cNvPr id="4" name="Shape 1"/>
          <p:cNvSpPr/>
          <p:nvPr/>
        </p:nvSpPr>
        <p:spPr>
          <a:xfrm>
            <a:off x="406202" y="3334225"/>
            <a:ext cx="3528814" cy="1914525"/>
          </a:xfrm>
          <a:prstGeom prst="roundRect">
            <a:avLst>
              <a:gd name="adj" fmla="val 1398"/>
            </a:avLst>
          </a:prstGeom>
          <a:solidFill>
            <a:srgbClr val="4D1529"/>
          </a:solidFill>
          <a:ln/>
        </p:spPr>
        <p:txBody>
          <a:bodyPr/>
          <a:lstStyle/>
          <a:p>
            <a:endParaRPr lang="pt-BR" sz="1500" dirty="0"/>
          </a:p>
        </p:txBody>
      </p:sp>
      <p:sp>
        <p:nvSpPr>
          <p:cNvPr id="5" name="Text 2"/>
          <p:cNvSpPr/>
          <p:nvPr/>
        </p:nvSpPr>
        <p:spPr>
          <a:xfrm>
            <a:off x="981176" y="3512620"/>
            <a:ext cx="2378869" cy="297358"/>
          </a:xfrm>
          <a:prstGeom prst="rect">
            <a:avLst/>
          </a:prstGeom>
          <a:noFill/>
          <a:ln/>
        </p:spPr>
        <p:txBody>
          <a:bodyPr wrap="none" lIns="0" tIns="0" rIns="0" bIns="0" rtlCol="0" anchor="t"/>
          <a:lstStyle/>
          <a:p>
            <a:pPr algn="ctr">
              <a:lnSpc>
                <a:spcPts val="2333"/>
              </a:lnSpc>
            </a:pPr>
            <a:r>
              <a:rPr lang="en-US" sz="1833" b="1" dirty="0">
                <a:solidFill>
                  <a:srgbClr val="F4CAB8"/>
                </a:solidFill>
                <a:latin typeface="Brygada 1918 Bold" pitchFamily="34" charset="0"/>
                <a:ea typeface="Brygada 1918 Bold" pitchFamily="34" charset="-122"/>
                <a:cs typeface="Brygada 1918 Bold" pitchFamily="34" charset="-120"/>
              </a:rPr>
              <a:t>Autoconhecimento</a:t>
            </a:r>
            <a:endParaRPr lang="en-US" sz="1833" dirty="0"/>
          </a:p>
        </p:txBody>
      </p:sp>
      <p:sp>
        <p:nvSpPr>
          <p:cNvPr id="6" name="Text 3"/>
          <p:cNvSpPr/>
          <p:nvPr/>
        </p:nvSpPr>
        <p:spPr>
          <a:xfrm>
            <a:off x="406202" y="3916937"/>
            <a:ext cx="3528814" cy="1141413"/>
          </a:xfrm>
          <a:prstGeom prst="rect">
            <a:avLst/>
          </a:prstGeom>
          <a:noFill/>
          <a:ln/>
        </p:spPr>
        <p:txBody>
          <a:bodyPr wrap="square" lIns="0" tIns="0" rIns="0" bIns="0" rtlCol="0" anchor="t"/>
          <a:lstStyle/>
          <a:p>
            <a:pPr algn="ctr">
              <a:lnSpc>
                <a:spcPts val="2208"/>
              </a:lnSpc>
            </a:pPr>
            <a:r>
              <a:rPr lang="en-US" sz="1375" dirty="0">
                <a:solidFill>
                  <a:srgbClr val="F4CAB8"/>
                </a:solidFill>
                <a:latin typeface="Montserrat Medium" pitchFamily="34" charset="0"/>
                <a:ea typeface="Montserrat Medium" pitchFamily="34" charset="-122"/>
                <a:cs typeface="Montserrat Medium" pitchFamily="34" charset="-120"/>
              </a:rPr>
              <a:t>Fase de intensas buscas por seu lugar no mundo e por autoconhecimento e experimentação de diferentes formas de expressão.</a:t>
            </a:r>
            <a:endParaRPr lang="en-US" sz="1375" dirty="0"/>
          </a:p>
        </p:txBody>
      </p:sp>
      <p:sp>
        <p:nvSpPr>
          <p:cNvPr id="7" name="Shape 4"/>
          <p:cNvSpPr/>
          <p:nvPr/>
        </p:nvSpPr>
        <p:spPr>
          <a:xfrm>
            <a:off x="4331594" y="3334225"/>
            <a:ext cx="3528814" cy="1914525"/>
          </a:xfrm>
          <a:prstGeom prst="roundRect">
            <a:avLst>
              <a:gd name="adj" fmla="val 1398"/>
            </a:avLst>
          </a:prstGeom>
          <a:solidFill>
            <a:srgbClr val="4D1529"/>
          </a:solidFill>
          <a:ln/>
        </p:spPr>
        <p:txBody>
          <a:bodyPr/>
          <a:lstStyle/>
          <a:p>
            <a:endParaRPr lang="pt-BR" sz="1500" dirty="0"/>
          </a:p>
        </p:txBody>
      </p:sp>
      <p:sp>
        <p:nvSpPr>
          <p:cNvPr id="8" name="Text 5"/>
          <p:cNvSpPr/>
          <p:nvPr/>
        </p:nvSpPr>
        <p:spPr>
          <a:xfrm>
            <a:off x="4906566" y="3512620"/>
            <a:ext cx="2378869" cy="297358"/>
          </a:xfrm>
          <a:prstGeom prst="rect">
            <a:avLst/>
          </a:prstGeom>
          <a:noFill/>
          <a:ln/>
        </p:spPr>
        <p:txBody>
          <a:bodyPr wrap="none" lIns="0" tIns="0" rIns="0" bIns="0" rtlCol="0" anchor="t"/>
          <a:lstStyle/>
          <a:p>
            <a:pPr algn="ctr">
              <a:lnSpc>
                <a:spcPts val="2333"/>
              </a:lnSpc>
            </a:pPr>
            <a:r>
              <a:rPr lang="en-US" sz="1833" b="1" dirty="0">
                <a:solidFill>
                  <a:srgbClr val="F4CAB8"/>
                </a:solidFill>
                <a:latin typeface="Brygada 1918 Bold" pitchFamily="34" charset="0"/>
                <a:ea typeface="Brygada 1918 Bold" pitchFamily="34" charset="-122"/>
                <a:cs typeface="Brygada 1918 Bold" pitchFamily="34" charset="-120"/>
              </a:rPr>
              <a:t>Pressões sociais</a:t>
            </a:r>
            <a:endParaRPr lang="en-US" sz="1833" dirty="0"/>
          </a:p>
        </p:txBody>
      </p:sp>
      <p:sp>
        <p:nvSpPr>
          <p:cNvPr id="9" name="Text 6"/>
          <p:cNvSpPr/>
          <p:nvPr/>
        </p:nvSpPr>
        <p:spPr>
          <a:xfrm>
            <a:off x="4509989" y="3916937"/>
            <a:ext cx="3172023" cy="1141413"/>
          </a:xfrm>
          <a:prstGeom prst="rect">
            <a:avLst/>
          </a:prstGeom>
          <a:noFill/>
          <a:ln/>
        </p:spPr>
        <p:txBody>
          <a:bodyPr wrap="square" lIns="0" tIns="0" rIns="0" bIns="0" rtlCol="0" anchor="t"/>
          <a:lstStyle/>
          <a:p>
            <a:pPr algn="ctr">
              <a:lnSpc>
                <a:spcPts val="2208"/>
              </a:lnSpc>
            </a:pPr>
            <a:r>
              <a:rPr lang="en-US" sz="1375" dirty="0">
                <a:solidFill>
                  <a:srgbClr val="F4CAB8"/>
                </a:solidFill>
                <a:latin typeface="Montserrat Medium" pitchFamily="34" charset="0"/>
                <a:ea typeface="Montserrat Medium" pitchFamily="34" charset="-122"/>
                <a:cs typeface="Montserrat Medium" pitchFamily="34" charset="-120"/>
              </a:rPr>
              <a:t>Adolescentes enfrentam expectativas da família e do grupo social que podem limitar suas escolhas.</a:t>
            </a:r>
            <a:endParaRPr lang="en-US" sz="1375" dirty="0"/>
          </a:p>
        </p:txBody>
      </p:sp>
      <p:sp>
        <p:nvSpPr>
          <p:cNvPr id="10" name="Shape 7"/>
          <p:cNvSpPr/>
          <p:nvPr/>
        </p:nvSpPr>
        <p:spPr>
          <a:xfrm>
            <a:off x="8256985" y="3334225"/>
            <a:ext cx="3528814" cy="1914525"/>
          </a:xfrm>
          <a:prstGeom prst="roundRect">
            <a:avLst>
              <a:gd name="adj" fmla="val 1398"/>
            </a:avLst>
          </a:prstGeom>
          <a:solidFill>
            <a:srgbClr val="4D1529"/>
          </a:solidFill>
          <a:ln/>
        </p:spPr>
        <p:txBody>
          <a:bodyPr/>
          <a:lstStyle/>
          <a:p>
            <a:endParaRPr lang="pt-BR" sz="1500" dirty="0"/>
          </a:p>
        </p:txBody>
      </p:sp>
      <p:sp>
        <p:nvSpPr>
          <p:cNvPr id="11" name="Text 8"/>
          <p:cNvSpPr/>
          <p:nvPr/>
        </p:nvSpPr>
        <p:spPr>
          <a:xfrm>
            <a:off x="8435379" y="3512621"/>
            <a:ext cx="3172023" cy="404317"/>
          </a:xfrm>
          <a:prstGeom prst="rect">
            <a:avLst/>
          </a:prstGeom>
          <a:noFill/>
          <a:ln/>
        </p:spPr>
        <p:txBody>
          <a:bodyPr wrap="square" lIns="0" tIns="0" rIns="0" bIns="0" rtlCol="0" anchor="t"/>
          <a:lstStyle/>
          <a:p>
            <a:pPr algn="ctr">
              <a:lnSpc>
                <a:spcPts val="2333"/>
              </a:lnSpc>
            </a:pPr>
            <a:r>
              <a:rPr lang="en-US" sz="1833" b="1" dirty="0">
                <a:solidFill>
                  <a:srgbClr val="F4CAB8"/>
                </a:solidFill>
                <a:latin typeface="Brygada 1918 Bold" pitchFamily="34" charset="0"/>
                <a:ea typeface="Brygada 1918 Bold" pitchFamily="34" charset="-122"/>
                <a:cs typeface="Brygada 1918 Bold" pitchFamily="34" charset="-120"/>
              </a:rPr>
              <a:t>Diversidade de experiências</a:t>
            </a:r>
            <a:endParaRPr lang="en-US" sz="1833" dirty="0"/>
          </a:p>
        </p:txBody>
      </p:sp>
      <p:sp>
        <p:nvSpPr>
          <p:cNvPr id="12" name="Text 9"/>
          <p:cNvSpPr/>
          <p:nvPr/>
        </p:nvSpPr>
        <p:spPr>
          <a:xfrm>
            <a:off x="8435379" y="4059613"/>
            <a:ext cx="3172023" cy="856059"/>
          </a:xfrm>
          <a:prstGeom prst="rect">
            <a:avLst/>
          </a:prstGeom>
          <a:noFill/>
          <a:ln/>
        </p:spPr>
        <p:txBody>
          <a:bodyPr wrap="square" lIns="0" tIns="0" rIns="0" bIns="0" rtlCol="0" anchor="t"/>
          <a:lstStyle/>
          <a:p>
            <a:pPr algn="ctr">
              <a:lnSpc>
                <a:spcPts val="2208"/>
              </a:lnSpc>
            </a:pPr>
            <a:r>
              <a:rPr lang="en-US" sz="1375" dirty="0">
                <a:solidFill>
                  <a:srgbClr val="F4CAB8"/>
                </a:solidFill>
                <a:latin typeface="Montserrat Medium" pitchFamily="34" charset="0"/>
                <a:ea typeface="Montserrat Medium" pitchFamily="34" charset="-122"/>
                <a:cs typeface="Montserrat Medium" pitchFamily="34" charset="-120"/>
              </a:rPr>
              <a:t>Nem todos experimentam as mesmas fases no mesmo ritmo ou na mesma ordem.</a:t>
            </a:r>
            <a:endParaRPr lang="en-US" sz="1375" dirty="0"/>
          </a:p>
        </p:txBody>
      </p:sp>
      <p:sp>
        <p:nvSpPr>
          <p:cNvPr id="17" name="CaixaDeTexto 16">
            <a:extLst>
              <a:ext uri="{FF2B5EF4-FFF2-40B4-BE49-F238E27FC236}">
                <a16:creationId xmlns:a16="http://schemas.microsoft.com/office/drawing/2014/main" id="{EC325D01-23EF-669D-8BA5-3C4EA88AF54B}"/>
              </a:ext>
            </a:extLst>
          </p:cNvPr>
          <p:cNvSpPr txBox="1"/>
          <p:nvPr/>
        </p:nvSpPr>
        <p:spPr>
          <a:xfrm>
            <a:off x="480436" y="5622978"/>
            <a:ext cx="3380344" cy="707694"/>
          </a:xfrm>
          <a:prstGeom prst="rect">
            <a:avLst/>
          </a:prstGeom>
          <a:noFill/>
        </p:spPr>
        <p:txBody>
          <a:bodyPr wrap="square">
            <a:spAutoFit/>
          </a:bodyPr>
          <a:lstStyle/>
          <a:p>
            <a:pPr algn="ctr"/>
            <a:r>
              <a:rPr lang="pt-BR" sz="1333" dirty="0">
                <a:solidFill>
                  <a:srgbClr val="FFB393"/>
                </a:solidFill>
                <a:latin typeface="Montserrat Medium" pitchFamily="34" charset="0"/>
                <a:ea typeface="Montserrat Medium" pitchFamily="34" charset="-122"/>
                <a:cs typeface="Montserrat Medium" pitchFamily="34" charset="-120"/>
              </a:rPr>
              <a:t>Um ambiente escolar acolhedor e livre de julgamentos, para que se sintam seguros, é essencial.</a:t>
            </a:r>
            <a:endParaRPr lang="pt-BR" sz="1333" dirty="0">
              <a:solidFill>
                <a:srgbClr val="FFB393"/>
              </a:solidFill>
            </a:endParaRPr>
          </a:p>
        </p:txBody>
      </p:sp>
      <p:sp>
        <p:nvSpPr>
          <p:cNvPr id="19" name="CaixaDeTexto 18">
            <a:extLst>
              <a:ext uri="{FF2B5EF4-FFF2-40B4-BE49-F238E27FC236}">
                <a16:creationId xmlns:a16="http://schemas.microsoft.com/office/drawing/2014/main" id="{ABCD737C-5071-1928-B9F4-FC2562F5753E}"/>
              </a:ext>
            </a:extLst>
          </p:cNvPr>
          <p:cNvSpPr txBox="1"/>
          <p:nvPr/>
        </p:nvSpPr>
        <p:spPr>
          <a:xfrm>
            <a:off x="8252723" y="5520839"/>
            <a:ext cx="3528814" cy="912814"/>
          </a:xfrm>
          <a:prstGeom prst="rect">
            <a:avLst/>
          </a:prstGeom>
          <a:noFill/>
        </p:spPr>
        <p:txBody>
          <a:bodyPr wrap="square">
            <a:spAutoFit/>
          </a:bodyPr>
          <a:lstStyle/>
          <a:p>
            <a:pPr algn="ctr"/>
            <a:r>
              <a:rPr lang="pt-BR" sz="1333" dirty="0">
                <a:solidFill>
                  <a:srgbClr val="FFB393"/>
                </a:solidFill>
                <a:latin typeface="Montserrat Medium" pitchFamily="34" charset="0"/>
                <a:ea typeface="Montserrat Medium" pitchFamily="34" charset="-122"/>
                <a:cs typeface="Montserrat Medium" pitchFamily="34" charset="-120"/>
              </a:rPr>
              <a:t>A sociedade costuma esperar que adolescentes ajam como adultos, mas é preciso lembrar que ainda estão em desenvolvimento.</a:t>
            </a:r>
            <a:endParaRPr lang="pt-BR" sz="1333" dirty="0">
              <a:solidFill>
                <a:srgbClr val="FFB393"/>
              </a:solidFill>
            </a:endParaRPr>
          </a:p>
        </p:txBody>
      </p:sp>
      <p:sp>
        <p:nvSpPr>
          <p:cNvPr id="23" name="CaixaDeTexto 22">
            <a:extLst>
              <a:ext uri="{FF2B5EF4-FFF2-40B4-BE49-F238E27FC236}">
                <a16:creationId xmlns:a16="http://schemas.microsoft.com/office/drawing/2014/main" id="{FB186B92-026C-F57C-F096-13D77076B56F}"/>
              </a:ext>
            </a:extLst>
          </p:cNvPr>
          <p:cNvSpPr txBox="1"/>
          <p:nvPr/>
        </p:nvSpPr>
        <p:spPr>
          <a:xfrm>
            <a:off x="4331594" y="5527207"/>
            <a:ext cx="3545858" cy="842154"/>
          </a:xfrm>
          <a:prstGeom prst="rect">
            <a:avLst/>
          </a:prstGeom>
          <a:noFill/>
        </p:spPr>
        <p:txBody>
          <a:bodyPr wrap="square">
            <a:spAutoFit/>
          </a:bodyPr>
          <a:lstStyle/>
          <a:p>
            <a:pPr algn="ctr">
              <a:lnSpc>
                <a:spcPts val="2000"/>
              </a:lnSpc>
            </a:pPr>
            <a:r>
              <a:rPr lang="pt-BR" sz="1333" dirty="0">
                <a:solidFill>
                  <a:srgbClr val="FFB393"/>
                </a:solidFill>
                <a:latin typeface="Montserrat Medium" pitchFamily="34" charset="0"/>
                <a:ea typeface="Montserrat Medium" pitchFamily="34" charset="-122"/>
                <a:cs typeface="Montserrat Medium" pitchFamily="34" charset="-120"/>
              </a:rPr>
              <a:t>Oferecer escuta e diálogo, com respeito às individualidades, é uma forma de apoiá-los nesse processo.</a:t>
            </a:r>
            <a:endParaRPr lang="en-US" sz="1333" dirty="0">
              <a:solidFill>
                <a:srgbClr val="FFB39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9" name="Shape 1">
            <a:extLst>
              <a:ext uri="{FF2B5EF4-FFF2-40B4-BE49-F238E27FC236}">
                <a16:creationId xmlns:a16="http://schemas.microsoft.com/office/drawing/2014/main" id="{1007814B-73E4-96B1-82A0-9506BB88AC81}"/>
              </a:ext>
            </a:extLst>
          </p:cNvPr>
          <p:cNvSpPr/>
          <p:nvPr/>
        </p:nvSpPr>
        <p:spPr>
          <a:xfrm>
            <a:off x="8623345" y="4178710"/>
            <a:ext cx="2918024" cy="2187106"/>
          </a:xfrm>
          <a:prstGeom prst="roundRect">
            <a:avLst>
              <a:gd name="adj" fmla="val 966"/>
            </a:avLst>
          </a:prstGeom>
          <a:solidFill>
            <a:srgbClr val="4D1529"/>
          </a:solidFill>
          <a:ln/>
        </p:spPr>
        <p:txBody>
          <a:bodyPr/>
          <a:lstStyle/>
          <a:p>
            <a:endParaRPr lang="pt-BR" sz="1500" dirty="0"/>
          </a:p>
        </p:txBody>
      </p:sp>
      <p:pic>
        <p:nvPicPr>
          <p:cNvPr id="2" name="Image 0" descr="preencoded.png"/>
          <p:cNvPicPr>
            <a:picLocks noChangeAspect="1"/>
          </p:cNvPicPr>
          <p:nvPr/>
        </p:nvPicPr>
        <p:blipFill>
          <a:blip r:embed="rId3"/>
          <a:stretch>
            <a:fillRect/>
          </a:stretch>
        </p:blipFill>
        <p:spPr>
          <a:xfrm>
            <a:off x="0" y="0"/>
            <a:ext cx="4839593" cy="6858000"/>
          </a:xfrm>
          <a:prstGeom prst="rect">
            <a:avLst/>
          </a:prstGeom>
        </p:spPr>
      </p:pic>
      <p:sp>
        <p:nvSpPr>
          <p:cNvPr id="3" name="Text 0"/>
          <p:cNvSpPr/>
          <p:nvPr/>
        </p:nvSpPr>
        <p:spPr>
          <a:xfrm>
            <a:off x="5414213" y="387350"/>
            <a:ext cx="6127155" cy="1189236"/>
          </a:xfrm>
          <a:prstGeom prst="rect">
            <a:avLst/>
          </a:prstGeom>
          <a:noFill/>
          <a:ln/>
        </p:spPr>
        <p:txBody>
          <a:bodyPr wrap="square" lIns="0" tIns="0" rIns="0" bIns="0" rtlCol="0" anchor="t"/>
          <a:lstStyle/>
          <a:p>
            <a:pPr algn="ctr"/>
            <a:r>
              <a:rPr lang="en-US" sz="3667" b="1" dirty="0" err="1">
                <a:solidFill>
                  <a:srgbClr val="5C2438"/>
                </a:solidFill>
                <a:latin typeface="Brygada 1918 Bold" pitchFamily="34" charset="0"/>
                <a:ea typeface="Brygada 1918 Bold" pitchFamily="34" charset="-122"/>
                <a:cs typeface="Brygada 1918 Bold" pitchFamily="34" charset="-120"/>
              </a:rPr>
              <a:t>Transformações</a:t>
            </a:r>
            <a:r>
              <a:rPr lang="en-US" sz="3667" b="1" dirty="0">
                <a:solidFill>
                  <a:srgbClr val="5C2438"/>
                </a:solidFill>
                <a:latin typeface="Brygada 1918 Bold" pitchFamily="34" charset="0"/>
                <a:ea typeface="Brygada 1918 Bold" pitchFamily="34" charset="-122"/>
                <a:cs typeface="Brygada 1918 Bold" pitchFamily="34" charset="-120"/>
              </a:rPr>
              <a:t> </a:t>
            </a:r>
            <a:r>
              <a:rPr lang="en-US" sz="3667" b="1" dirty="0" err="1">
                <a:solidFill>
                  <a:srgbClr val="5C2438"/>
                </a:solidFill>
                <a:latin typeface="Brygada 1918 Bold" pitchFamily="34" charset="0"/>
                <a:ea typeface="Brygada 1918 Bold" pitchFamily="34" charset="-122"/>
                <a:cs typeface="Brygada 1918 Bold" pitchFamily="34" charset="-120"/>
              </a:rPr>
              <a:t>biológicas</a:t>
            </a:r>
            <a:endParaRPr lang="en-US" sz="3667" b="1" dirty="0">
              <a:solidFill>
                <a:srgbClr val="5C2438"/>
              </a:solidFill>
              <a:latin typeface="Brygada 1918 Bold" pitchFamily="34" charset="0"/>
              <a:ea typeface="Brygada 1918 Bold" pitchFamily="34" charset="-122"/>
              <a:cs typeface="Brygada 1918 Bold" pitchFamily="34" charset="-120"/>
            </a:endParaRPr>
          </a:p>
          <a:p>
            <a:pPr algn="ctr"/>
            <a:r>
              <a:rPr lang="en-US" sz="3667" b="1" dirty="0" err="1">
                <a:solidFill>
                  <a:srgbClr val="5C2438"/>
                </a:solidFill>
                <a:latin typeface="Brygada 1918 Bold" pitchFamily="34" charset="0"/>
                <a:ea typeface="Brygada 1918 Bold" pitchFamily="34" charset="-122"/>
                <a:cs typeface="Brygada 1918 Bold" pitchFamily="34" charset="-120"/>
              </a:rPr>
              <a:t>na</a:t>
            </a:r>
            <a:r>
              <a:rPr lang="en-US" sz="3667" b="1" dirty="0">
                <a:solidFill>
                  <a:srgbClr val="5C2438"/>
                </a:solidFill>
                <a:latin typeface="Brygada 1918 Bold" pitchFamily="34" charset="0"/>
                <a:ea typeface="Brygada 1918 Bold" pitchFamily="34" charset="-122"/>
                <a:cs typeface="Brygada 1918 Bold" pitchFamily="34" charset="-120"/>
              </a:rPr>
              <a:t> </a:t>
            </a:r>
            <a:r>
              <a:rPr lang="en-US" sz="3667" b="1" dirty="0" err="1">
                <a:solidFill>
                  <a:srgbClr val="5C2438"/>
                </a:solidFill>
                <a:latin typeface="Brygada 1918 Bold" pitchFamily="34" charset="0"/>
                <a:ea typeface="Brygada 1918 Bold" pitchFamily="34" charset="-122"/>
                <a:cs typeface="Brygada 1918 Bold" pitchFamily="34" charset="-120"/>
              </a:rPr>
              <a:t>adolescência</a:t>
            </a:r>
            <a:endParaRPr lang="en-US" sz="3667" dirty="0">
              <a:solidFill>
                <a:srgbClr val="5C2438"/>
              </a:solidFill>
            </a:endParaRPr>
          </a:p>
        </p:txBody>
      </p:sp>
      <p:grpSp>
        <p:nvGrpSpPr>
          <p:cNvPr id="24" name="Agrupar 23">
            <a:extLst>
              <a:ext uri="{FF2B5EF4-FFF2-40B4-BE49-F238E27FC236}">
                <a16:creationId xmlns:a16="http://schemas.microsoft.com/office/drawing/2014/main" id="{B6DF3DD6-8F86-EDB9-EFA2-C844C5D3A64F}"/>
              </a:ext>
            </a:extLst>
          </p:cNvPr>
          <p:cNvGrpSpPr/>
          <p:nvPr/>
        </p:nvGrpSpPr>
        <p:grpSpPr>
          <a:xfrm>
            <a:off x="5414214" y="1841991"/>
            <a:ext cx="2918024" cy="2125364"/>
            <a:chOff x="6406880" y="2420422"/>
            <a:chExt cx="3501629" cy="2550437"/>
          </a:xfrm>
        </p:grpSpPr>
        <p:sp>
          <p:nvSpPr>
            <p:cNvPr id="4" name="Shape 1"/>
            <p:cNvSpPr/>
            <p:nvPr/>
          </p:nvSpPr>
          <p:spPr>
            <a:xfrm>
              <a:off x="6406880" y="2420422"/>
              <a:ext cx="3501629" cy="2550437"/>
            </a:xfrm>
            <a:prstGeom prst="roundRect">
              <a:avLst>
                <a:gd name="adj" fmla="val 966"/>
              </a:avLst>
            </a:prstGeom>
            <a:solidFill>
              <a:srgbClr val="4D1529"/>
            </a:solidFill>
            <a:ln/>
          </p:spPr>
          <p:txBody>
            <a:bodyPr/>
            <a:lstStyle/>
            <a:p>
              <a:endParaRPr lang="pt-BR" sz="1500" dirty="0"/>
            </a:p>
          </p:txBody>
        </p:sp>
        <p:sp>
          <p:nvSpPr>
            <p:cNvPr id="5" name="Text 2"/>
            <p:cNvSpPr/>
            <p:nvPr/>
          </p:nvSpPr>
          <p:spPr>
            <a:xfrm>
              <a:off x="6449735" y="2634496"/>
              <a:ext cx="3287554" cy="713661"/>
            </a:xfrm>
            <a:prstGeom prst="rect">
              <a:avLst/>
            </a:prstGeom>
            <a:noFill/>
            <a:ln/>
          </p:spPr>
          <p:txBody>
            <a:bodyPr wrap="square" lIns="0" tIns="0" rIns="0" bIns="0" rtlCol="0" anchor="t"/>
            <a:lstStyle/>
            <a:p>
              <a:pPr algn="ctr">
                <a:lnSpc>
                  <a:spcPts val="2333"/>
                </a:lnSpc>
              </a:pPr>
              <a:r>
                <a:rPr lang="en-US" sz="1833" b="1" dirty="0">
                  <a:solidFill>
                    <a:srgbClr val="F4CAB8"/>
                  </a:solidFill>
                  <a:latin typeface="Brygada 1918 Bold" pitchFamily="34" charset="0"/>
                  <a:ea typeface="Brygada 1918 Bold" pitchFamily="34" charset="-122"/>
                  <a:cs typeface="Brygada 1918 Bold" pitchFamily="34" charset="-120"/>
                </a:rPr>
                <a:t>Poda Neural</a:t>
              </a:r>
              <a:endParaRPr lang="en-US" sz="1833" dirty="0"/>
            </a:p>
          </p:txBody>
        </p:sp>
        <p:sp>
          <p:nvSpPr>
            <p:cNvPr id="6" name="Text 3"/>
            <p:cNvSpPr/>
            <p:nvPr/>
          </p:nvSpPr>
          <p:spPr>
            <a:xfrm>
              <a:off x="6406880" y="3204148"/>
              <a:ext cx="3458774" cy="1712119"/>
            </a:xfrm>
            <a:prstGeom prst="rect">
              <a:avLst/>
            </a:prstGeom>
            <a:noFill/>
            <a:ln/>
          </p:spPr>
          <p:txBody>
            <a:bodyPr wrap="square" lIns="0" tIns="0" rIns="0" bIns="0" rtlCol="0" anchor="t"/>
            <a:lstStyle/>
            <a:p>
              <a:pPr algn="ctr">
                <a:lnSpc>
                  <a:spcPts val="2042"/>
                </a:lnSpc>
              </a:pPr>
              <a:r>
                <a:rPr lang="pt-BR" sz="1500" dirty="0">
                  <a:solidFill>
                    <a:srgbClr val="F4CAB8"/>
                  </a:solidFill>
                  <a:latin typeface="Montserrat Medium" pitchFamily="34" charset="0"/>
                  <a:ea typeface="Montserrat Medium" pitchFamily="34" charset="-122"/>
                  <a:cs typeface="Montserrat Medium" pitchFamily="34" charset="-120"/>
                </a:rPr>
                <a:t>Elimina conexões pouco usadas e reforça as mais ativas, otimizando a comunicação entre neurônios.</a:t>
              </a:r>
              <a:endParaRPr lang="en-US" sz="1500" dirty="0"/>
            </a:p>
          </p:txBody>
        </p:sp>
      </p:grpSp>
      <p:grpSp>
        <p:nvGrpSpPr>
          <p:cNvPr id="25" name="Agrupar 24">
            <a:extLst>
              <a:ext uri="{FF2B5EF4-FFF2-40B4-BE49-F238E27FC236}">
                <a16:creationId xmlns:a16="http://schemas.microsoft.com/office/drawing/2014/main" id="{1A48C65F-5E13-6DB0-A6F6-3CC427C80105}"/>
              </a:ext>
            </a:extLst>
          </p:cNvPr>
          <p:cNvGrpSpPr/>
          <p:nvPr/>
        </p:nvGrpSpPr>
        <p:grpSpPr>
          <a:xfrm>
            <a:off x="8623346" y="1841991"/>
            <a:ext cx="2918024" cy="2125364"/>
            <a:chOff x="10272474" y="2420422"/>
            <a:chExt cx="3501629" cy="2550437"/>
          </a:xfrm>
        </p:grpSpPr>
        <p:sp>
          <p:nvSpPr>
            <p:cNvPr id="18" name="Shape 1">
              <a:extLst>
                <a:ext uri="{FF2B5EF4-FFF2-40B4-BE49-F238E27FC236}">
                  <a16:creationId xmlns:a16="http://schemas.microsoft.com/office/drawing/2014/main" id="{246A11BC-EE40-4FFA-0F4A-1A3A785EC695}"/>
                </a:ext>
              </a:extLst>
            </p:cNvPr>
            <p:cNvSpPr/>
            <p:nvPr/>
          </p:nvSpPr>
          <p:spPr>
            <a:xfrm>
              <a:off x="10272474" y="2420422"/>
              <a:ext cx="3501629" cy="2550437"/>
            </a:xfrm>
            <a:prstGeom prst="roundRect">
              <a:avLst>
                <a:gd name="adj" fmla="val 966"/>
              </a:avLst>
            </a:prstGeom>
            <a:solidFill>
              <a:srgbClr val="4D1529"/>
            </a:solidFill>
            <a:ln/>
          </p:spPr>
          <p:txBody>
            <a:bodyPr/>
            <a:lstStyle/>
            <a:p>
              <a:endParaRPr lang="pt-BR" sz="1500" dirty="0"/>
            </a:p>
          </p:txBody>
        </p:sp>
        <p:sp>
          <p:nvSpPr>
            <p:cNvPr id="8" name="Text 5"/>
            <p:cNvSpPr/>
            <p:nvPr/>
          </p:nvSpPr>
          <p:spPr>
            <a:xfrm>
              <a:off x="10379512" y="2634496"/>
              <a:ext cx="3287554" cy="484485"/>
            </a:xfrm>
            <a:prstGeom prst="rect">
              <a:avLst/>
            </a:prstGeom>
            <a:noFill/>
            <a:ln/>
          </p:spPr>
          <p:txBody>
            <a:bodyPr wrap="square" lIns="0" tIns="0" rIns="0" bIns="0" rtlCol="0" anchor="t"/>
            <a:lstStyle/>
            <a:p>
              <a:pPr algn="ctr">
                <a:lnSpc>
                  <a:spcPts val="2125"/>
                </a:lnSpc>
              </a:pPr>
              <a:r>
                <a:rPr lang="en-US" sz="2000" b="1" dirty="0">
                  <a:solidFill>
                    <a:srgbClr val="F4CAB8"/>
                  </a:solidFill>
                  <a:latin typeface="Brygada 1918 Bold" pitchFamily="34" charset="0"/>
                  <a:ea typeface="Brygada 1918 Bold" pitchFamily="34" charset="-122"/>
                  <a:cs typeface="Brygada 1918 Bold" pitchFamily="34" charset="-120"/>
                </a:rPr>
                <a:t>Neuroplasticidade</a:t>
              </a:r>
              <a:endParaRPr lang="en-US" sz="2000" dirty="0"/>
            </a:p>
          </p:txBody>
        </p:sp>
        <p:sp>
          <p:nvSpPr>
            <p:cNvPr id="9" name="Text 6"/>
            <p:cNvSpPr/>
            <p:nvPr/>
          </p:nvSpPr>
          <p:spPr>
            <a:xfrm>
              <a:off x="10379512" y="3367622"/>
              <a:ext cx="3287554" cy="1494353"/>
            </a:xfrm>
            <a:prstGeom prst="rect">
              <a:avLst/>
            </a:prstGeom>
            <a:noFill/>
            <a:ln/>
          </p:spPr>
          <p:txBody>
            <a:bodyPr wrap="square" lIns="0" tIns="0" rIns="0" bIns="0" rtlCol="0" anchor="t"/>
            <a:lstStyle/>
            <a:p>
              <a:pPr algn="ctr">
                <a:lnSpc>
                  <a:spcPts val="2042"/>
                </a:lnSpc>
              </a:pPr>
              <a:r>
                <a:rPr lang="en-US" sz="1500" dirty="0">
                  <a:solidFill>
                    <a:srgbClr val="F4CAB8"/>
                  </a:solidFill>
                  <a:latin typeface="Montserrat Medium" pitchFamily="34" charset="0"/>
                  <a:ea typeface="Montserrat Medium" pitchFamily="34" charset="-122"/>
                  <a:cs typeface="Montserrat Medium" pitchFamily="34" charset="-120"/>
                </a:rPr>
                <a:t>Capacidade do cérebro se modificar a partir das experiências, estímulos e aprendizados vivenciados.</a:t>
              </a:r>
              <a:endParaRPr lang="en-US" sz="1500" dirty="0"/>
            </a:p>
          </p:txBody>
        </p:sp>
      </p:grpSp>
      <p:sp>
        <p:nvSpPr>
          <p:cNvPr id="21" name="Text 2">
            <a:extLst>
              <a:ext uri="{FF2B5EF4-FFF2-40B4-BE49-F238E27FC236}">
                <a16:creationId xmlns:a16="http://schemas.microsoft.com/office/drawing/2014/main" id="{44AC9EF3-7C13-9E5A-6DD2-79BE713FE246}"/>
              </a:ext>
            </a:extLst>
          </p:cNvPr>
          <p:cNvSpPr/>
          <p:nvPr/>
        </p:nvSpPr>
        <p:spPr>
          <a:xfrm>
            <a:off x="8712542" y="4361778"/>
            <a:ext cx="2739628" cy="416893"/>
          </a:xfrm>
          <a:prstGeom prst="rect">
            <a:avLst/>
          </a:prstGeom>
          <a:noFill/>
          <a:ln/>
        </p:spPr>
        <p:txBody>
          <a:bodyPr wrap="square" lIns="0" tIns="0" rIns="0" bIns="0" rtlCol="0" anchor="t"/>
          <a:lstStyle/>
          <a:p>
            <a:pPr algn="ctr">
              <a:lnSpc>
                <a:spcPts val="2333"/>
              </a:lnSpc>
            </a:pPr>
            <a:r>
              <a:rPr lang="en-US" sz="1833" b="1" dirty="0">
                <a:solidFill>
                  <a:srgbClr val="F4CAB8"/>
                </a:solidFill>
                <a:latin typeface="Brygada 1918 Bold" pitchFamily="34" charset="0"/>
                <a:ea typeface="Brygada 1918 Bold" pitchFamily="34" charset="-122"/>
                <a:cs typeface="Brygada 1918 Bold" pitchFamily="34" charset="-120"/>
              </a:rPr>
              <a:t>Córtex Pré-frontal</a:t>
            </a:r>
          </a:p>
        </p:txBody>
      </p:sp>
      <p:grpSp>
        <p:nvGrpSpPr>
          <p:cNvPr id="26" name="Agrupar 25">
            <a:extLst>
              <a:ext uri="{FF2B5EF4-FFF2-40B4-BE49-F238E27FC236}">
                <a16:creationId xmlns:a16="http://schemas.microsoft.com/office/drawing/2014/main" id="{79AF832C-6AB8-0963-A097-9B6CCF429430}"/>
              </a:ext>
            </a:extLst>
          </p:cNvPr>
          <p:cNvGrpSpPr/>
          <p:nvPr/>
        </p:nvGrpSpPr>
        <p:grpSpPr>
          <a:xfrm>
            <a:off x="5380487" y="4178710"/>
            <a:ext cx="2959360" cy="2187106"/>
            <a:chOff x="6357277" y="5254344"/>
            <a:chExt cx="3551232" cy="2624527"/>
          </a:xfrm>
        </p:grpSpPr>
        <p:sp>
          <p:nvSpPr>
            <p:cNvPr id="17" name="Shape 1">
              <a:extLst>
                <a:ext uri="{FF2B5EF4-FFF2-40B4-BE49-F238E27FC236}">
                  <a16:creationId xmlns:a16="http://schemas.microsoft.com/office/drawing/2014/main" id="{2695C375-CFC7-C0B3-D9EB-D8DA6F4C13A3}"/>
                </a:ext>
              </a:extLst>
            </p:cNvPr>
            <p:cNvSpPr/>
            <p:nvPr/>
          </p:nvSpPr>
          <p:spPr>
            <a:xfrm>
              <a:off x="6406880" y="5254344"/>
              <a:ext cx="3501629" cy="2624527"/>
            </a:xfrm>
            <a:prstGeom prst="roundRect">
              <a:avLst>
                <a:gd name="adj" fmla="val 966"/>
              </a:avLst>
            </a:prstGeom>
            <a:solidFill>
              <a:srgbClr val="4D1529"/>
            </a:solidFill>
            <a:ln/>
          </p:spPr>
          <p:txBody>
            <a:bodyPr/>
            <a:lstStyle/>
            <a:p>
              <a:endParaRPr lang="pt-BR" sz="1500" dirty="0"/>
            </a:p>
          </p:txBody>
        </p:sp>
        <p:sp>
          <p:nvSpPr>
            <p:cNvPr id="20" name="Text 2">
              <a:extLst>
                <a:ext uri="{FF2B5EF4-FFF2-40B4-BE49-F238E27FC236}">
                  <a16:creationId xmlns:a16="http://schemas.microsoft.com/office/drawing/2014/main" id="{EF881FC7-764C-27D7-388F-507A7FFF4864}"/>
                </a:ext>
              </a:extLst>
            </p:cNvPr>
            <p:cNvSpPr/>
            <p:nvPr/>
          </p:nvSpPr>
          <p:spPr>
            <a:xfrm>
              <a:off x="6357277" y="5468072"/>
              <a:ext cx="3454207" cy="564672"/>
            </a:xfrm>
            <a:prstGeom prst="rect">
              <a:avLst/>
            </a:prstGeom>
            <a:noFill/>
            <a:ln/>
          </p:spPr>
          <p:txBody>
            <a:bodyPr wrap="square" lIns="0" tIns="0" rIns="0" bIns="0" rtlCol="0" anchor="t"/>
            <a:lstStyle/>
            <a:p>
              <a:pPr algn="ctr">
                <a:lnSpc>
                  <a:spcPts val="2333"/>
                </a:lnSpc>
              </a:pPr>
              <a:r>
                <a:rPr lang="en-US" sz="1833" b="1" dirty="0">
                  <a:solidFill>
                    <a:srgbClr val="F4CAB8"/>
                  </a:solidFill>
                  <a:latin typeface="Brygada 1918 Bold" pitchFamily="34" charset="0"/>
                  <a:ea typeface="Brygada 1918 Bold" pitchFamily="34" charset="-122"/>
                  <a:cs typeface="Brygada 1918 Bold" pitchFamily="34" charset="-120"/>
                </a:rPr>
                <a:t>Receptores de dopamina</a:t>
              </a:r>
              <a:endParaRPr lang="en-US" sz="1833" dirty="0"/>
            </a:p>
          </p:txBody>
        </p:sp>
        <p:sp>
          <p:nvSpPr>
            <p:cNvPr id="23" name="CaixaDeTexto 22">
              <a:extLst>
                <a:ext uri="{FF2B5EF4-FFF2-40B4-BE49-F238E27FC236}">
                  <a16:creationId xmlns:a16="http://schemas.microsoft.com/office/drawing/2014/main" id="{C0BBA6C7-E593-9803-593C-0575E66CFAA3}"/>
                </a:ext>
              </a:extLst>
            </p:cNvPr>
            <p:cNvSpPr txBox="1"/>
            <p:nvPr/>
          </p:nvSpPr>
          <p:spPr>
            <a:xfrm>
              <a:off x="6411446" y="6032744"/>
              <a:ext cx="3454208" cy="1632833"/>
            </a:xfrm>
            <a:prstGeom prst="rect">
              <a:avLst/>
            </a:prstGeom>
            <a:noFill/>
          </p:spPr>
          <p:txBody>
            <a:bodyPr wrap="square">
              <a:spAutoFit/>
            </a:bodyPr>
            <a:lstStyle/>
            <a:p>
              <a:pPr algn="ctr">
                <a:lnSpc>
                  <a:spcPts val="2042"/>
                </a:lnSpc>
              </a:pPr>
              <a:r>
                <a:rPr lang="en-US" sz="1500" dirty="0">
                  <a:solidFill>
                    <a:srgbClr val="F4CAB8"/>
                  </a:solidFill>
                  <a:latin typeface="Montserrat Medium" pitchFamily="34" charset="0"/>
                  <a:ea typeface="Montserrat Medium" pitchFamily="34" charset="-122"/>
                  <a:cs typeface="Montserrat Medium" pitchFamily="34" charset="-120"/>
                </a:rPr>
                <a:t>Sua diminuição leva a necessidade de experiências mais intensas e comportamento de risco para obtenção de prazer</a:t>
              </a:r>
              <a:endParaRPr lang="en-US" sz="1500" dirty="0"/>
            </a:p>
          </p:txBody>
        </p:sp>
      </p:grpSp>
      <p:sp>
        <p:nvSpPr>
          <p:cNvPr id="28" name="CaixaDeTexto 27">
            <a:extLst>
              <a:ext uri="{FF2B5EF4-FFF2-40B4-BE49-F238E27FC236}">
                <a16:creationId xmlns:a16="http://schemas.microsoft.com/office/drawing/2014/main" id="{12EFF4C0-D199-A2AD-7A8E-62F98C3C6C86}"/>
              </a:ext>
            </a:extLst>
          </p:cNvPr>
          <p:cNvSpPr txBox="1"/>
          <p:nvPr/>
        </p:nvSpPr>
        <p:spPr>
          <a:xfrm>
            <a:off x="8712542" y="4794164"/>
            <a:ext cx="2739628" cy="1355115"/>
          </a:xfrm>
          <a:prstGeom prst="rect">
            <a:avLst/>
          </a:prstGeom>
          <a:noFill/>
        </p:spPr>
        <p:txBody>
          <a:bodyPr wrap="square">
            <a:spAutoFit/>
          </a:bodyPr>
          <a:lstStyle/>
          <a:p>
            <a:pPr algn="ctr">
              <a:lnSpc>
                <a:spcPts val="2042"/>
              </a:lnSpc>
            </a:pPr>
            <a:r>
              <a:rPr lang="en-US" sz="1333" dirty="0">
                <a:solidFill>
                  <a:srgbClr val="F4CAB8"/>
                </a:solidFill>
                <a:latin typeface="Montserrat Medium" pitchFamily="34" charset="0"/>
                <a:ea typeface="Montserrat Medium" pitchFamily="34" charset="-122"/>
                <a:cs typeface="Montserrat Medium" pitchFamily="34" charset="-120"/>
              </a:rPr>
              <a:t>Última área do cérebro a amadurecer, responsável por tomada de decisão, controle de impulsos, autocontrole e regulação emocional</a:t>
            </a:r>
            <a:endParaRPr lang="en-US" sz="1333" dirty="0"/>
          </a:p>
        </p:txBody>
      </p:sp>
      <p:sp>
        <p:nvSpPr>
          <p:cNvPr id="7" name="Google Shape;116;p3">
            <a:extLst>
              <a:ext uri="{FF2B5EF4-FFF2-40B4-BE49-F238E27FC236}">
                <a16:creationId xmlns:a16="http://schemas.microsoft.com/office/drawing/2014/main" id="{B4127BA3-AAE2-4D7D-1292-243616AD126D}"/>
              </a:ext>
            </a:extLst>
          </p:cNvPr>
          <p:cNvSpPr/>
          <p:nvPr/>
        </p:nvSpPr>
        <p:spPr>
          <a:xfrm>
            <a:off x="9115165" y="6349491"/>
            <a:ext cx="3076835" cy="508510"/>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5C2438"/>
        </a:solidFill>
        <a:effectLst/>
      </p:bgPr>
    </p:bg>
    <p:spTree>
      <p:nvGrpSpPr>
        <p:cNvPr id="1" name=""/>
        <p:cNvGrpSpPr/>
        <p:nvPr/>
      </p:nvGrpSpPr>
      <p:grpSpPr>
        <a:xfrm>
          <a:off x="0" y="0"/>
          <a:ext cx="0" cy="0"/>
          <a:chOff x="0" y="0"/>
          <a:chExt cx="0" cy="0"/>
        </a:xfrm>
      </p:grpSpPr>
      <p:sp>
        <p:nvSpPr>
          <p:cNvPr id="2" name="Text 0"/>
          <p:cNvSpPr/>
          <p:nvPr/>
        </p:nvSpPr>
        <p:spPr>
          <a:xfrm>
            <a:off x="1671638" y="272913"/>
            <a:ext cx="8848725" cy="567333"/>
          </a:xfrm>
          <a:prstGeom prst="rect">
            <a:avLst/>
          </a:prstGeom>
          <a:noFill/>
          <a:ln/>
        </p:spPr>
        <p:txBody>
          <a:bodyPr wrap="none" lIns="0" tIns="0" rIns="0" bIns="0" rtlCol="0" anchor="t"/>
          <a:lstStyle/>
          <a:p>
            <a:pPr algn="ctr">
              <a:lnSpc>
                <a:spcPts val="4458"/>
              </a:lnSpc>
            </a:pPr>
            <a:r>
              <a:rPr lang="en-US" sz="3542" b="1" dirty="0">
                <a:solidFill>
                  <a:schemeClr val="accent2"/>
                </a:solidFill>
                <a:latin typeface="Brygada 1918 Bold" pitchFamily="34" charset="0"/>
                <a:ea typeface="Brygada 1918 Bold" pitchFamily="34" charset="-122"/>
                <a:cs typeface="Brygada 1918 Bold" pitchFamily="34" charset="-120"/>
              </a:rPr>
              <a:t>Neuroplasticidade e o papel do professor</a:t>
            </a:r>
            <a:endParaRPr lang="en-US" sz="3542" dirty="0">
              <a:solidFill>
                <a:schemeClr val="accent2"/>
              </a:solidFill>
            </a:endParaRPr>
          </a:p>
        </p:txBody>
      </p:sp>
      <p:pic>
        <p:nvPicPr>
          <p:cNvPr id="3" name="Image 0" descr="preencoded.png"/>
          <p:cNvPicPr>
            <a:picLocks noChangeAspect="1"/>
          </p:cNvPicPr>
          <p:nvPr/>
        </p:nvPicPr>
        <p:blipFill>
          <a:blip r:embed="rId3"/>
          <a:stretch>
            <a:fillRect/>
          </a:stretch>
        </p:blipFill>
        <p:spPr>
          <a:xfrm>
            <a:off x="595709" y="1772499"/>
            <a:ext cx="3496668" cy="2161083"/>
          </a:xfrm>
          <a:prstGeom prst="rect">
            <a:avLst/>
          </a:prstGeom>
        </p:spPr>
      </p:pic>
      <p:sp>
        <p:nvSpPr>
          <p:cNvPr id="4" name="Text 1"/>
          <p:cNvSpPr/>
          <p:nvPr/>
        </p:nvSpPr>
        <p:spPr>
          <a:xfrm>
            <a:off x="1275009" y="1313639"/>
            <a:ext cx="2138067" cy="283766"/>
          </a:xfrm>
          <a:prstGeom prst="rect">
            <a:avLst/>
          </a:prstGeom>
          <a:noFill/>
          <a:ln/>
        </p:spPr>
        <p:txBody>
          <a:bodyPr wrap="none" lIns="0" tIns="0" rIns="0" bIns="0" rtlCol="0" anchor="t"/>
          <a:lstStyle/>
          <a:p>
            <a:pPr>
              <a:lnSpc>
                <a:spcPts val="2208"/>
              </a:lnSpc>
            </a:pPr>
            <a:r>
              <a:rPr lang="en-US" sz="1750" b="1" dirty="0">
                <a:solidFill>
                  <a:srgbClr val="F4CAB8"/>
                </a:solidFill>
                <a:latin typeface="Brygada 1918 Bold" pitchFamily="34" charset="0"/>
                <a:ea typeface="Brygada 1918 Bold" pitchFamily="34" charset="-122"/>
                <a:cs typeface="Brygada 1918 Bold" pitchFamily="34" charset="-120"/>
              </a:rPr>
              <a:t>Estimule a curiosidade</a:t>
            </a:r>
            <a:endParaRPr lang="en-US" sz="1750" dirty="0"/>
          </a:p>
        </p:txBody>
      </p:sp>
      <p:sp>
        <p:nvSpPr>
          <p:cNvPr id="5" name="Text 2"/>
          <p:cNvSpPr/>
          <p:nvPr/>
        </p:nvSpPr>
        <p:spPr>
          <a:xfrm>
            <a:off x="595709" y="4108677"/>
            <a:ext cx="3496668" cy="1435684"/>
          </a:xfrm>
          <a:prstGeom prst="rect">
            <a:avLst/>
          </a:prstGeom>
          <a:noFill/>
          <a:ln/>
        </p:spPr>
        <p:txBody>
          <a:bodyPr wrap="square" lIns="0" tIns="0" rIns="0" bIns="0" rtlCol="0" anchor="t"/>
          <a:lstStyle/>
          <a:p>
            <a:pPr algn="just">
              <a:lnSpc>
                <a:spcPts val="2125"/>
              </a:lnSpc>
            </a:pPr>
            <a:r>
              <a:rPr lang="en-US" sz="1667" dirty="0">
                <a:solidFill>
                  <a:srgbClr val="F4CAB8"/>
                </a:solidFill>
                <a:latin typeface="Montserrat Medium" pitchFamily="34" charset="0"/>
                <a:ea typeface="Montserrat Medium" pitchFamily="34" charset="-122"/>
                <a:cs typeface="Montserrat Medium" pitchFamily="34" charset="-120"/>
              </a:rPr>
              <a:t>Lance desafios, promova debates, incentive a pesquisa e a descoberta para manter o "jardim cerebral" sempre ativo e estimulado.</a:t>
            </a:r>
            <a:endParaRPr lang="en-US" sz="1667" dirty="0"/>
          </a:p>
        </p:txBody>
      </p:sp>
      <p:pic>
        <p:nvPicPr>
          <p:cNvPr id="6" name="Image 1" descr="preencoded.png"/>
          <p:cNvPicPr>
            <a:picLocks noChangeAspect="1"/>
          </p:cNvPicPr>
          <p:nvPr/>
        </p:nvPicPr>
        <p:blipFill>
          <a:blip r:embed="rId4"/>
          <a:stretch>
            <a:fillRect/>
          </a:stretch>
        </p:blipFill>
        <p:spPr>
          <a:xfrm>
            <a:off x="4347667" y="1772499"/>
            <a:ext cx="3496668" cy="2161083"/>
          </a:xfrm>
          <a:prstGeom prst="rect">
            <a:avLst/>
          </a:prstGeom>
        </p:spPr>
      </p:pic>
      <p:sp>
        <p:nvSpPr>
          <p:cNvPr id="7" name="Text 3"/>
          <p:cNvSpPr/>
          <p:nvPr/>
        </p:nvSpPr>
        <p:spPr>
          <a:xfrm>
            <a:off x="4476701" y="1312168"/>
            <a:ext cx="3238599" cy="283766"/>
          </a:xfrm>
          <a:prstGeom prst="rect">
            <a:avLst/>
          </a:prstGeom>
          <a:noFill/>
          <a:ln/>
        </p:spPr>
        <p:txBody>
          <a:bodyPr wrap="none" lIns="0" tIns="0" rIns="0" bIns="0" rtlCol="0" anchor="t"/>
          <a:lstStyle/>
          <a:p>
            <a:pPr algn="ctr">
              <a:lnSpc>
                <a:spcPts val="2208"/>
              </a:lnSpc>
            </a:pPr>
            <a:r>
              <a:rPr lang="en-US" sz="1750" b="1" dirty="0">
                <a:solidFill>
                  <a:srgbClr val="F4CAB8"/>
                </a:solidFill>
                <a:latin typeface="Brygada 1918 Bold" pitchFamily="34" charset="0"/>
                <a:ea typeface="Brygada 1918 Bold" pitchFamily="34" charset="-122"/>
                <a:cs typeface="Brygada 1918 Bold" pitchFamily="34" charset="-120"/>
              </a:rPr>
              <a:t>Varie as estratégias didáticas</a:t>
            </a:r>
            <a:endParaRPr lang="en-US" sz="1750" dirty="0"/>
          </a:p>
        </p:txBody>
      </p:sp>
      <p:sp>
        <p:nvSpPr>
          <p:cNvPr id="8" name="Text 4"/>
          <p:cNvSpPr/>
          <p:nvPr/>
        </p:nvSpPr>
        <p:spPr>
          <a:xfrm>
            <a:off x="4347667" y="4108677"/>
            <a:ext cx="3496668" cy="1089422"/>
          </a:xfrm>
          <a:prstGeom prst="rect">
            <a:avLst/>
          </a:prstGeom>
          <a:noFill/>
          <a:ln/>
        </p:spPr>
        <p:txBody>
          <a:bodyPr wrap="square" lIns="0" tIns="0" rIns="0" bIns="0" rtlCol="0" anchor="t"/>
          <a:lstStyle/>
          <a:p>
            <a:pPr algn="just">
              <a:lnSpc>
                <a:spcPts val="2125"/>
              </a:lnSpc>
            </a:pPr>
            <a:r>
              <a:rPr lang="en-US" sz="1667" dirty="0">
                <a:solidFill>
                  <a:srgbClr val="F4CAB8"/>
                </a:solidFill>
                <a:latin typeface="Montserrat Medium" pitchFamily="34" charset="0"/>
                <a:ea typeface="Montserrat Medium" pitchFamily="34" charset="-122"/>
                <a:cs typeface="Montserrat Medium" pitchFamily="34" charset="-120"/>
              </a:rPr>
              <a:t>Use diferentes recursos e </a:t>
            </a:r>
            <a:r>
              <a:rPr lang="en-US" sz="1667" dirty="0" err="1">
                <a:solidFill>
                  <a:srgbClr val="F4CAB8"/>
                </a:solidFill>
                <a:latin typeface="Montserrat Medium" pitchFamily="34" charset="0"/>
                <a:ea typeface="Montserrat Medium" pitchFamily="34" charset="-122"/>
                <a:cs typeface="Montserrat Medium" pitchFamily="34" charset="-120"/>
              </a:rPr>
              <a:t>metodologias</a:t>
            </a:r>
            <a:r>
              <a:rPr lang="en-US" sz="1667" dirty="0">
                <a:solidFill>
                  <a:srgbClr val="F4CAB8"/>
                </a:solidFill>
                <a:latin typeface="Montserrat Medium" pitchFamily="34" charset="0"/>
                <a:ea typeface="Montserrat Medium" pitchFamily="34" charset="-122"/>
                <a:cs typeface="Montserrat Medium" pitchFamily="34" charset="-120"/>
              </a:rPr>
              <a:t> para proporcionar estímulos variados ao cérebro em desenvolvimento dos adolescentes.</a:t>
            </a:r>
            <a:endParaRPr lang="en-US" sz="1667" dirty="0"/>
          </a:p>
        </p:txBody>
      </p:sp>
      <p:sp>
        <p:nvSpPr>
          <p:cNvPr id="10" name="Text 5"/>
          <p:cNvSpPr/>
          <p:nvPr/>
        </p:nvSpPr>
        <p:spPr>
          <a:xfrm>
            <a:off x="8713142" y="1313639"/>
            <a:ext cx="2269629" cy="283766"/>
          </a:xfrm>
          <a:prstGeom prst="rect">
            <a:avLst/>
          </a:prstGeom>
          <a:noFill/>
          <a:ln/>
        </p:spPr>
        <p:txBody>
          <a:bodyPr wrap="none" lIns="0" tIns="0" rIns="0" bIns="0" rtlCol="0" anchor="t"/>
          <a:lstStyle/>
          <a:p>
            <a:pPr algn="ctr">
              <a:lnSpc>
                <a:spcPts val="2208"/>
              </a:lnSpc>
            </a:pPr>
            <a:r>
              <a:rPr lang="en-US" sz="1750" b="1" dirty="0">
                <a:solidFill>
                  <a:srgbClr val="F4CAB8"/>
                </a:solidFill>
                <a:latin typeface="Brygada 1918 Bold" pitchFamily="34" charset="0"/>
                <a:ea typeface="Brygada 1918 Bold" pitchFamily="34" charset="-122"/>
                <a:cs typeface="Brygada 1918 Bold" pitchFamily="34" charset="-120"/>
              </a:rPr>
              <a:t>Valorize o </a:t>
            </a:r>
            <a:r>
              <a:rPr lang="en-US" sz="1750" b="1" i="1" dirty="0">
                <a:solidFill>
                  <a:srgbClr val="F4CAB8"/>
                </a:solidFill>
                <a:latin typeface="Brygada 1918 Bold" pitchFamily="34" charset="0"/>
                <a:ea typeface="Brygada 1918 Bold" pitchFamily="34" charset="-122"/>
                <a:cs typeface="Brygada 1918 Bold" pitchFamily="34" charset="-120"/>
              </a:rPr>
              <a:t>feedback</a:t>
            </a:r>
            <a:endParaRPr lang="en-US" sz="1750" i="1" dirty="0"/>
          </a:p>
        </p:txBody>
      </p:sp>
      <p:sp>
        <p:nvSpPr>
          <p:cNvPr id="11" name="Text 6"/>
          <p:cNvSpPr/>
          <p:nvPr/>
        </p:nvSpPr>
        <p:spPr>
          <a:xfrm>
            <a:off x="8099624" y="4104369"/>
            <a:ext cx="3496668" cy="1673183"/>
          </a:xfrm>
          <a:prstGeom prst="rect">
            <a:avLst/>
          </a:prstGeom>
          <a:noFill/>
          <a:ln/>
        </p:spPr>
        <p:txBody>
          <a:bodyPr wrap="square" lIns="0" tIns="0" rIns="0" bIns="0" rtlCol="0" anchor="t"/>
          <a:lstStyle/>
          <a:p>
            <a:pPr algn="just">
              <a:lnSpc>
                <a:spcPts val="2125"/>
              </a:lnSpc>
            </a:pPr>
            <a:r>
              <a:rPr lang="en-US" sz="1500" dirty="0">
                <a:solidFill>
                  <a:srgbClr val="F4CAB8"/>
                </a:solidFill>
                <a:latin typeface="Montserrat Medium" pitchFamily="34" charset="0"/>
                <a:ea typeface="Montserrat Medium" pitchFamily="34" charset="-122"/>
                <a:cs typeface="Montserrat Medium" pitchFamily="34" charset="-120"/>
              </a:rPr>
              <a:t>Mostre aos estudantes como estão progredindo e o que podem melhorar. Faça elogios e reconheça os progressos, mesmo em situações simples. Ao fazer isso você cria e/ou fortalece os vínculos.</a:t>
            </a:r>
            <a:endParaRPr lang="en-US" sz="1500" dirty="0"/>
          </a:p>
        </p:txBody>
      </p:sp>
      <p:sp>
        <p:nvSpPr>
          <p:cNvPr id="12" name="Text 7"/>
          <p:cNvSpPr/>
          <p:nvPr/>
        </p:nvSpPr>
        <p:spPr>
          <a:xfrm>
            <a:off x="377467" y="6067028"/>
            <a:ext cx="11437067" cy="567333"/>
          </a:xfrm>
          <a:prstGeom prst="rect">
            <a:avLst/>
          </a:prstGeom>
          <a:noFill/>
          <a:ln/>
        </p:spPr>
        <p:txBody>
          <a:bodyPr wrap="square" lIns="0" tIns="0" rIns="0" bIns="0" rtlCol="0" anchor="t"/>
          <a:lstStyle/>
          <a:p>
            <a:pPr algn="ctr">
              <a:lnSpc>
                <a:spcPts val="2125"/>
              </a:lnSpc>
            </a:pPr>
            <a:r>
              <a:rPr lang="en-US" sz="1600" dirty="0">
                <a:solidFill>
                  <a:srgbClr val="F4CAB8"/>
                </a:solidFill>
                <a:latin typeface="Montserrat Medium" pitchFamily="34" charset="0"/>
                <a:ea typeface="Montserrat Medium" pitchFamily="34" charset="-122"/>
                <a:cs typeface="Montserrat Medium" pitchFamily="34" charset="-120"/>
              </a:rPr>
              <a:t>As experiências vividas durante esse período, incluindo as escolares, influenciam diretamente na formação do cérebro e na aprendizagem. Como professor, você tem um papel fundamental nesse processo de "jardinagem cerebral"!</a:t>
            </a:r>
            <a:endParaRPr lang="en-US" sz="1600" dirty="0"/>
          </a:p>
        </p:txBody>
      </p:sp>
      <p:pic>
        <p:nvPicPr>
          <p:cNvPr id="14" name="Imagem 13" descr="Pessoas sentadas ao redor de uma mesa&#10;&#10;O conteúdo gerado por IA pode estar incorreto.">
            <a:extLst>
              <a:ext uri="{FF2B5EF4-FFF2-40B4-BE49-F238E27FC236}">
                <a16:creationId xmlns:a16="http://schemas.microsoft.com/office/drawing/2014/main" id="{E0DAC140-7177-54A5-541D-4233E78DA1DC}"/>
              </a:ext>
            </a:extLst>
          </p:cNvPr>
          <p:cNvPicPr>
            <a:picLocks noChangeAspect="1"/>
          </p:cNvPicPr>
          <p:nvPr/>
        </p:nvPicPr>
        <p:blipFill>
          <a:blip r:embed="rId5"/>
          <a:srcRect t="1" b="248"/>
          <a:stretch/>
        </p:blipFill>
        <p:spPr>
          <a:xfrm>
            <a:off x="8099624" y="1772500"/>
            <a:ext cx="3489818" cy="222440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42344" y="1200506"/>
            <a:ext cx="1499563" cy="327718"/>
          </a:xfrm>
          <a:prstGeom prst="rect">
            <a:avLst/>
          </a:prstGeom>
        </p:spPr>
        <p:txBody>
          <a:bodyPr wrap="square" lIns="0" tIns="0" rIns="0" bIns="0" rtlCol="0" anchor="t">
            <a:spAutoFit/>
          </a:bodyPr>
          <a:lstStyle/>
          <a:p>
            <a:pPr algn="ctr">
              <a:lnSpc>
                <a:spcPts val="2800"/>
              </a:lnSpc>
            </a:pPr>
            <a:r>
              <a:rPr lang="en-US" sz="2000" b="1" dirty="0">
                <a:solidFill>
                  <a:srgbClr val="C00000">
                    <a:alpha val="62745"/>
                  </a:srgbClr>
                </a:solidFill>
                <a:latin typeface="Open Sans Bold"/>
                <a:ea typeface="Open Sans Bold"/>
                <a:cs typeface="Open Sans Bold"/>
                <a:sym typeface="Open Sans Bold"/>
              </a:rPr>
              <a:t>VISUAL</a:t>
            </a:r>
          </a:p>
        </p:txBody>
      </p:sp>
      <p:grpSp>
        <p:nvGrpSpPr>
          <p:cNvPr id="3" name="Group 3"/>
          <p:cNvGrpSpPr/>
          <p:nvPr/>
        </p:nvGrpSpPr>
        <p:grpSpPr>
          <a:xfrm>
            <a:off x="169862" y="0"/>
            <a:ext cx="3444526" cy="3400109"/>
            <a:chOff x="0" y="-31385"/>
            <a:chExt cx="6889052" cy="6800220"/>
          </a:xfrm>
        </p:grpSpPr>
        <p:pic>
          <p:nvPicPr>
            <p:cNvPr id="4" name="Picture 4"/>
            <p:cNvPicPr>
              <a:picLocks noChangeAspect="1"/>
            </p:cNvPicPr>
            <p:nvPr/>
          </p:nvPicPr>
          <p:blipFill>
            <a:blip r:embed="rId3"/>
            <a:srcRect/>
            <a:stretch>
              <a:fillRect/>
            </a:stretch>
          </p:blipFill>
          <p:spPr>
            <a:xfrm>
              <a:off x="263948" y="-31385"/>
              <a:ext cx="6299616" cy="3086811"/>
            </a:xfrm>
            <a:prstGeom prst="rect">
              <a:avLst/>
            </a:prstGeom>
          </p:spPr>
        </p:pic>
        <p:sp>
          <p:nvSpPr>
            <p:cNvPr id="5" name="TextBox 5"/>
            <p:cNvSpPr txBox="1"/>
            <p:nvPr/>
          </p:nvSpPr>
          <p:spPr>
            <a:xfrm>
              <a:off x="0" y="3048712"/>
              <a:ext cx="6889052" cy="3720123"/>
            </a:xfrm>
            <a:prstGeom prst="rect">
              <a:avLst/>
            </a:prstGeom>
          </p:spPr>
          <p:txBody>
            <a:bodyPr lIns="0" tIns="0" rIns="0" bIns="0" rtlCol="0" anchor="t">
              <a:spAutoFit/>
            </a:bodyPr>
            <a:lstStyle/>
            <a:p>
              <a:pPr algn="just">
                <a:lnSpc>
                  <a:spcPts val="2052"/>
                </a:lnSpc>
                <a:spcBef>
                  <a:spcPct val="0"/>
                </a:spcBef>
              </a:pPr>
              <a:r>
                <a:rPr lang="en-US" sz="1333" b="1" dirty="0">
                  <a:latin typeface="Montserrat Medium" panose="020B0604020202020204" charset="0"/>
                  <a:ea typeface="Open Sans Bold"/>
                  <a:cs typeface="Open Sans Bold"/>
                  <a:sym typeface="Open Sans Bold"/>
                </a:rPr>
                <a:t>Favorecida por meio de demonstrações visuais, como desenhos, mapas, diagramas, gráficos, vídeos, e aulas expositivas para apresentar conceitos, raciocínios ou ideias e suas relações. Fazem notas detalhadas em tópicos, preferem sentar na frente da sala.</a:t>
              </a:r>
            </a:p>
          </p:txBody>
        </p:sp>
      </p:grpSp>
      <p:grpSp>
        <p:nvGrpSpPr>
          <p:cNvPr id="6" name="Group 6"/>
          <p:cNvGrpSpPr/>
          <p:nvPr/>
        </p:nvGrpSpPr>
        <p:grpSpPr>
          <a:xfrm>
            <a:off x="3733220" y="1632376"/>
            <a:ext cx="4204281" cy="3173020"/>
            <a:chOff x="-1656240" y="0"/>
            <a:chExt cx="8408561" cy="6346042"/>
          </a:xfrm>
        </p:grpSpPr>
        <p:sp>
          <p:nvSpPr>
            <p:cNvPr id="7" name="Freeform 7"/>
            <p:cNvSpPr/>
            <p:nvPr/>
          </p:nvSpPr>
          <p:spPr>
            <a:xfrm>
              <a:off x="704688" y="0"/>
              <a:ext cx="4729267" cy="3493746"/>
            </a:xfrm>
            <a:custGeom>
              <a:avLst/>
              <a:gdLst/>
              <a:ahLst/>
              <a:cxnLst/>
              <a:rect l="l" t="t" r="r" b="b"/>
              <a:pathLst>
                <a:path w="4729267" h="3493746">
                  <a:moveTo>
                    <a:pt x="0" y="0"/>
                  </a:moveTo>
                  <a:lnTo>
                    <a:pt x="4729267" y="0"/>
                  </a:lnTo>
                  <a:lnTo>
                    <a:pt x="4729267" y="3493746"/>
                  </a:lnTo>
                  <a:lnTo>
                    <a:pt x="0" y="3493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pt-BR" sz="1500"/>
            </a:p>
          </p:txBody>
        </p:sp>
        <p:sp>
          <p:nvSpPr>
            <p:cNvPr id="8" name="TextBox 8"/>
            <p:cNvSpPr txBox="1"/>
            <p:nvPr/>
          </p:nvSpPr>
          <p:spPr>
            <a:xfrm>
              <a:off x="0" y="3446119"/>
              <a:ext cx="5712599" cy="610040"/>
            </a:xfrm>
            <a:prstGeom prst="rect">
              <a:avLst/>
            </a:prstGeom>
          </p:spPr>
          <p:txBody>
            <a:bodyPr lIns="0" tIns="0" rIns="0" bIns="0" rtlCol="0" anchor="t">
              <a:spAutoFit/>
            </a:bodyPr>
            <a:lstStyle/>
            <a:p>
              <a:pPr algn="ctr">
                <a:lnSpc>
                  <a:spcPts val="2637"/>
                </a:lnSpc>
              </a:pPr>
              <a:r>
                <a:rPr lang="en-US" sz="1883" b="1" dirty="0">
                  <a:solidFill>
                    <a:srgbClr val="C00000">
                      <a:alpha val="62745"/>
                    </a:srgbClr>
                  </a:solidFill>
                  <a:latin typeface="Open Sans Bold"/>
                  <a:ea typeface="Open Sans Bold"/>
                  <a:cs typeface="Open Sans Bold"/>
                  <a:sym typeface="Open Sans Bold"/>
                </a:rPr>
                <a:t>AUDITIVO</a:t>
              </a:r>
            </a:p>
          </p:txBody>
        </p:sp>
        <p:sp>
          <p:nvSpPr>
            <p:cNvPr id="9" name="TextBox 9"/>
            <p:cNvSpPr txBox="1"/>
            <p:nvPr/>
          </p:nvSpPr>
          <p:spPr>
            <a:xfrm>
              <a:off x="-1656240" y="3946793"/>
              <a:ext cx="8408561" cy="2399249"/>
            </a:xfrm>
            <a:prstGeom prst="rect">
              <a:avLst/>
            </a:prstGeom>
          </p:spPr>
          <p:txBody>
            <a:bodyPr wrap="square" lIns="0" tIns="0" rIns="0" bIns="0" rtlCol="0" anchor="t">
              <a:spAutoFit/>
            </a:bodyPr>
            <a:lstStyle/>
            <a:p>
              <a:pPr algn="just">
                <a:lnSpc>
                  <a:spcPts val="1933"/>
                </a:lnSpc>
                <a:spcBef>
                  <a:spcPct val="0"/>
                </a:spcBef>
              </a:pPr>
              <a:r>
                <a:rPr lang="en-US" sz="1333" b="1" dirty="0">
                  <a:latin typeface="Montserrat Medium" panose="020B0604020202020204" charset="0"/>
                  <a:ea typeface="Open Sans Bold"/>
                  <a:cs typeface="Open Sans Bold"/>
                  <a:sym typeface="Open Sans Bold"/>
                </a:rPr>
                <a:t>Favorecida por meio da captação de variações sonoras, como palestras, discussões e seminários para memorizar e compreender a mensagem. Costumam repetir o conteúdo em voz alta para memorização, falam e leêm devagar,</a:t>
              </a:r>
            </a:p>
          </p:txBody>
        </p:sp>
      </p:grpSp>
      <p:grpSp>
        <p:nvGrpSpPr>
          <p:cNvPr id="10" name="Group 10"/>
          <p:cNvGrpSpPr/>
          <p:nvPr/>
        </p:nvGrpSpPr>
        <p:grpSpPr>
          <a:xfrm>
            <a:off x="155275" y="3405259"/>
            <a:ext cx="3569410" cy="3117737"/>
            <a:chOff x="0" y="0"/>
            <a:chExt cx="7138820" cy="6235473"/>
          </a:xfrm>
        </p:grpSpPr>
        <p:sp>
          <p:nvSpPr>
            <p:cNvPr id="11" name="Freeform 11"/>
            <p:cNvSpPr/>
            <p:nvPr/>
          </p:nvSpPr>
          <p:spPr>
            <a:xfrm>
              <a:off x="1007037" y="0"/>
              <a:ext cx="5125912" cy="3447176"/>
            </a:xfrm>
            <a:custGeom>
              <a:avLst/>
              <a:gdLst/>
              <a:ahLst/>
              <a:cxnLst/>
              <a:rect l="l" t="t" r="r" b="b"/>
              <a:pathLst>
                <a:path w="5125911" h="3447175">
                  <a:moveTo>
                    <a:pt x="0" y="0"/>
                  </a:moveTo>
                  <a:lnTo>
                    <a:pt x="5125910" y="0"/>
                  </a:lnTo>
                  <a:lnTo>
                    <a:pt x="5125910" y="3447175"/>
                  </a:lnTo>
                  <a:lnTo>
                    <a:pt x="0" y="344717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pt-BR" sz="1500"/>
            </a:p>
          </p:txBody>
        </p:sp>
        <p:sp>
          <p:nvSpPr>
            <p:cNvPr id="12" name="TextBox 12"/>
            <p:cNvSpPr txBox="1"/>
            <p:nvPr/>
          </p:nvSpPr>
          <p:spPr>
            <a:xfrm>
              <a:off x="543244" y="3166423"/>
              <a:ext cx="5589706" cy="607732"/>
            </a:xfrm>
            <a:prstGeom prst="rect">
              <a:avLst/>
            </a:prstGeom>
          </p:spPr>
          <p:txBody>
            <a:bodyPr lIns="0" tIns="0" rIns="0" bIns="0" rtlCol="0" anchor="t">
              <a:spAutoFit/>
            </a:bodyPr>
            <a:lstStyle/>
            <a:p>
              <a:pPr algn="ctr">
                <a:lnSpc>
                  <a:spcPts val="2579"/>
                </a:lnSpc>
              </a:pPr>
              <a:r>
                <a:rPr lang="en-US" sz="1842" b="1" dirty="0">
                  <a:solidFill>
                    <a:srgbClr val="C00000">
                      <a:alpha val="62745"/>
                    </a:srgbClr>
                  </a:solidFill>
                  <a:latin typeface="Open Sans Bold"/>
                  <a:ea typeface="Open Sans Bold"/>
                  <a:cs typeface="Open Sans Bold"/>
                  <a:sym typeface="Open Sans Bold"/>
                </a:rPr>
                <a:t>LEITURA/ESCRITA</a:t>
              </a:r>
            </a:p>
          </p:txBody>
        </p:sp>
        <p:sp>
          <p:nvSpPr>
            <p:cNvPr id="13" name="TextBox 13"/>
            <p:cNvSpPr txBox="1"/>
            <p:nvPr/>
          </p:nvSpPr>
          <p:spPr>
            <a:xfrm>
              <a:off x="0" y="3846741"/>
              <a:ext cx="7138820" cy="2388732"/>
            </a:xfrm>
            <a:prstGeom prst="rect">
              <a:avLst/>
            </a:prstGeom>
          </p:spPr>
          <p:txBody>
            <a:bodyPr lIns="0" tIns="0" rIns="0" bIns="0" rtlCol="0" anchor="t">
              <a:spAutoFit/>
            </a:bodyPr>
            <a:lstStyle/>
            <a:p>
              <a:pPr algn="just">
                <a:lnSpc>
                  <a:spcPts val="1892"/>
                </a:lnSpc>
                <a:spcBef>
                  <a:spcPct val="0"/>
                </a:spcBef>
              </a:pPr>
              <a:r>
                <a:rPr lang="en-US" sz="1167" b="1" dirty="0">
                  <a:latin typeface="Montserrat Medium" panose="020B0604020202020204" charset="0"/>
                  <a:ea typeface="Open Sans Bold"/>
                  <a:cs typeface="Open Sans Bold"/>
                  <a:sym typeface="Open Sans Bold"/>
                </a:rPr>
                <a:t>Se desenvolve melhor por meio de artigos, manuais, relatórios e ensaios. É o caso dos alunos que fazem muitas anotações, desenham planos e esquemas para lembrar os conteúdos. A memorização </a:t>
              </a:r>
              <a:r>
                <a:rPr lang="en-US" sz="1167" b="1" dirty="0" err="1">
                  <a:latin typeface="Montserrat Medium" panose="020B0604020202020204" charset="0"/>
                  <a:ea typeface="Open Sans Bold"/>
                  <a:cs typeface="Open Sans Bold"/>
                  <a:sym typeface="Open Sans Bold"/>
                </a:rPr>
                <a:t>não</a:t>
              </a:r>
              <a:r>
                <a:rPr lang="en-US" sz="1167" b="1" dirty="0">
                  <a:latin typeface="Montserrat Medium" panose="020B0604020202020204" charset="0"/>
                  <a:ea typeface="Open Sans Bold"/>
                  <a:cs typeface="Open Sans Bold"/>
                  <a:sym typeface="Open Sans Bold"/>
                </a:rPr>
                <a:t> costuma ser um desafio.</a:t>
              </a:r>
            </a:p>
          </p:txBody>
        </p:sp>
      </p:grpSp>
      <p:pic>
        <p:nvPicPr>
          <p:cNvPr id="14" name="Picture 14"/>
          <p:cNvPicPr>
            <a:picLocks noChangeAspect="1"/>
          </p:cNvPicPr>
          <p:nvPr/>
        </p:nvPicPr>
        <p:blipFill>
          <a:blip r:embed="rId8"/>
          <a:srcRect/>
          <a:stretch>
            <a:fillRect/>
          </a:stretch>
        </p:blipFill>
        <p:spPr>
          <a:xfrm>
            <a:off x="8715235" y="1"/>
            <a:ext cx="2894547" cy="1982764"/>
          </a:xfrm>
          <a:prstGeom prst="rect">
            <a:avLst/>
          </a:prstGeom>
        </p:spPr>
      </p:pic>
      <p:sp>
        <p:nvSpPr>
          <p:cNvPr id="15" name="TextBox 15"/>
          <p:cNvSpPr txBox="1"/>
          <p:nvPr/>
        </p:nvSpPr>
        <p:spPr>
          <a:xfrm>
            <a:off x="8645916" y="1962929"/>
            <a:ext cx="3033184" cy="327718"/>
          </a:xfrm>
          <a:prstGeom prst="rect">
            <a:avLst/>
          </a:prstGeom>
        </p:spPr>
        <p:txBody>
          <a:bodyPr lIns="0" tIns="0" rIns="0" bIns="0" rtlCol="0" anchor="t">
            <a:spAutoFit/>
          </a:bodyPr>
          <a:lstStyle/>
          <a:p>
            <a:pPr algn="ctr">
              <a:lnSpc>
                <a:spcPts val="2800"/>
              </a:lnSpc>
            </a:pPr>
            <a:r>
              <a:rPr lang="en-US" sz="2000" b="1" dirty="0">
                <a:solidFill>
                  <a:srgbClr val="C00000">
                    <a:alpha val="62745"/>
                  </a:srgbClr>
                </a:solidFill>
                <a:latin typeface="Open Sans Bold"/>
                <a:ea typeface="Open Sans Bold"/>
                <a:cs typeface="Open Sans Bold"/>
                <a:sym typeface="Open Sans Bold"/>
              </a:rPr>
              <a:t>CINESTÉSICO</a:t>
            </a:r>
          </a:p>
        </p:txBody>
      </p:sp>
      <p:sp>
        <p:nvSpPr>
          <p:cNvPr id="16" name="TextBox 16"/>
          <p:cNvSpPr txBox="1"/>
          <p:nvPr/>
        </p:nvSpPr>
        <p:spPr>
          <a:xfrm>
            <a:off x="8197494" y="2364171"/>
            <a:ext cx="3930028" cy="1860061"/>
          </a:xfrm>
          <a:prstGeom prst="rect">
            <a:avLst/>
          </a:prstGeom>
        </p:spPr>
        <p:txBody>
          <a:bodyPr lIns="0" tIns="0" rIns="0" bIns="0" rtlCol="0" anchor="t">
            <a:spAutoFit/>
          </a:bodyPr>
          <a:lstStyle/>
          <a:p>
            <a:pPr algn="just">
              <a:lnSpc>
                <a:spcPts val="2052"/>
              </a:lnSpc>
              <a:spcBef>
                <a:spcPct val="0"/>
              </a:spcBef>
            </a:pPr>
            <a:r>
              <a:rPr lang="en-US" sz="1333" b="1" dirty="0">
                <a:latin typeface="Montserrat Medium" panose="020B0604020202020204" charset="0"/>
                <a:ea typeface="Open Sans Bold"/>
                <a:cs typeface="Open Sans Bold"/>
                <a:sym typeface="Open Sans Bold"/>
              </a:rPr>
              <a:t>Presente em pessoas que valorizam experiências práticas, fazem associações entre os conteúdos com facilidade, mas possuem curto período de atenção. Aprendem melhor fazendo, seja por meio de experiências em laboratórios, encenações, demonstrações ou atividades esportivas.</a:t>
            </a:r>
          </a:p>
        </p:txBody>
      </p:sp>
      <p:grpSp>
        <p:nvGrpSpPr>
          <p:cNvPr id="17" name="Group 17"/>
          <p:cNvGrpSpPr/>
          <p:nvPr/>
        </p:nvGrpSpPr>
        <p:grpSpPr>
          <a:xfrm>
            <a:off x="4130987" y="4873186"/>
            <a:ext cx="3930028" cy="2010133"/>
            <a:chOff x="0" y="0"/>
            <a:chExt cx="7860057" cy="4020267"/>
          </a:xfrm>
        </p:grpSpPr>
        <p:sp>
          <p:nvSpPr>
            <p:cNvPr id="18" name="Freeform 18"/>
            <p:cNvSpPr/>
            <p:nvPr/>
          </p:nvSpPr>
          <p:spPr>
            <a:xfrm flipH="1">
              <a:off x="0" y="0"/>
              <a:ext cx="3299969" cy="4020267"/>
            </a:xfrm>
            <a:custGeom>
              <a:avLst/>
              <a:gdLst/>
              <a:ahLst/>
              <a:cxnLst/>
              <a:rect l="l" t="t" r="r" b="b"/>
              <a:pathLst>
                <a:path w="3299969" h="4020267">
                  <a:moveTo>
                    <a:pt x="3299969" y="0"/>
                  </a:moveTo>
                  <a:lnTo>
                    <a:pt x="0" y="0"/>
                  </a:lnTo>
                  <a:lnTo>
                    <a:pt x="0" y="4020267"/>
                  </a:lnTo>
                  <a:lnTo>
                    <a:pt x="3299969" y="4020267"/>
                  </a:lnTo>
                  <a:lnTo>
                    <a:pt x="3299969"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endParaRPr lang="pt-BR" sz="1500"/>
            </a:p>
          </p:txBody>
        </p:sp>
        <p:sp>
          <p:nvSpPr>
            <p:cNvPr id="19" name="TextBox 19"/>
            <p:cNvSpPr txBox="1"/>
            <p:nvPr/>
          </p:nvSpPr>
          <p:spPr>
            <a:xfrm>
              <a:off x="3675982" y="902928"/>
              <a:ext cx="3509168" cy="655436"/>
            </a:xfrm>
            <a:prstGeom prst="rect">
              <a:avLst/>
            </a:prstGeom>
          </p:spPr>
          <p:txBody>
            <a:bodyPr lIns="0" tIns="0" rIns="0" bIns="0" rtlCol="0" anchor="t">
              <a:spAutoFit/>
            </a:bodyPr>
            <a:lstStyle/>
            <a:p>
              <a:pPr algn="ctr">
                <a:lnSpc>
                  <a:spcPts val="2800"/>
                </a:lnSpc>
                <a:spcBef>
                  <a:spcPct val="0"/>
                </a:spcBef>
              </a:pPr>
              <a:r>
                <a:rPr lang="en-US" sz="2000" b="1" dirty="0">
                  <a:solidFill>
                    <a:srgbClr val="C00000"/>
                  </a:solidFill>
                  <a:latin typeface="Open Sans Bold"/>
                  <a:ea typeface="Open Sans Bold"/>
                  <a:cs typeface="Open Sans Bold"/>
                  <a:sym typeface="Open Sans Bold"/>
                </a:rPr>
                <a:t>MULTIMODAL</a:t>
              </a:r>
            </a:p>
          </p:txBody>
        </p:sp>
        <p:sp>
          <p:nvSpPr>
            <p:cNvPr id="20" name="TextBox 20"/>
            <p:cNvSpPr txBox="1"/>
            <p:nvPr/>
          </p:nvSpPr>
          <p:spPr>
            <a:xfrm>
              <a:off x="3001076" y="2082671"/>
              <a:ext cx="4858981" cy="1574020"/>
            </a:xfrm>
            <a:prstGeom prst="rect">
              <a:avLst/>
            </a:prstGeom>
          </p:spPr>
          <p:txBody>
            <a:bodyPr lIns="0" tIns="0" rIns="0" bIns="0" rtlCol="0" anchor="t">
              <a:spAutoFit/>
            </a:bodyPr>
            <a:lstStyle/>
            <a:p>
              <a:pPr algn="ctr">
                <a:lnSpc>
                  <a:spcPts val="2052"/>
                </a:lnSpc>
                <a:spcBef>
                  <a:spcPct val="0"/>
                </a:spcBef>
              </a:pPr>
              <a:r>
                <a:rPr lang="en-US" sz="1466" b="1" dirty="0">
                  <a:latin typeface="Montserrat Medium" panose="020B0604020202020204" charset="0"/>
                  <a:ea typeface="Open Sans Bold"/>
                  <a:cs typeface="Open Sans Bold"/>
                  <a:sym typeface="Open Sans Bold"/>
                </a:rPr>
                <a:t>Quando a aprendizagem ocorre por meio de duas ou mais habilidades</a:t>
              </a:r>
            </a:p>
          </p:txBody>
        </p:sp>
      </p:grpSp>
      <p:grpSp>
        <p:nvGrpSpPr>
          <p:cNvPr id="21" name="Group 21"/>
          <p:cNvGrpSpPr/>
          <p:nvPr/>
        </p:nvGrpSpPr>
        <p:grpSpPr>
          <a:xfrm>
            <a:off x="8914115" y="4095750"/>
            <a:ext cx="2989441" cy="2788018"/>
            <a:chOff x="-142659" y="0"/>
            <a:chExt cx="6453990" cy="5952243"/>
          </a:xfrm>
        </p:grpSpPr>
        <p:sp>
          <p:nvSpPr>
            <p:cNvPr id="22" name="Freeform 22"/>
            <p:cNvSpPr/>
            <p:nvPr/>
          </p:nvSpPr>
          <p:spPr>
            <a:xfrm flipH="1">
              <a:off x="0" y="0"/>
              <a:ext cx="6168675" cy="5251965"/>
            </a:xfrm>
            <a:custGeom>
              <a:avLst/>
              <a:gdLst/>
              <a:ahLst/>
              <a:cxnLst/>
              <a:rect l="l" t="t" r="r" b="b"/>
              <a:pathLst>
                <a:path w="6168675" h="5251965">
                  <a:moveTo>
                    <a:pt x="6168675" y="0"/>
                  </a:moveTo>
                  <a:lnTo>
                    <a:pt x="0" y="0"/>
                  </a:lnTo>
                  <a:lnTo>
                    <a:pt x="0" y="5251965"/>
                  </a:lnTo>
                  <a:lnTo>
                    <a:pt x="6168675" y="5251965"/>
                  </a:lnTo>
                  <a:lnTo>
                    <a:pt x="6168675" y="0"/>
                  </a:lnTo>
                  <a:close/>
                </a:path>
              </a:pathLst>
            </a:custGeom>
            <a:blipFill>
              <a:blip r:embed="rId11"/>
              <a:stretch>
                <a:fillRect l="-17742" t="-3504" r="-38920"/>
              </a:stretch>
            </a:blipFill>
          </p:spPr>
          <p:txBody>
            <a:bodyPr/>
            <a:lstStyle/>
            <a:p>
              <a:endParaRPr lang="pt-BR" sz="1500"/>
            </a:p>
          </p:txBody>
        </p:sp>
        <p:sp>
          <p:nvSpPr>
            <p:cNvPr id="23" name="TextBox 23"/>
            <p:cNvSpPr txBox="1"/>
            <p:nvPr/>
          </p:nvSpPr>
          <p:spPr>
            <a:xfrm>
              <a:off x="-142659" y="5194816"/>
              <a:ext cx="6453990" cy="757427"/>
            </a:xfrm>
            <a:prstGeom prst="rect">
              <a:avLst/>
            </a:prstGeom>
          </p:spPr>
          <p:txBody>
            <a:bodyPr wrap="square" lIns="0" tIns="0" rIns="0" bIns="0" rtlCol="0" anchor="t">
              <a:spAutoFit/>
            </a:bodyPr>
            <a:lstStyle/>
            <a:p>
              <a:pPr algn="ctr">
                <a:lnSpc>
                  <a:spcPts val="2982"/>
                </a:lnSpc>
                <a:spcBef>
                  <a:spcPct val="0"/>
                </a:spcBef>
              </a:pPr>
              <a:r>
                <a:rPr lang="en-US" b="1" dirty="0">
                  <a:solidFill>
                    <a:schemeClr val="accent3"/>
                  </a:solidFill>
                  <a:latin typeface="Open Sans Bold"/>
                  <a:ea typeface="Open Sans Bold"/>
                  <a:cs typeface="Open Sans Bold"/>
                  <a:sym typeface="Open Sans Bold"/>
                </a:rPr>
                <a:t>Neil Fleming 1939-2022</a:t>
              </a:r>
            </a:p>
          </p:txBody>
        </p:sp>
      </p:grpSp>
      <p:sp>
        <p:nvSpPr>
          <p:cNvPr id="24" name="TextBox 24"/>
          <p:cNvSpPr txBox="1"/>
          <p:nvPr/>
        </p:nvSpPr>
        <p:spPr>
          <a:xfrm>
            <a:off x="3611458" y="219288"/>
            <a:ext cx="4969086" cy="1370312"/>
          </a:xfrm>
          <a:prstGeom prst="rect">
            <a:avLst/>
          </a:prstGeom>
        </p:spPr>
        <p:txBody>
          <a:bodyPr lIns="0" tIns="0" rIns="0" bIns="0" rtlCol="0" anchor="t">
            <a:spAutoFit/>
          </a:bodyPr>
          <a:lstStyle/>
          <a:p>
            <a:pPr algn="ctr">
              <a:lnSpc>
                <a:spcPts val="5132"/>
              </a:lnSpc>
              <a:spcBef>
                <a:spcPct val="0"/>
              </a:spcBef>
            </a:pPr>
            <a:r>
              <a:rPr lang="en-US" sz="3666" b="1" dirty="0">
                <a:solidFill>
                  <a:srgbClr val="FF0000"/>
                </a:solidFill>
                <a:latin typeface="Montserrat Medium" panose="020B0604020202020204" charset="0"/>
                <a:ea typeface="Open Sans Bold"/>
                <a:cs typeface="Open Sans Bold"/>
                <a:sym typeface="Open Sans Bold"/>
              </a:rPr>
              <a:t>MÉTODO VARK</a:t>
            </a:r>
          </a:p>
          <a:p>
            <a:pPr algn="ctr">
              <a:lnSpc>
                <a:spcPts val="2892"/>
              </a:lnSpc>
              <a:spcBef>
                <a:spcPct val="0"/>
              </a:spcBef>
            </a:pPr>
            <a:r>
              <a:rPr lang="en-US" sz="2066" b="1" dirty="0">
                <a:solidFill>
                  <a:srgbClr val="FF0000"/>
                </a:solidFill>
                <a:latin typeface="Montserrat Medium" panose="020B0604020202020204" charset="0"/>
                <a:ea typeface="Open Sans Bold"/>
                <a:cs typeface="Open Sans Bold"/>
                <a:sym typeface="Open Sans Bold"/>
              </a:rPr>
              <a:t>propõe que a aprendizagem ocorre por meio de 5 habilidades:</a:t>
            </a:r>
          </a:p>
        </p:txBody>
      </p:sp>
    </p:spTree>
    <p:extLst>
      <p:ext uri="{BB962C8B-B14F-4D97-AF65-F5344CB8AC3E}">
        <p14:creationId xmlns:p14="http://schemas.microsoft.com/office/powerpoint/2010/main" val="2667651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C0CF065-6CDC-47C8-9037-9D434FE2FF0A}"/>
              </a:ext>
            </a:extLst>
          </p:cNvPr>
          <p:cNvPicPr>
            <a:picLocks noChangeAspect="1"/>
          </p:cNvPicPr>
          <p:nvPr/>
        </p:nvPicPr>
        <p:blipFill>
          <a:blip r:embed="rId2"/>
          <a:stretch>
            <a:fillRect/>
          </a:stretch>
        </p:blipFill>
        <p:spPr>
          <a:xfrm>
            <a:off x="0" y="-1"/>
            <a:ext cx="12192001" cy="6858001"/>
          </a:xfrm>
          <a:prstGeom prst="rect">
            <a:avLst/>
          </a:prstGeom>
        </p:spPr>
      </p:pic>
    </p:spTree>
    <p:extLst>
      <p:ext uri="{BB962C8B-B14F-4D97-AF65-F5344CB8AC3E}">
        <p14:creationId xmlns:p14="http://schemas.microsoft.com/office/powerpoint/2010/main" val="3304225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5B8616-B4A3-1FBB-2CCB-75B40AAB3F30}"/>
              </a:ext>
            </a:extLst>
          </p:cNvPr>
          <p:cNvSpPr txBox="1">
            <a:spLocks/>
          </p:cNvSpPr>
          <p:nvPr/>
        </p:nvSpPr>
        <p:spPr>
          <a:xfrm>
            <a:off x="6558454" y="5003053"/>
            <a:ext cx="5382991" cy="714575"/>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77">
              <a:lnSpc>
                <a:spcPct val="150000"/>
              </a:lnSpc>
            </a:pPr>
            <a:r>
              <a:rPr lang="pt-BR" sz="2400" b="1" dirty="0">
                <a:solidFill>
                  <a:srgbClr val="FF0000"/>
                </a:solidFill>
                <a:latin typeface="Verdana"/>
                <a:ea typeface="Verdana"/>
                <a:cs typeface="Verdana" panose="020B0604030504040204" pitchFamily="34" charset="0"/>
              </a:rPr>
              <a:t>BNCC e Currículo Paulista</a:t>
            </a:r>
          </a:p>
        </p:txBody>
      </p:sp>
    </p:spTree>
    <p:extLst>
      <p:ext uri="{BB962C8B-B14F-4D97-AF65-F5344CB8AC3E}">
        <p14:creationId xmlns:p14="http://schemas.microsoft.com/office/powerpoint/2010/main" val="3570525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0190" y="4293928"/>
            <a:ext cx="2400299" cy="2400299"/>
          </a:xfrm>
          <a:prstGeom prst="rect">
            <a:avLst/>
          </a:prstGeom>
        </p:spPr>
      </p:pic>
      <p:sp>
        <p:nvSpPr>
          <p:cNvPr id="3" name="Título 1">
            <a:extLst>
              <a:ext uri="{FF2B5EF4-FFF2-40B4-BE49-F238E27FC236}">
                <a16:creationId xmlns:a16="http://schemas.microsoft.com/office/drawing/2014/main" id="{755B8616-B4A3-1FBB-2CCB-75B40AAB3F30}"/>
              </a:ext>
            </a:extLst>
          </p:cNvPr>
          <p:cNvSpPr txBox="1">
            <a:spLocks/>
          </p:cNvSpPr>
          <p:nvPr/>
        </p:nvSpPr>
        <p:spPr>
          <a:xfrm>
            <a:off x="8761863" y="4293928"/>
            <a:ext cx="3179582" cy="1691174"/>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77">
              <a:lnSpc>
                <a:spcPct val="150000"/>
              </a:lnSpc>
            </a:pPr>
            <a:r>
              <a:rPr lang="pt-BR" sz="2400" b="1" dirty="0">
                <a:solidFill>
                  <a:srgbClr val="FF0000"/>
                </a:solidFill>
                <a:latin typeface="Verdana"/>
                <a:ea typeface="Verdana"/>
                <a:cs typeface="Verdana" panose="020B0604030504040204" pitchFamily="34" charset="0"/>
              </a:rPr>
              <a:t>Vamos testar seus conhecimentos?</a:t>
            </a:r>
          </a:p>
          <a:p>
            <a:pPr algn="ctr" defTabSz="914377">
              <a:lnSpc>
                <a:spcPct val="150000"/>
              </a:lnSpc>
            </a:pPr>
            <a:r>
              <a:rPr lang="pt-BR" sz="2400" dirty="0">
                <a:latin typeface="Verdana"/>
                <a:ea typeface="Verdana"/>
                <a:cs typeface="Verdana" panose="020B0604030504040204" pitchFamily="34" charset="0"/>
              </a:rPr>
              <a:t>PIN: 081326</a:t>
            </a:r>
          </a:p>
        </p:txBody>
      </p:sp>
    </p:spTree>
    <p:extLst>
      <p:ext uri="{BB962C8B-B14F-4D97-AF65-F5344CB8AC3E}">
        <p14:creationId xmlns:p14="http://schemas.microsoft.com/office/powerpoint/2010/main" val="2458813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AA72BD9-2C5A-4EDC-931F-5AA08EACA0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ço Reservado para Conteúdo 5" descr="Diagrama&#10;&#10;O conteúdo gerado por IA pode estar incorreto.">
            <a:extLst>
              <a:ext uri="{FF2B5EF4-FFF2-40B4-BE49-F238E27FC236}">
                <a16:creationId xmlns:a16="http://schemas.microsoft.com/office/drawing/2014/main" id="{34511E3E-673B-2055-FD55-DA88987E803D}"/>
              </a:ext>
            </a:extLst>
          </p:cNvPr>
          <p:cNvPicPr>
            <a:picLocks noChangeAspect="1"/>
          </p:cNvPicPr>
          <p:nvPr/>
        </p:nvPicPr>
        <p:blipFill>
          <a:blip r:embed="rId3">
            <a:extLst>
              <a:ext uri="{28A0092B-C50C-407E-A947-70E740481C1C}">
                <a14:useLocalDpi xmlns:a14="http://schemas.microsoft.com/office/drawing/2010/main" val="0"/>
              </a:ext>
            </a:extLst>
          </a:blip>
          <a:srcRect l="32328" t="30791" r="1022" b="6474"/>
          <a:stretch/>
        </p:blipFill>
        <p:spPr>
          <a:xfrm>
            <a:off x="5340927" y="1"/>
            <a:ext cx="6851073" cy="6858000"/>
          </a:xfrm>
          <a:prstGeom prst="rect">
            <a:avLst/>
          </a:prstGeom>
        </p:spPr>
      </p:pic>
      <p:sp>
        <p:nvSpPr>
          <p:cNvPr id="32" name="Rectangle 31">
            <a:extLst>
              <a:ext uri="{FF2B5EF4-FFF2-40B4-BE49-F238E27FC236}">
                <a16:creationId xmlns:a16="http://schemas.microsoft.com/office/drawing/2014/main" id="{DD3981AC-7B61-4947-BCF3-F7AA7FA385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Content Placeholder 9">
            <a:extLst>
              <a:ext uri="{FF2B5EF4-FFF2-40B4-BE49-F238E27FC236}">
                <a16:creationId xmlns:a16="http://schemas.microsoft.com/office/drawing/2014/main" id="{C4FCD365-03B3-9086-D1FF-AC4E47087AE4}"/>
              </a:ext>
            </a:extLst>
          </p:cNvPr>
          <p:cNvSpPr>
            <a:spLocks noGrp="1"/>
          </p:cNvSpPr>
          <p:nvPr>
            <p:ph idx="1"/>
          </p:nvPr>
        </p:nvSpPr>
        <p:spPr>
          <a:xfrm>
            <a:off x="361549" y="829475"/>
            <a:ext cx="5087962" cy="1589571"/>
          </a:xfrm>
        </p:spPr>
        <p:txBody>
          <a:bodyPr anchor="t">
            <a:normAutofit fontScale="32500" lnSpcReduction="20000"/>
          </a:bodyPr>
          <a:lstStyle/>
          <a:p>
            <a:pPr marL="0" indent="0" algn="ctr">
              <a:buNone/>
            </a:pPr>
            <a:r>
              <a:rPr lang="pt-BR" sz="8600" b="1" dirty="0">
                <a:solidFill>
                  <a:schemeClr val="bg1"/>
                </a:solidFill>
              </a:rPr>
              <a:t> </a:t>
            </a:r>
            <a:r>
              <a:rPr lang="pt-BR" sz="13500" b="1" dirty="0">
                <a:solidFill>
                  <a:schemeClr val="bg1"/>
                </a:solidFill>
              </a:rPr>
              <a:t>Base Nacional Comum Curricular</a:t>
            </a:r>
          </a:p>
          <a:p>
            <a:pPr marL="0" indent="0" algn="ctr">
              <a:buNone/>
            </a:pPr>
            <a:r>
              <a:rPr lang="pt-BR" sz="9800" i="1" dirty="0">
                <a:solidFill>
                  <a:schemeClr val="bg1"/>
                </a:solidFill>
              </a:rPr>
              <a:t>(BNCC)</a:t>
            </a:r>
            <a:endParaRPr lang="en-US" sz="9800" i="1" dirty="0">
              <a:solidFill>
                <a:schemeClr val="bg1"/>
              </a:solidFill>
            </a:endParaRPr>
          </a:p>
        </p:txBody>
      </p:sp>
      <p:sp>
        <p:nvSpPr>
          <p:cNvPr id="9" name="Content Placeholder 9">
            <a:extLst>
              <a:ext uri="{FF2B5EF4-FFF2-40B4-BE49-F238E27FC236}">
                <a16:creationId xmlns:a16="http://schemas.microsoft.com/office/drawing/2014/main" id="{379976DC-5640-E690-9993-5427FE4D9DBA}"/>
              </a:ext>
            </a:extLst>
          </p:cNvPr>
          <p:cNvSpPr txBox="1">
            <a:spLocks/>
          </p:cNvSpPr>
          <p:nvPr/>
        </p:nvSpPr>
        <p:spPr>
          <a:xfrm>
            <a:off x="424815" y="2796230"/>
            <a:ext cx="4916112" cy="3920367"/>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6"/>
              </a:buClr>
              <a:buSzPct val="120000"/>
              <a:buFont typeface="Wingdings" panose="05000000000000000000" pitchFamily="2" charset="2"/>
              <a:buChar char="ü"/>
            </a:pPr>
            <a:r>
              <a:rPr lang="pt-BR" sz="1800" dirty="0">
                <a:solidFill>
                  <a:schemeClr val="bg1"/>
                </a:solidFill>
              </a:rPr>
              <a:t>BNCC é um orientador curricular obrigatório.</a:t>
            </a:r>
          </a:p>
          <a:p>
            <a:pPr algn="just">
              <a:buClr>
                <a:schemeClr val="accent6"/>
              </a:buClr>
              <a:buSzPct val="120000"/>
              <a:buFont typeface="Wingdings" panose="05000000000000000000" pitchFamily="2" charset="2"/>
              <a:buChar char="ü"/>
            </a:pPr>
            <a:r>
              <a:rPr lang="pt-BR" sz="1800" dirty="0">
                <a:solidFill>
                  <a:schemeClr val="bg1"/>
                </a:solidFill>
              </a:rPr>
              <a:t>Define o conjunto de aprendizagens essenciais que devem ser desenvolvidas ao longo da Educação Básica.</a:t>
            </a:r>
          </a:p>
          <a:p>
            <a:pPr algn="just">
              <a:buClr>
                <a:schemeClr val="accent6"/>
              </a:buClr>
              <a:buSzPct val="120000"/>
              <a:buFont typeface="Wingdings" panose="05000000000000000000" pitchFamily="2" charset="2"/>
              <a:buChar char="ü"/>
            </a:pPr>
            <a:r>
              <a:rPr lang="pt-BR" sz="1800" dirty="0">
                <a:solidFill>
                  <a:schemeClr val="bg1"/>
                </a:solidFill>
              </a:rPr>
              <a:t>Determina as competências, habilidades e conhecimentos que devem ser trabalhados em cada etapa da educação básica. </a:t>
            </a:r>
          </a:p>
          <a:p>
            <a:pPr algn="just">
              <a:buClr>
                <a:schemeClr val="accent6"/>
              </a:buClr>
              <a:buSzPct val="120000"/>
              <a:buFont typeface="Wingdings" panose="05000000000000000000" pitchFamily="2" charset="2"/>
              <a:buChar char="ü"/>
            </a:pPr>
            <a:endParaRPr lang="pt-BR" sz="1100" dirty="0">
              <a:solidFill>
                <a:schemeClr val="bg1"/>
              </a:solidFill>
            </a:endParaRPr>
          </a:p>
          <a:p>
            <a:pPr>
              <a:buClr>
                <a:srgbClr val="FF0000"/>
              </a:buClr>
              <a:buSzPct val="120000"/>
              <a:buFont typeface="Calibri" panose="020F0502020204030204" pitchFamily="34" charset="0"/>
              <a:buChar char="ꓫ"/>
            </a:pPr>
            <a:r>
              <a:rPr lang="pt-BR" sz="1800" dirty="0">
                <a:solidFill>
                  <a:schemeClr val="bg1"/>
                </a:solidFill>
              </a:rPr>
              <a:t>Não é currículo</a:t>
            </a:r>
          </a:p>
          <a:p>
            <a:pPr>
              <a:buClr>
                <a:srgbClr val="FF0000"/>
              </a:buClr>
              <a:buSzPct val="120000"/>
              <a:buFont typeface="Calibri" panose="020F0502020204030204" pitchFamily="34" charset="0"/>
              <a:buChar char="ꓫ"/>
            </a:pPr>
            <a:r>
              <a:rPr lang="en-US" sz="1700" dirty="0" err="1">
                <a:solidFill>
                  <a:schemeClr val="bg1"/>
                </a:solidFill>
              </a:rPr>
              <a:t>Não</a:t>
            </a:r>
            <a:r>
              <a:rPr lang="en-US" sz="1700" dirty="0">
                <a:solidFill>
                  <a:schemeClr val="bg1"/>
                </a:solidFill>
              </a:rPr>
              <a:t> é um </a:t>
            </a:r>
            <a:r>
              <a:rPr lang="en-US" sz="1700" dirty="0" err="1">
                <a:solidFill>
                  <a:schemeClr val="bg1"/>
                </a:solidFill>
              </a:rPr>
              <a:t>documento</a:t>
            </a:r>
            <a:r>
              <a:rPr lang="en-US" sz="1700" dirty="0">
                <a:solidFill>
                  <a:schemeClr val="bg1"/>
                </a:solidFill>
              </a:rPr>
              <a:t> </a:t>
            </a:r>
            <a:r>
              <a:rPr lang="en-US" sz="1700" dirty="0" err="1">
                <a:solidFill>
                  <a:schemeClr val="bg1"/>
                </a:solidFill>
              </a:rPr>
              <a:t>estático</a:t>
            </a:r>
            <a:r>
              <a:rPr lang="en-US" sz="1700" dirty="0">
                <a:solidFill>
                  <a:schemeClr val="bg1"/>
                </a:solidFill>
              </a:rPr>
              <a:t>.</a:t>
            </a:r>
          </a:p>
          <a:p>
            <a:pPr>
              <a:buClr>
                <a:srgbClr val="FF0000"/>
              </a:buClr>
              <a:buSzPct val="120000"/>
              <a:buFont typeface="Calibri" panose="020F0502020204030204" pitchFamily="34" charset="0"/>
              <a:buChar char="ꓫ"/>
            </a:pPr>
            <a:r>
              <a:rPr lang="pt-BR" sz="1700" dirty="0">
                <a:solidFill>
                  <a:schemeClr val="bg1"/>
                </a:solidFill>
              </a:rPr>
              <a:t>Não determina todos os detalhes do ensino.</a:t>
            </a:r>
          </a:p>
          <a:p>
            <a:pPr marL="536575">
              <a:buClr>
                <a:srgbClr val="FF0000"/>
              </a:buClr>
              <a:buSzPct val="120000"/>
            </a:pPr>
            <a:r>
              <a:rPr lang="pt-BR" sz="1700" dirty="0">
                <a:solidFill>
                  <a:schemeClr val="bg1"/>
                </a:solidFill>
              </a:rPr>
              <a:t>Metodologias.</a:t>
            </a:r>
          </a:p>
          <a:p>
            <a:pPr marL="536575">
              <a:buClr>
                <a:srgbClr val="FF0000"/>
              </a:buClr>
              <a:buSzPct val="120000"/>
            </a:pPr>
            <a:r>
              <a:rPr lang="pt-BR" sz="1700" dirty="0">
                <a:solidFill>
                  <a:schemeClr val="bg1"/>
                </a:solidFill>
              </a:rPr>
              <a:t>Conteúdos.</a:t>
            </a:r>
          </a:p>
          <a:p>
            <a:pPr marL="536575">
              <a:buClr>
                <a:srgbClr val="FF0000"/>
              </a:buClr>
              <a:buSzPct val="120000"/>
            </a:pPr>
            <a:r>
              <a:rPr lang="pt-BR" sz="1700" dirty="0">
                <a:solidFill>
                  <a:schemeClr val="bg1"/>
                </a:solidFill>
              </a:rPr>
              <a:t>Projetos educacionais.</a:t>
            </a:r>
          </a:p>
        </p:txBody>
      </p:sp>
      <p:sp>
        <p:nvSpPr>
          <p:cNvPr id="12" name="Google Shape;116;p3">
            <a:extLst>
              <a:ext uri="{FF2B5EF4-FFF2-40B4-BE49-F238E27FC236}">
                <a16:creationId xmlns:a16="http://schemas.microsoft.com/office/drawing/2014/main" id="{C0C0C1F8-F98D-34CD-B218-4ADD1E82098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2938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
        <p:cNvGrpSpPr/>
        <p:nvPr/>
      </p:nvGrpSpPr>
      <p:grpSpPr>
        <a:xfrm>
          <a:off x="0" y="0"/>
          <a:ext cx="0" cy="0"/>
          <a:chOff x="0" y="0"/>
          <a:chExt cx="0" cy="0"/>
        </a:xfrm>
      </p:grpSpPr>
      <p:sp>
        <p:nvSpPr>
          <p:cNvPr id="2" name="Google Shape;116;p3">
            <a:extLst>
              <a:ext uri="{FF2B5EF4-FFF2-40B4-BE49-F238E27FC236}">
                <a16:creationId xmlns:a16="http://schemas.microsoft.com/office/drawing/2014/main" id="{9C5D6CAC-A33D-205A-075D-6A21FFEB6749}"/>
              </a:ext>
            </a:extLst>
          </p:cNvPr>
          <p:cNvSpPr/>
          <p:nvPr/>
        </p:nvSpPr>
        <p:spPr>
          <a:xfrm>
            <a:off x="0"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2">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3" name="Retângulo 2"/>
          <p:cNvSpPr/>
          <p:nvPr/>
        </p:nvSpPr>
        <p:spPr>
          <a:xfrm>
            <a:off x="1538" y="1720840"/>
            <a:ext cx="3630305" cy="3416320"/>
          </a:xfrm>
          <a:prstGeom prst="rect">
            <a:avLst/>
          </a:prstGeom>
        </p:spPr>
        <p:txBody>
          <a:bodyPr wrap="square">
            <a:spAutoFit/>
          </a:bodyPr>
          <a:lstStyle/>
          <a:p>
            <a:pPr algn="ctr"/>
            <a:r>
              <a:rPr lang="pt-BR" sz="2400" dirty="0">
                <a:latin typeface="CenturyGothic-Bold"/>
              </a:rPr>
              <a:t>A </a:t>
            </a:r>
            <a:r>
              <a:rPr lang="pt-BR" sz="2400" b="1" dirty="0">
                <a:latin typeface="CenturyGothic-Bold"/>
              </a:rPr>
              <a:t>Educação Integral </a:t>
            </a:r>
            <a:r>
              <a:rPr lang="pt-BR" sz="2400" dirty="0">
                <a:latin typeface="CenturyGothic-Bold"/>
              </a:rPr>
              <a:t>constitui a base para a </a:t>
            </a:r>
            <a:r>
              <a:rPr lang="pt-BR" sz="2400" b="1" dirty="0">
                <a:latin typeface="CenturyGothic-Bold"/>
              </a:rPr>
              <a:t>formação</a:t>
            </a:r>
            <a:r>
              <a:rPr lang="pt-BR" sz="2400" dirty="0">
                <a:latin typeface="CenturyGothic-Bold"/>
              </a:rPr>
              <a:t> </a:t>
            </a:r>
            <a:r>
              <a:rPr lang="pt-BR" sz="2400" b="1" dirty="0">
                <a:latin typeface="CenturyGothic-Bold"/>
              </a:rPr>
              <a:t>do</a:t>
            </a:r>
            <a:r>
              <a:rPr lang="pt-BR" sz="2400" dirty="0">
                <a:latin typeface="CenturyGothic-Bold"/>
              </a:rPr>
              <a:t> </a:t>
            </a:r>
            <a:r>
              <a:rPr lang="pt-BR" sz="2400" b="1" dirty="0">
                <a:latin typeface="CenturyGothic-Bold"/>
              </a:rPr>
              <a:t>estudante</a:t>
            </a:r>
            <a:r>
              <a:rPr lang="pt-BR" sz="2400" dirty="0">
                <a:latin typeface="CenturyGothic-Bold"/>
              </a:rPr>
              <a:t>, contemplando todas as dimensões de seu </a:t>
            </a:r>
            <a:r>
              <a:rPr lang="pt-BR" sz="2400" b="1" dirty="0">
                <a:latin typeface="CenturyGothic-Bold"/>
              </a:rPr>
              <a:t>desenvolvimento</a:t>
            </a:r>
            <a:r>
              <a:rPr lang="pt-BR" sz="2400" dirty="0">
                <a:latin typeface="CenturyGothic-Bold"/>
              </a:rPr>
              <a:t> — </a:t>
            </a:r>
            <a:r>
              <a:rPr lang="pt-BR" sz="2400" b="1" dirty="0">
                <a:latin typeface="CenturyGothic-Bold"/>
              </a:rPr>
              <a:t>intelectual, física, </a:t>
            </a:r>
            <a:r>
              <a:rPr lang="pt-BR" sz="2400" b="1" dirty="0" err="1">
                <a:latin typeface="CenturyGothic-Bold"/>
              </a:rPr>
              <a:t>socioemocional</a:t>
            </a:r>
            <a:r>
              <a:rPr lang="pt-BR" sz="2400" b="1" dirty="0">
                <a:latin typeface="CenturyGothic-Bold"/>
              </a:rPr>
              <a:t> </a:t>
            </a:r>
            <a:r>
              <a:rPr lang="pt-BR" sz="2400" dirty="0">
                <a:latin typeface="CenturyGothic-Bold"/>
              </a:rPr>
              <a:t>e </a:t>
            </a:r>
            <a:r>
              <a:rPr lang="pt-BR" sz="2400" b="1" dirty="0">
                <a:latin typeface="CenturyGothic-Bold"/>
              </a:rPr>
              <a:t>cultural</a:t>
            </a:r>
            <a:r>
              <a:rPr lang="pt-BR" sz="2400" dirty="0">
                <a:latin typeface="CenturyGothic-Bold"/>
              </a:rPr>
              <a:t>.</a:t>
            </a:r>
            <a:endParaRPr lang="pt-BR" sz="2000" dirty="0">
              <a:latin typeface="CenturyGothic-Bold"/>
            </a:endParaRPr>
          </a:p>
        </p:txBody>
      </p:sp>
      <p:pic>
        <p:nvPicPr>
          <p:cNvPr id="5" name="Imagem 4"/>
          <p:cNvPicPr>
            <a:picLocks noChangeAspect="1"/>
          </p:cNvPicPr>
          <p:nvPr/>
        </p:nvPicPr>
        <p:blipFill rotWithShape="1">
          <a:blip r:embed="rId3">
            <a:extLst>
              <a:ext uri="{28A0092B-C50C-407E-A947-70E740481C1C}">
                <a14:useLocalDpi xmlns:a14="http://schemas.microsoft.com/office/drawing/2010/main" val="0"/>
              </a:ext>
            </a:extLst>
          </a:blip>
          <a:srcRect l="31207" r="1085"/>
          <a:stretch/>
        </p:blipFill>
        <p:spPr>
          <a:xfrm>
            <a:off x="3631843" y="0"/>
            <a:ext cx="8560157" cy="6858000"/>
          </a:xfrm>
          <a:prstGeom prst="rect">
            <a:avLst/>
          </a:prstGeom>
        </p:spPr>
      </p:pic>
    </p:spTree>
    <p:extLst>
      <p:ext uri="{BB962C8B-B14F-4D97-AF65-F5344CB8AC3E}">
        <p14:creationId xmlns:p14="http://schemas.microsoft.com/office/powerpoint/2010/main" val="1143721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6;p3">
            <a:extLst>
              <a:ext uri="{FF2B5EF4-FFF2-40B4-BE49-F238E27FC236}">
                <a16:creationId xmlns:a16="http://schemas.microsoft.com/office/drawing/2014/main" id="{9C5D6CAC-A33D-205A-075D-6A21FFEB6749}"/>
              </a:ext>
            </a:extLst>
          </p:cNvPr>
          <p:cNvSpPr/>
          <p:nvPr/>
        </p:nvSpPr>
        <p:spPr>
          <a:xfrm>
            <a:off x="9115164" y="0"/>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2">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12" name="Espaço Reservado para Conteúdo 11" descr="Diagrama&#10;&#10;O conteúdo gerado por IA pode estar incorreto.">
            <a:extLst>
              <a:ext uri="{FF2B5EF4-FFF2-40B4-BE49-F238E27FC236}">
                <a16:creationId xmlns:a16="http://schemas.microsoft.com/office/drawing/2014/main" id="{CEEF80F1-DF69-0835-C122-23049690DE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2000" cy="6858000"/>
          </a:xfrm>
        </p:spPr>
      </p:pic>
      <p:sp>
        <p:nvSpPr>
          <p:cNvPr id="6" name="CaixaDeTexto 5"/>
          <p:cNvSpPr txBox="1"/>
          <p:nvPr/>
        </p:nvSpPr>
        <p:spPr>
          <a:xfrm>
            <a:off x="-2" y="5503783"/>
            <a:ext cx="3260560" cy="1354217"/>
          </a:xfrm>
          <a:prstGeom prst="rect">
            <a:avLst/>
          </a:prstGeom>
          <a:noFill/>
        </p:spPr>
        <p:txBody>
          <a:bodyPr wrap="square" rtlCol="0">
            <a:spAutoFit/>
          </a:bodyPr>
          <a:lstStyle/>
          <a:p>
            <a:r>
              <a:rPr lang="pt-BR" i="1" dirty="0"/>
              <a:t>*Conteúdo: </a:t>
            </a:r>
            <a:r>
              <a:rPr lang="pt-BR" sz="1400" dirty="0"/>
              <a:t>Assunto</a:t>
            </a:r>
            <a:endParaRPr lang="pt-BR" dirty="0"/>
          </a:p>
          <a:p>
            <a:r>
              <a:rPr lang="pt-BR" i="1" dirty="0"/>
              <a:t>*Conceito: </a:t>
            </a:r>
            <a:r>
              <a:rPr lang="pt-BR" sz="1400" dirty="0"/>
              <a:t>Noção; concepção; ideia.</a:t>
            </a:r>
          </a:p>
          <a:p>
            <a:pPr marL="180975" indent="-180975" algn="just"/>
            <a:r>
              <a:rPr lang="pt-BR" i="1" dirty="0"/>
              <a:t>*Processo: </a:t>
            </a:r>
            <a:r>
              <a:rPr lang="pt-BR" sz="1400" dirty="0"/>
              <a:t>ação continuada; sequência contínua de fatos ou operações que se reproduzem com regularidade</a:t>
            </a:r>
          </a:p>
        </p:txBody>
      </p:sp>
    </p:spTree>
    <p:extLst>
      <p:ext uri="{BB962C8B-B14F-4D97-AF65-F5344CB8AC3E}">
        <p14:creationId xmlns:p14="http://schemas.microsoft.com/office/powerpoint/2010/main" val="2173362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
        <p:cNvGrpSpPr/>
        <p:nvPr/>
      </p:nvGrpSpPr>
      <p:grpSpPr>
        <a:xfrm>
          <a:off x="0" y="0"/>
          <a:ext cx="0" cy="0"/>
          <a:chOff x="0" y="0"/>
          <a:chExt cx="0" cy="0"/>
        </a:xfrm>
      </p:grpSpPr>
      <p:pic>
        <p:nvPicPr>
          <p:cNvPr id="7" name="Imagem 6"/>
          <p:cNvPicPr>
            <a:picLocks noChangeAspect="1"/>
          </p:cNvPicPr>
          <p:nvPr/>
        </p:nvPicPr>
        <p:blipFill rotWithShape="1">
          <a:blip r:embed="rId2">
            <a:extLst>
              <a:ext uri="{28A0092B-C50C-407E-A947-70E740481C1C}">
                <a14:useLocalDpi xmlns:a14="http://schemas.microsoft.com/office/drawing/2010/main" val="0"/>
              </a:ext>
            </a:extLst>
          </a:blip>
          <a:srcRect l="136" t="16900" b="34615"/>
          <a:stretch/>
        </p:blipFill>
        <p:spPr>
          <a:xfrm>
            <a:off x="832513" y="4114800"/>
            <a:ext cx="10044752" cy="2743200"/>
          </a:xfrm>
          <a:prstGeom prst="rect">
            <a:avLst/>
          </a:prstGeom>
        </p:spPr>
      </p:pic>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513" y="0"/>
            <a:ext cx="10044752" cy="4114800"/>
          </a:xfrm>
          <a:prstGeom prst="rect">
            <a:avLst/>
          </a:prstGeom>
        </p:spPr>
      </p:pic>
    </p:spTree>
    <p:extLst>
      <p:ext uri="{BB962C8B-B14F-4D97-AF65-F5344CB8AC3E}">
        <p14:creationId xmlns:p14="http://schemas.microsoft.com/office/powerpoint/2010/main" val="2558373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
        <p:cNvGrpSpPr/>
        <p:nvPr/>
      </p:nvGrpSpPr>
      <p:grpSpPr>
        <a:xfrm>
          <a:off x="0" y="0"/>
          <a:ext cx="0" cy="0"/>
          <a:chOff x="0" y="0"/>
          <a:chExt cx="0" cy="0"/>
        </a:xfrm>
      </p:grpSpPr>
      <p:pic>
        <p:nvPicPr>
          <p:cNvPr id="8" name="Imagem 7"/>
          <p:cNvPicPr>
            <a:picLocks noChangeAspect="1"/>
          </p:cNvPicPr>
          <p:nvPr/>
        </p:nvPicPr>
        <p:blipFill rotWithShape="1">
          <a:blip r:embed="rId2">
            <a:extLst>
              <a:ext uri="{28A0092B-C50C-407E-A947-70E740481C1C}">
                <a14:useLocalDpi xmlns:a14="http://schemas.microsoft.com/office/drawing/2010/main" val="0"/>
              </a:ext>
            </a:extLst>
          </a:blip>
          <a:srcRect l="135" t="9167" r="69336" b="12543"/>
          <a:stretch/>
        </p:blipFill>
        <p:spPr>
          <a:xfrm>
            <a:off x="0" y="0"/>
            <a:ext cx="4776716" cy="6858000"/>
          </a:xfrm>
          <a:prstGeom prst="rect">
            <a:avLst/>
          </a:prstGeom>
        </p:spPr>
      </p:pic>
      <p:sp>
        <p:nvSpPr>
          <p:cNvPr id="9" name="Google Shape;296;p12">
            <a:extLst>
              <a:ext uri="{FF2B5EF4-FFF2-40B4-BE49-F238E27FC236}">
                <a16:creationId xmlns:a16="http://schemas.microsoft.com/office/drawing/2014/main" id="{0358C210-70E9-CF90-50B8-C289D1E5E4F1}"/>
              </a:ext>
            </a:extLst>
          </p:cNvPr>
          <p:cNvSpPr/>
          <p:nvPr/>
        </p:nvSpPr>
        <p:spPr>
          <a:xfrm>
            <a:off x="8352430" y="662767"/>
            <a:ext cx="3698543" cy="5740591"/>
          </a:xfrm>
          <a:prstGeom prst="roundRect">
            <a:avLst>
              <a:gd name="adj" fmla="val 16667"/>
            </a:avLst>
          </a:prstGeom>
          <a:solidFill>
            <a:schemeClr val="bg2"/>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r>
              <a:rPr lang="pt-BR" b="1" dirty="0"/>
              <a:t>Competências e Habilidades</a:t>
            </a:r>
          </a:p>
          <a:p>
            <a:pPr algn="just"/>
            <a:r>
              <a:rPr lang="pt-BR" dirty="0"/>
              <a:t>Um exemplo dentro das </a:t>
            </a:r>
            <a:r>
              <a:rPr lang="pt-BR" b="1" dirty="0"/>
              <a:t>Ciências Humanas</a:t>
            </a:r>
            <a:r>
              <a:rPr lang="pt-BR" dirty="0"/>
              <a:t>:</a:t>
            </a:r>
          </a:p>
          <a:p>
            <a:pPr algn="just"/>
            <a:r>
              <a:rPr lang="pt-BR" dirty="0"/>
              <a:t>● </a:t>
            </a:r>
            <a:r>
              <a:rPr lang="pt-BR" b="1" dirty="0"/>
              <a:t>Habilidade</a:t>
            </a:r>
            <a:r>
              <a:rPr lang="pt-BR" dirty="0"/>
              <a:t>: Conseguir interpretar um mapa geopolítico.</a:t>
            </a:r>
          </a:p>
          <a:p>
            <a:pPr algn="just"/>
            <a:r>
              <a:rPr lang="pt-BR" dirty="0"/>
              <a:t>● </a:t>
            </a:r>
            <a:r>
              <a:rPr lang="pt-BR" b="1" dirty="0"/>
              <a:t>Competência</a:t>
            </a:r>
            <a:r>
              <a:rPr lang="pt-BR" dirty="0"/>
              <a:t>: Utilizar a interpretação de mapas geopolíticos para analisar relações internacionais e compreender conflitos territoriais.</a:t>
            </a:r>
          </a:p>
          <a:p>
            <a:pPr algn="just"/>
            <a:endParaRPr lang="pt-BR" dirty="0"/>
          </a:p>
          <a:p>
            <a:pPr algn="just"/>
            <a:r>
              <a:rPr lang="pt-BR" dirty="0"/>
              <a:t>A </a:t>
            </a:r>
            <a:r>
              <a:rPr lang="pt-BR" b="1" dirty="0"/>
              <a:t>habilidade </a:t>
            </a:r>
            <a:r>
              <a:rPr lang="pt-BR" dirty="0"/>
              <a:t>é a capacidade técnica de ler e interpretar o mapa, enquanto a </a:t>
            </a:r>
            <a:r>
              <a:rPr lang="pt-BR" b="1" dirty="0"/>
              <a:t>competência </a:t>
            </a:r>
            <a:r>
              <a:rPr lang="pt-BR" dirty="0"/>
              <a:t>envolve a aplicação desse conhecimento em um contexto mais amplo, como análise geopolítica e tomada de decisões.</a:t>
            </a:r>
          </a:p>
        </p:txBody>
      </p:sp>
      <p:sp>
        <p:nvSpPr>
          <p:cNvPr id="10" name="Google Shape;296;p12">
            <a:extLst>
              <a:ext uri="{FF2B5EF4-FFF2-40B4-BE49-F238E27FC236}">
                <a16:creationId xmlns:a16="http://schemas.microsoft.com/office/drawing/2014/main" id="{0358C210-70E9-CF90-50B8-C289D1E5E4F1}"/>
              </a:ext>
            </a:extLst>
          </p:cNvPr>
          <p:cNvSpPr/>
          <p:nvPr/>
        </p:nvSpPr>
        <p:spPr>
          <a:xfrm>
            <a:off x="4776716" y="975813"/>
            <a:ext cx="3425587" cy="5114498"/>
          </a:xfrm>
          <a:prstGeom prst="roundRect">
            <a:avLst>
              <a:gd name="adj" fmla="val 16667"/>
            </a:avLst>
          </a:prstGeom>
          <a:solidFill>
            <a:schemeClr val="bg2"/>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r>
              <a:rPr lang="pt-BR" b="1" dirty="0">
                <a:solidFill>
                  <a:srgbClr val="262626"/>
                </a:solidFill>
                <a:latin typeface="CenturyGothic-Bold"/>
              </a:rPr>
              <a:t>O estudante Deve Saber e Saber Fazer</a:t>
            </a:r>
          </a:p>
          <a:p>
            <a:r>
              <a:rPr lang="pt-BR" b="1" dirty="0">
                <a:solidFill>
                  <a:srgbClr val="262626"/>
                </a:solidFill>
                <a:latin typeface="CenturyGothic-Bold"/>
              </a:rPr>
              <a:t>Saber: </a:t>
            </a:r>
            <a:r>
              <a:rPr lang="pt-BR" dirty="0">
                <a:solidFill>
                  <a:srgbClr val="262626"/>
                </a:solidFill>
                <a:latin typeface="CenturyGothic"/>
              </a:rPr>
              <a:t>Conhecimentos, habilidades, atitudes e valores.</a:t>
            </a:r>
          </a:p>
          <a:p>
            <a:r>
              <a:rPr lang="pt-BR" b="1" dirty="0">
                <a:solidFill>
                  <a:srgbClr val="262626"/>
                </a:solidFill>
                <a:latin typeface="CenturyGothic-Bold"/>
              </a:rPr>
              <a:t>Saber fazer: </a:t>
            </a:r>
            <a:r>
              <a:rPr lang="pt-BR" dirty="0">
                <a:solidFill>
                  <a:srgbClr val="262626"/>
                </a:solidFill>
                <a:latin typeface="CenturyGothic"/>
              </a:rPr>
              <a:t>Mobilização desses elementos para:</a:t>
            </a:r>
          </a:p>
          <a:p>
            <a:r>
              <a:rPr lang="pt-BR" dirty="0">
                <a:solidFill>
                  <a:srgbClr val="262626"/>
                </a:solidFill>
                <a:latin typeface="ArialMT"/>
              </a:rPr>
              <a:t>● </a:t>
            </a:r>
            <a:r>
              <a:rPr lang="pt-BR" dirty="0">
                <a:solidFill>
                  <a:srgbClr val="262626"/>
                </a:solidFill>
                <a:latin typeface="CenturyGothic"/>
              </a:rPr>
              <a:t>Resolver demandas complexas da vida. cotidiana</a:t>
            </a:r>
          </a:p>
          <a:p>
            <a:r>
              <a:rPr lang="pt-BR" dirty="0">
                <a:solidFill>
                  <a:srgbClr val="262626"/>
                </a:solidFill>
                <a:latin typeface="ArialMT"/>
              </a:rPr>
              <a:t>● </a:t>
            </a:r>
            <a:r>
              <a:rPr lang="pt-BR" dirty="0">
                <a:solidFill>
                  <a:srgbClr val="262626"/>
                </a:solidFill>
                <a:latin typeface="CenturyGothic"/>
              </a:rPr>
              <a:t>Exercer a cidadania plena.</a:t>
            </a:r>
          </a:p>
          <a:p>
            <a:r>
              <a:rPr lang="pt-BR" dirty="0">
                <a:solidFill>
                  <a:srgbClr val="262626"/>
                </a:solidFill>
                <a:latin typeface="ArialMT"/>
              </a:rPr>
              <a:t>● </a:t>
            </a:r>
            <a:r>
              <a:rPr lang="pt-BR" dirty="0">
                <a:solidFill>
                  <a:srgbClr val="262626"/>
                </a:solidFill>
                <a:latin typeface="CenturyGothic"/>
              </a:rPr>
              <a:t>Atuar no mundo do trabalho.</a:t>
            </a:r>
          </a:p>
          <a:p>
            <a:r>
              <a:rPr lang="pt-BR" b="1" dirty="0">
                <a:solidFill>
                  <a:srgbClr val="262626"/>
                </a:solidFill>
                <a:latin typeface="CenturyGothic-Bold"/>
              </a:rPr>
              <a:t>Objetivo: </a:t>
            </a:r>
            <a:r>
              <a:rPr lang="pt-BR" dirty="0">
                <a:solidFill>
                  <a:srgbClr val="262626"/>
                </a:solidFill>
                <a:latin typeface="CenturyGothic"/>
              </a:rPr>
              <a:t>Transpor conhecimentos em ações concretas e solidárias (aprender a fazer e a conviver).</a:t>
            </a:r>
            <a:endParaRPr lang="pt-BR" dirty="0"/>
          </a:p>
        </p:txBody>
      </p:sp>
      <p:sp>
        <p:nvSpPr>
          <p:cNvPr id="2" name="Google Shape;116;p3">
            <a:extLst>
              <a:ext uri="{FF2B5EF4-FFF2-40B4-BE49-F238E27FC236}">
                <a16:creationId xmlns:a16="http://schemas.microsoft.com/office/drawing/2014/main" id="{6EFCAE00-0685-280B-234E-A92916B90C0D}"/>
              </a:ext>
            </a:extLst>
          </p:cNvPr>
          <p:cNvSpPr/>
          <p:nvPr/>
        </p:nvSpPr>
        <p:spPr>
          <a:xfrm>
            <a:off x="9115165" y="0"/>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2003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
        <p:cNvGrpSpPr/>
        <p:nvPr/>
      </p:nvGrpSpPr>
      <p:grpSpPr>
        <a:xfrm>
          <a:off x="0" y="0"/>
          <a:ext cx="0" cy="0"/>
          <a:chOff x="0" y="0"/>
          <a:chExt cx="0" cy="0"/>
        </a:xfrm>
      </p:grpSpPr>
      <p:sp>
        <p:nvSpPr>
          <p:cNvPr id="4" name="Google Shape;296;p12">
            <a:extLst>
              <a:ext uri="{FF2B5EF4-FFF2-40B4-BE49-F238E27FC236}">
                <a16:creationId xmlns:a16="http://schemas.microsoft.com/office/drawing/2014/main" id="{0358C210-70E9-CF90-50B8-C289D1E5E4F1}"/>
              </a:ext>
            </a:extLst>
          </p:cNvPr>
          <p:cNvSpPr/>
          <p:nvPr/>
        </p:nvSpPr>
        <p:spPr>
          <a:xfrm>
            <a:off x="574765" y="2002969"/>
            <a:ext cx="3966753" cy="1175657"/>
          </a:xfrm>
          <a:prstGeom prst="roundRect">
            <a:avLst>
              <a:gd name="adj" fmla="val 16667"/>
            </a:avLst>
          </a:prstGeom>
          <a:solidFill>
            <a:schemeClr val="bg2"/>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2400" dirty="0">
                <a:latin typeface="Times New Roman" panose="02020603050405020304" pitchFamily="18" charset="0"/>
                <a:ea typeface="Arial"/>
                <a:cs typeface="Times New Roman" panose="02020603050405020304" pitchFamily="18" charset="0"/>
                <a:sym typeface="Arial"/>
              </a:rPr>
              <a:t>Refere-se a amplitude e a profundidade de conteúdos e habilidades a serem tratados.</a:t>
            </a:r>
            <a:endParaRPr sz="2400" dirty="0">
              <a:latin typeface="Times New Roman" panose="02020603050405020304" pitchFamily="18" charset="0"/>
              <a:cs typeface="Times New Roman" panose="02020603050405020304" pitchFamily="18" charset="0"/>
            </a:endParaRPr>
          </a:p>
        </p:txBody>
      </p:sp>
      <p:sp>
        <p:nvSpPr>
          <p:cNvPr id="5" name="Google Shape;297;p12">
            <a:extLst>
              <a:ext uri="{FF2B5EF4-FFF2-40B4-BE49-F238E27FC236}">
                <a16:creationId xmlns:a16="http://schemas.microsoft.com/office/drawing/2014/main" id="{4A11BAC6-0D4B-C0C0-A092-C53C0925B66C}"/>
              </a:ext>
            </a:extLst>
          </p:cNvPr>
          <p:cNvSpPr/>
          <p:nvPr/>
        </p:nvSpPr>
        <p:spPr>
          <a:xfrm>
            <a:off x="7376160" y="2002968"/>
            <a:ext cx="3966753" cy="1175657"/>
          </a:xfrm>
          <a:prstGeom prst="roundRect">
            <a:avLst>
              <a:gd name="adj" fmla="val 16667"/>
            </a:avLst>
          </a:prstGeom>
          <a:solidFill>
            <a:schemeClr val="bg2"/>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2000" dirty="0">
                <a:latin typeface="Times New Roman" panose="02020603050405020304" pitchFamily="18" charset="0"/>
                <a:ea typeface="Arial"/>
                <a:cs typeface="Times New Roman" panose="02020603050405020304" pitchFamily="18" charset="0"/>
                <a:sym typeface="Arial"/>
              </a:rPr>
              <a:t>Refere-se a como essas habilidades e esses conteúdos são ordenados e apresentados ao longo do tempo.</a:t>
            </a:r>
            <a:endParaRPr sz="2000" dirty="0">
              <a:latin typeface="Times New Roman" panose="02020603050405020304" pitchFamily="18" charset="0"/>
              <a:cs typeface="Times New Roman" panose="02020603050405020304" pitchFamily="18" charset="0"/>
            </a:endParaRPr>
          </a:p>
        </p:txBody>
      </p:sp>
      <p:sp>
        <p:nvSpPr>
          <p:cNvPr id="6" name="Google Shape;298;p12">
            <a:extLst>
              <a:ext uri="{FF2B5EF4-FFF2-40B4-BE49-F238E27FC236}">
                <a16:creationId xmlns:a16="http://schemas.microsoft.com/office/drawing/2014/main" id="{3393969A-1DBA-F231-867C-C22473EBB250}"/>
              </a:ext>
            </a:extLst>
          </p:cNvPr>
          <p:cNvSpPr/>
          <p:nvPr/>
        </p:nvSpPr>
        <p:spPr>
          <a:xfrm>
            <a:off x="2438400" y="3413758"/>
            <a:ext cx="7341326" cy="677091"/>
          </a:xfrm>
          <a:prstGeom prst="roundRect">
            <a:avLst>
              <a:gd name="adj" fmla="val 16667"/>
            </a:avLst>
          </a:prstGeom>
          <a:solidFill>
            <a:srgbClr val="FFFF00"/>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4000" dirty="0">
                <a:latin typeface="Times New Roman" panose="02020603050405020304" pitchFamily="18" charset="0"/>
                <a:ea typeface="Arial"/>
                <a:cs typeface="Times New Roman" panose="02020603050405020304" pitchFamily="18" charset="0"/>
                <a:sym typeface="Arial"/>
              </a:rPr>
              <a:t>ESCOPO-SEQUÊNCIA</a:t>
            </a:r>
            <a:endParaRPr dirty="0">
              <a:latin typeface="Times New Roman" panose="02020603050405020304" pitchFamily="18" charset="0"/>
              <a:cs typeface="Times New Roman" panose="02020603050405020304" pitchFamily="18" charset="0"/>
            </a:endParaRPr>
          </a:p>
        </p:txBody>
      </p:sp>
      <p:sp>
        <p:nvSpPr>
          <p:cNvPr id="7" name="Google Shape;299;p12">
            <a:extLst>
              <a:ext uri="{FF2B5EF4-FFF2-40B4-BE49-F238E27FC236}">
                <a16:creationId xmlns:a16="http://schemas.microsoft.com/office/drawing/2014/main" id="{52E591FC-7908-819D-EBEC-4CBB2FDD9B98}"/>
              </a:ext>
            </a:extLst>
          </p:cNvPr>
          <p:cNvSpPr/>
          <p:nvPr/>
        </p:nvSpPr>
        <p:spPr>
          <a:xfrm>
            <a:off x="6625049" y="2360018"/>
            <a:ext cx="600890" cy="818605"/>
          </a:xfrm>
          <a:prstGeom prst="bentArrow">
            <a:avLst>
              <a:gd name="adj1" fmla="val 25000"/>
              <a:gd name="adj2" fmla="val 25000"/>
              <a:gd name="adj3" fmla="val 25000"/>
              <a:gd name="adj4" fmla="val 43750"/>
            </a:avLst>
          </a:prstGeom>
          <a:solidFill>
            <a:schemeClr val="accen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 name="Google Shape;300;p12">
            <a:extLst>
              <a:ext uri="{FF2B5EF4-FFF2-40B4-BE49-F238E27FC236}">
                <a16:creationId xmlns:a16="http://schemas.microsoft.com/office/drawing/2014/main" id="{7E3ADB09-38C1-7789-68DD-8F5077DAD196}"/>
              </a:ext>
            </a:extLst>
          </p:cNvPr>
          <p:cNvSpPr/>
          <p:nvPr/>
        </p:nvSpPr>
        <p:spPr>
          <a:xfrm flipH="1">
            <a:off x="4750523" y="2360019"/>
            <a:ext cx="600890" cy="818605"/>
          </a:xfrm>
          <a:prstGeom prst="bentArrow">
            <a:avLst>
              <a:gd name="adj1" fmla="val 25000"/>
              <a:gd name="adj2" fmla="val 25000"/>
              <a:gd name="adj3" fmla="val 25000"/>
              <a:gd name="adj4" fmla="val 43750"/>
            </a:avLst>
          </a:prstGeom>
          <a:solidFill>
            <a:schemeClr val="accen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 name="Google Shape;301;p12">
            <a:extLst>
              <a:ext uri="{FF2B5EF4-FFF2-40B4-BE49-F238E27FC236}">
                <a16:creationId xmlns:a16="http://schemas.microsoft.com/office/drawing/2014/main" id="{9914850E-42BF-A200-3414-CE9325EC7475}"/>
              </a:ext>
            </a:extLst>
          </p:cNvPr>
          <p:cNvSpPr/>
          <p:nvPr/>
        </p:nvSpPr>
        <p:spPr>
          <a:xfrm>
            <a:off x="574765" y="4868089"/>
            <a:ext cx="10768148" cy="953590"/>
          </a:xfrm>
          <a:prstGeom prst="roundRect">
            <a:avLst>
              <a:gd name="adj" fmla="val 16667"/>
            </a:avLst>
          </a:prstGeom>
          <a:solidFill>
            <a:schemeClr val="accent1">
              <a:lumMod val="40000"/>
              <a:lumOff val="60000"/>
            </a:schemeClr>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dirty="0">
                <a:latin typeface="Times New Roman" panose="02020603050405020304" pitchFamily="18" charset="0"/>
                <a:ea typeface="Arial"/>
                <a:cs typeface="Times New Roman" panose="02020603050405020304" pitchFamily="18" charset="0"/>
                <a:sym typeface="Arial"/>
              </a:rPr>
              <a:t>Conceitos interrelacionados que se referem à organização global do conteúdo, com o objetivo de assegurar sua coerência e sua continuidade; subsidiando o professor na elaboração do Plano de Ensino e dos Planos de Aula.    </a:t>
            </a:r>
            <a:endParaRPr dirty="0">
              <a:latin typeface="Times New Roman" panose="02020603050405020304" pitchFamily="18" charset="0"/>
              <a:cs typeface="Times New Roman" panose="02020603050405020304" pitchFamily="18" charset="0"/>
            </a:endParaRPr>
          </a:p>
        </p:txBody>
      </p:sp>
      <p:sp>
        <p:nvSpPr>
          <p:cNvPr id="10" name="Google Shape;303;p12">
            <a:extLst>
              <a:ext uri="{FF2B5EF4-FFF2-40B4-BE49-F238E27FC236}">
                <a16:creationId xmlns:a16="http://schemas.microsoft.com/office/drawing/2014/main" id="{5AB35260-9285-0C99-6064-56F4D21EFCE4}"/>
              </a:ext>
            </a:extLst>
          </p:cNvPr>
          <p:cNvSpPr/>
          <p:nvPr/>
        </p:nvSpPr>
        <p:spPr>
          <a:xfrm>
            <a:off x="1447798" y="1756940"/>
            <a:ext cx="2220686" cy="310562"/>
          </a:xfrm>
          <a:prstGeom prst="roundRect">
            <a:avLst>
              <a:gd name="adj" fmla="val 16667"/>
            </a:avLst>
          </a:prstGeom>
          <a:solidFill>
            <a:schemeClr val="accent1">
              <a:lumMod val="40000"/>
              <a:lumOff val="60000"/>
            </a:schemeClr>
          </a:solidFill>
          <a:ln w="19050" cap="flat" cmpd="sng">
            <a:solidFill>
              <a:srgbClr val="A52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dirty="0">
                <a:latin typeface="Times New Roman" panose="02020603050405020304" pitchFamily="18" charset="0"/>
                <a:ea typeface="Arial"/>
                <a:cs typeface="Times New Roman" panose="02020603050405020304" pitchFamily="18" charset="0"/>
                <a:sym typeface="Arial"/>
              </a:rPr>
              <a:t>ESCOPO</a:t>
            </a:r>
            <a:endParaRPr dirty="0">
              <a:latin typeface="Times New Roman" panose="02020603050405020304" pitchFamily="18" charset="0"/>
              <a:cs typeface="Times New Roman" panose="02020603050405020304" pitchFamily="18" charset="0"/>
            </a:endParaRPr>
          </a:p>
        </p:txBody>
      </p:sp>
      <p:sp>
        <p:nvSpPr>
          <p:cNvPr id="11" name="Google Shape;304;p12">
            <a:extLst>
              <a:ext uri="{FF2B5EF4-FFF2-40B4-BE49-F238E27FC236}">
                <a16:creationId xmlns:a16="http://schemas.microsoft.com/office/drawing/2014/main" id="{434A6A67-CFC3-EA3D-B3AE-CFB9A7BBAF3A}"/>
              </a:ext>
            </a:extLst>
          </p:cNvPr>
          <p:cNvSpPr/>
          <p:nvPr/>
        </p:nvSpPr>
        <p:spPr>
          <a:xfrm>
            <a:off x="8321042" y="1756940"/>
            <a:ext cx="2220686" cy="310562"/>
          </a:xfrm>
          <a:prstGeom prst="roundRect">
            <a:avLst>
              <a:gd name="adj" fmla="val 16667"/>
            </a:avLst>
          </a:prstGeom>
          <a:solidFill>
            <a:schemeClr val="accent1">
              <a:lumMod val="40000"/>
              <a:lumOff val="60000"/>
            </a:schemeClr>
          </a:solidFill>
          <a:ln w="19050" cap="flat" cmpd="sng">
            <a:solidFill>
              <a:srgbClr val="A52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dirty="0">
                <a:latin typeface="Times New Roman" panose="02020603050405020304" pitchFamily="18" charset="0"/>
                <a:ea typeface="Arial"/>
                <a:cs typeface="Times New Roman" panose="02020603050405020304" pitchFamily="18" charset="0"/>
                <a:sym typeface="Arial"/>
              </a:rPr>
              <a:t>SEQUÊNCIA</a:t>
            </a:r>
            <a:endParaRPr dirty="0">
              <a:latin typeface="Times New Roman" panose="02020603050405020304" pitchFamily="18" charset="0"/>
              <a:cs typeface="Times New Roman" panose="02020603050405020304" pitchFamily="18" charset="0"/>
            </a:endParaRPr>
          </a:p>
        </p:txBody>
      </p:sp>
      <p:sp>
        <p:nvSpPr>
          <p:cNvPr id="2"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2">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7730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pic>
        <p:nvPicPr>
          <p:cNvPr id="10" name="Google Shape;213;p13"/>
          <p:cNvPicPr preferRelativeResize="0"/>
          <p:nvPr/>
        </p:nvPicPr>
        <p:blipFill rotWithShape="1">
          <a:blip r:embed="rId2">
            <a:alphaModFix/>
          </a:blip>
          <a:srcRect l="420" t="30797"/>
          <a:stretch/>
        </p:blipFill>
        <p:spPr>
          <a:xfrm>
            <a:off x="563003" y="4053779"/>
            <a:ext cx="11091080" cy="2925902"/>
          </a:xfrm>
          <a:prstGeom prst="rect">
            <a:avLst/>
          </a:prstGeom>
          <a:noFill/>
          <a:ln>
            <a:noFill/>
          </a:ln>
        </p:spPr>
      </p:pic>
      <p:grpSp>
        <p:nvGrpSpPr>
          <p:cNvPr id="6" name="Google Shape;315;p36">
            <a:extLst>
              <a:ext uri="{FF2B5EF4-FFF2-40B4-BE49-F238E27FC236}">
                <a16:creationId xmlns:a16="http://schemas.microsoft.com/office/drawing/2014/main" id="{687A5161-079A-E2B0-48C9-7656A63CA0C4}"/>
              </a:ext>
            </a:extLst>
          </p:cNvPr>
          <p:cNvGrpSpPr/>
          <p:nvPr/>
        </p:nvGrpSpPr>
        <p:grpSpPr>
          <a:xfrm>
            <a:off x="3725840" y="410091"/>
            <a:ext cx="7830852" cy="3212667"/>
            <a:chOff x="2566861" y="1076250"/>
            <a:chExt cx="5873139" cy="2409500"/>
          </a:xfrm>
        </p:grpSpPr>
        <p:pic>
          <p:nvPicPr>
            <p:cNvPr id="7" name="Google Shape;316;p36">
              <a:extLst>
                <a:ext uri="{FF2B5EF4-FFF2-40B4-BE49-F238E27FC236}">
                  <a16:creationId xmlns:a16="http://schemas.microsoft.com/office/drawing/2014/main" id="{D5E2D835-2966-FEB2-29AC-9EDFB540BC5A}"/>
                </a:ext>
              </a:extLst>
            </p:cNvPr>
            <p:cNvPicPr preferRelativeResize="0"/>
            <p:nvPr/>
          </p:nvPicPr>
          <p:blipFill>
            <a:blip r:embed="rId3">
              <a:alphaModFix/>
            </a:blip>
            <a:stretch>
              <a:fillRect/>
            </a:stretch>
          </p:blipFill>
          <p:spPr>
            <a:xfrm>
              <a:off x="3992225" y="1076250"/>
              <a:ext cx="4447775" cy="2409500"/>
            </a:xfrm>
            <a:prstGeom prst="rect">
              <a:avLst/>
            </a:prstGeom>
            <a:noFill/>
            <a:ln w="28575" cap="flat" cmpd="sng">
              <a:solidFill>
                <a:srgbClr val="A52B23"/>
              </a:solidFill>
              <a:prstDash val="solid"/>
              <a:round/>
              <a:headEnd type="none" w="sm" len="sm"/>
              <a:tailEnd type="none" w="sm" len="sm"/>
            </a:ln>
          </p:spPr>
        </p:pic>
        <p:cxnSp>
          <p:nvCxnSpPr>
            <p:cNvPr id="9" name="Google Shape;318;p36">
              <a:extLst>
                <a:ext uri="{FF2B5EF4-FFF2-40B4-BE49-F238E27FC236}">
                  <a16:creationId xmlns:a16="http://schemas.microsoft.com/office/drawing/2014/main" id="{FA72A631-A897-26B8-2A3D-2F526E6FC672}"/>
                </a:ext>
              </a:extLst>
            </p:cNvPr>
            <p:cNvCxnSpPr/>
            <p:nvPr/>
          </p:nvCxnSpPr>
          <p:spPr>
            <a:xfrm>
              <a:off x="4535801" y="1255236"/>
              <a:ext cx="265374" cy="1653489"/>
            </a:xfrm>
            <a:prstGeom prst="straightConnector1">
              <a:avLst/>
            </a:prstGeom>
            <a:noFill/>
            <a:ln w="28575" cap="flat" cmpd="sng">
              <a:solidFill>
                <a:srgbClr val="A52B23"/>
              </a:solidFill>
              <a:prstDash val="solid"/>
              <a:round/>
              <a:headEnd type="none" w="med" len="med"/>
              <a:tailEnd type="none" w="med" len="med"/>
            </a:ln>
          </p:spPr>
        </p:cxnSp>
        <p:cxnSp>
          <p:nvCxnSpPr>
            <p:cNvPr id="8" name="Google Shape;317;p36">
              <a:extLst>
                <a:ext uri="{FF2B5EF4-FFF2-40B4-BE49-F238E27FC236}">
                  <a16:creationId xmlns:a16="http://schemas.microsoft.com/office/drawing/2014/main" id="{7423630A-8F10-0B94-2AC3-11BEA568A796}"/>
                </a:ext>
              </a:extLst>
            </p:cNvPr>
            <p:cNvCxnSpPr/>
            <p:nvPr/>
          </p:nvCxnSpPr>
          <p:spPr>
            <a:xfrm>
              <a:off x="2566861" y="1255236"/>
              <a:ext cx="1968940" cy="0"/>
            </a:xfrm>
            <a:prstGeom prst="straightConnector1">
              <a:avLst/>
            </a:prstGeom>
            <a:noFill/>
            <a:ln w="28575" cap="flat" cmpd="sng">
              <a:solidFill>
                <a:srgbClr val="A52B23"/>
              </a:solidFill>
              <a:prstDash val="solid"/>
              <a:round/>
              <a:headEnd type="none" w="med" len="med"/>
              <a:tailEnd type="none" w="med" len="med"/>
            </a:ln>
          </p:spPr>
        </p:cxnSp>
      </p:grpSp>
      <p:sp>
        <p:nvSpPr>
          <p:cNvPr id="5" name="Google Shape;313;p36">
            <a:extLst>
              <a:ext uri="{FF2B5EF4-FFF2-40B4-BE49-F238E27FC236}">
                <a16:creationId xmlns:a16="http://schemas.microsoft.com/office/drawing/2014/main" id="{F6D626F6-FF35-B481-63DD-7C893554C548}"/>
              </a:ext>
            </a:extLst>
          </p:cNvPr>
          <p:cNvSpPr txBox="1"/>
          <p:nvPr/>
        </p:nvSpPr>
        <p:spPr>
          <a:xfrm>
            <a:off x="234691" y="204480"/>
            <a:ext cx="4945203" cy="3610651"/>
          </a:xfrm>
          <a:prstGeom prst="rect">
            <a:avLst/>
          </a:prstGeom>
          <a:solidFill>
            <a:srgbClr val="D9D9D9"/>
          </a:solidFill>
          <a:ln>
            <a:solidFill>
              <a:srgbClr val="C00000"/>
            </a:solidFill>
          </a:ln>
        </p:spPr>
        <p:txBody>
          <a:bodyPr spcFirstLastPara="1" wrap="square" lIns="91400" tIns="91400" rIns="91400" bIns="91400" anchor="t" anchorCtr="0">
            <a:spAutoFit/>
          </a:bodyPr>
          <a:lstStyle/>
          <a:p>
            <a:pPr>
              <a:lnSpc>
                <a:spcPct val="115000"/>
              </a:lnSpc>
            </a:pPr>
            <a:r>
              <a:rPr lang="pt-BR" sz="3200" b="1" dirty="0">
                <a:solidFill>
                  <a:schemeClr val="dk1"/>
                </a:solidFill>
                <a:latin typeface="Times New Roman" panose="02020603050405020304" pitchFamily="18" charset="0"/>
                <a:cs typeface="Times New Roman" panose="02020603050405020304" pitchFamily="18" charset="0"/>
              </a:rPr>
              <a:t>Escopo-sequência</a:t>
            </a:r>
            <a:endParaRPr sz="3200" b="1" dirty="0">
              <a:solidFill>
                <a:schemeClr val="dk1"/>
              </a:solidFill>
              <a:latin typeface="Times New Roman" panose="02020603050405020304" pitchFamily="18" charset="0"/>
              <a:cs typeface="Times New Roman" panose="02020603050405020304" pitchFamily="18" charset="0"/>
            </a:endParaRPr>
          </a:p>
          <a:p>
            <a:pPr algn="just">
              <a:lnSpc>
                <a:spcPct val="115000"/>
              </a:lnSpc>
              <a:spcBef>
                <a:spcPts val="800"/>
              </a:spcBef>
              <a:spcAft>
                <a:spcPts val="800"/>
              </a:spcAft>
            </a:pPr>
            <a:r>
              <a:rPr lang="pt-BR" sz="3000" dirty="0">
                <a:solidFill>
                  <a:schemeClr val="dk1"/>
                </a:solidFill>
                <a:latin typeface="Times New Roman" panose="02020603050405020304" pitchFamily="18" charset="0"/>
                <a:cs typeface="Times New Roman" panose="02020603050405020304" pitchFamily="18" charset="0"/>
              </a:rPr>
              <a:t>Orienta os conteúdos e atividades a serem trabalhados em cada bimestre, aula a aula. Pode ser acessado no repositório do CMSP.</a:t>
            </a:r>
            <a:endParaRPr sz="3000"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315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2">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3" name="Imagem 2" descr="Diagrama&#10;&#10;O conteúdo gerado por IA pode estar incorreto.">
            <a:extLst>
              <a:ext uri="{FF2B5EF4-FFF2-40B4-BE49-F238E27FC236}">
                <a16:creationId xmlns:a16="http://schemas.microsoft.com/office/drawing/2014/main" id="{44406E91-753F-2853-88FB-2023A11AE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605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pic>
        <p:nvPicPr>
          <p:cNvPr id="4" name="Imagem 3" descr="Interface gráfica do usuário, Site&#10;&#10;O conteúdo gerado por IA pode estar incorreto.">
            <a:extLst>
              <a:ext uri="{FF2B5EF4-FFF2-40B4-BE49-F238E27FC236}">
                <a16:creationId xmlns:a16="http://schemas.microsoft.com/office/drawing/2014/main" id="{E82E17FC-FDC0-86BC-4E66-0A4E31047FAF}"/>
              </a:ext>
            </a:extLst>
          </p:cNvPr>
          <p:cNvPicPr>
            <a:picLocks noChangeAspect="1"/>
          </p:cNvPicPr>
          <p:nvPr/>
        </p:nvPicPr>
        <p:blipFill>
          <a:blip r:embed="rId2"/>
          <a:stretch>
            <a:fillRect/>
          </a:stretch>
        </p:blipFill>
        <p:spPr>
          <a:xfrm>
            <a:off x="0" y="1358899"/>
            <a:ext cx="12192000" cy="4318570"/>
          </a:xfrm>
          <a:prstGeom prst="rect">
            <a:avLst/>
          </a:prstGeom>
          <a:ln>
            <a:noFill/>
          </a:ln>
        </p:spPr>
      </p:pic>
      <p:sp>
        <p:nvSpPr>
          <p:cNvPr id="5"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1134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8"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5716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4033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pic>
        <p:nvPicPr>
          <p:cNvPr id="4" name="Espaço Reservado para Conteú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6275" y="0"/>
            <a:ext cx="6855725" cy="6858000"/>
          </a:xfrm>
        </p:spPr>
      </p:pic>
      <p:sp>
        <p:nvSpPr>
          <p:cNvPr id="5" name="Retângulo 4"/>
          <p:cNvSpPr/>
          <p:nvPr/>
        </p:nvSpPr>
        <p:spPr>
          <a:xfrm>
            <a:off x="122830" y="1621262"/>
            <a:ext cx="5090615" cy="4524315"/>
          </a:xfrm>
          <a:prstGeom prst="rect">
            <a:avLst/>
          </a:prstGeom>
        </p:spPr>
        <p:txBody>
          <a:bodyPr wrap="square">
            <a:spAutoFit/>
          </a:bodyPr>
          <a:lstStyle/>
          <a:p>
            <a:pPr lvl="0" algn="just"/>
            <a:r>
              <a:rPr lang="pt-BR" dirty="0">
                <a:solidFill>
                  <a:srgbClr val="000000"/>
                </a:solidFill>
                <a:latin typeface="Arial"/>
                <a:ea typeface="Arial"/>
                <a:cs typeface="Arial"/>
                <a:sym typeface="Arial"/>
              </a:rPr>
              <a:t>Os processos de aprendizagem são cumulativos, uma categoria depende da anterior e dá suporte à seguinte.</a:t>
            </a:r>
            <a:endParaRPr lang="pt-BR" dirty="0"/>
          </a:p>
          <a:p>
            <a:pPr lvl="0" algn="just"/>
            <a:endParaRPr lang="pt-BR" dirty="0">
              <a:solidFill>
                <a:srgbClr val="000000"/>
              </a:solidFill>
              <a:latin typeface="Arial"/>
              <a:ea typeface="Arial"/>
              <a:cs typeface="Arial"/>
              <a:sym typeface="Arial"/>
            </a:endParaRPr>
          </a:p>
          <a:p>
            <a:pPr lvl="0" algn="just"/>
            <a:r>
              <a:rPr lang="pt-BR" b="1" dirty="0">
                <a:solidFill>
                  <a:srgbClr val="000000"/>
                </a:solidFill>
                <a:latin typeface="Arial"/>
                <a:ea typeface="Arial"/>
                <a:cs typeface="Arial"/>
                <a:sym typeface="Arial"/>
              </a:rPr>
              <a:t>Lembrar: </a:t>
            </a:r>
            <a:r>
              <a:rPr lang="pt-BR" dirty="0">
                <a:solidFill>
                  <a:srgbClr val="000000"/>
                </a:solidFill>
                <a:latin typeface="Arial"/>
                <a:ea typeface="Arial"/>
                <a:cs typeface="Arial"/>
                <a:sym typeface="Arial"/>
              </a:rPr>
              <a:t>reproduzir informações com exatidão.</a:t>
            </a:r>
            <a:endParaRPr lang="pt-BR" dirty="0"/>
          </a:p>
          <a:p>
            <a:pPr lvl="0" algn="just"/>
            <a:r>
              <a:rPr lang="pt-BR" b="1" dirty="0">
                <a:solidFill>
                  <a:srgbClr val="000000"/>
                </a:solidFill>
                <a:latin typeface="Arial"/>
                <a:ea typeface="Arial"/>
                <a:cs typeface="Arial"/>
                <a:sym typeface="Arial"/>
              </a:rPr>
              <a:t>Compreender: </a:t>
            </a:r>
            <a:r>
              <a:rPr lang="pt-BR" dirty="0">
                <a:solidFill>
                  <a:srgbClr val="000000"/>
                </a:solidFill>
                <a:latin typeface="Arial"/>
                <a:ea typeface="Arial"/>
                <a:cs typeface="Arial"/>
                <a:sym typeface="Arial"/>
              </a:rPr>
              <a:t>usar uma informação e representá-la de outra forma.</a:t>
            </a:r>
            <a:endParaRPr lang="pt-BR" dirty="0"/>
          </a:p>
          <a:p>
            <a:pPr lvl="0" algn="just"/>
            <a:r>
              <a:rPr lang="pt-BR" b="1" dirty="0">
                <a:solidFill>
                  <a:srgbClr val="000000"/>
                </a:solidFill>
                <a:latin typeface="Arial"/>
                <a:ea typeface="Arial"/>
                <a:cs typeface="Arial"/>
                <a:sym typeface="Arial"/>
              </a:rPr>
              <a:t>Aplicar: </a:t>
            </a:r>
            <a:r>
              <a:rPr lang="pt-BR" dirty="0">
                <a:solidFill>
                  <a:srgbClr val="000000"/>
                </a:solidFill>
                <a:latin typeface="Arial"/>
                <a:ea typeface="Arial"/>
                <a:cs typeface="Arial"/>
                <a:sym typeface="Arial"/>
              </a:rPr>
              <a:t>reúne informação genérica para uma situação nova e específica.</a:t>
            </a:r>
            <a:endParaRPr lang="pt-BR" dirty="0"/>
          </a:p>
          <a:p>
            <a:pPr lvl="0" algn="just"/>
            <a:r>
              <a:rPr lang="pt-BR" b="1" dirty="0">
                <a:solidFill>
                  <a:srgbClr val="000000"/>
                </a:solidFill>
                <a:latin typeface="Arial"/>
                <a:ea typeface="Arial"/>
                <a:cs typeface="Arial"/>
                <a:sym typeface="Arial"/>
              </a:rPr>
              <a:t>Analisar: </a:t>
            </a:r>
            <a:r>
              <a:rPr lang="pt-BR" dirty="0">
                <a:solidFill>
                  <a:srgbClr val="000000"/>
                </a:solidFill>
                <a:latin typeface="Arial"/>
                <a:ea typeface="Arial"/>
                <a:cs typeface="Arial"/>
                <a:sym typeface="Arial"/>
              </a:rPr>
              <a:t>estabelecer relações entre o conhecimento.</a:t>
            </a:r>
            <a:endParaRPr lang="pt-BR" dirty="0"/>
          </a:p>
          <a:p>
            <a:pPr lvl="0" algn="just"/>
            <a:r>
              <a:rPr lang="pt-BR" b="1" dirty="0">
                <a:solidFill>
                  <a:srgbClr val="000000"/>
                </a:solidFill>
                <a:latin typeface="Arial"/>
                <a:ea typeface="Arial"/>
                <a:cs typeface="Arial"/>
                <a:sym typeface="Arial"/>
              </a:rPr>
              <a:t>Avaliar: </a:t>
            </a:r>
            <a:r>
              <a:rPr lang="pt-BR" dirty="0">
                <a:solidFill>
                  <a:srgbClr val="000000"/>
                </a:solidFill>
                <a:latin typeface="Arial"/>
                <a:ea typeface="Arial"/>
                <a:cs typeface="Arial"/>
                <a:sym typeface="Arial"/>
              </a:rPr>
              <a:t>Consiste em confrontar um dado, uma informação, uma teoria</a:t>
            </a:r>
            <a:endParaRPr lang="pt-BR" dirty="0"/>
          </a:p>
          <a:p>
            <a:pPr lvl="0" algn="just"/>
            <a:r>
              <a:rPr lang="pt-BR" b="1" dirty="0">
                <a:solidFill>
                  <a:srgbClr val="000000"/>
                </a:solidFill>
                <a:latin typeface="Arial"/>
                <a:ea typeface="Arial"/>
                <a:cs typeface="Arial"/>
                <a:sym typeface="Arial"/>
              </a:rPr>
              <a:t>Criar: </a:t>
            </a:r>
            <a:r>
              <a:rPr lang="pt-BR" dirty="0">
                <a:solidFill>
                  <a:srgbClr val="000000"/>
                </a:solidFill>
                <a:latin typeface="Arial"/>
                <a:ea typeface="Arial"/>
                <a:cs typeface="Arial"/>
                <a:sym typeface="Arial"/>
              </a:rPr>
              <a:t>reúne elementos de informação para compor algo novo com características individuais.</a:t>
            </a:r>
            <a:endParaRPr lang="pt-BR" dirty="0"/>
          </a:p>
        </p:txBody>
      </p:sp>
      <p:sp>
        <p:nvSpPr>
          <p:cNvPr id="6" name="Retângulo 5"/>
          <p:cNvSpPr/>
          <p:nvPr/>
        </p:nvSpPr>
        <p:spPr>
          <a:xfrm>
            <a:off x="98398" y="405600"/>
            <a:ext cx="5115047" cy="1077218"/>
          </a:xfrm>
          <a:prstGeom prst="rect">
            <a:avLst/>
          </a:prstGeom>
        </p:spPr>
        <p:txBody>
          <a:bodyPr wrap="square">
            <a:spAutoFit/>
          </a:bodyPr>
          <a:lstStyle/>
          <a:p>
            <a:pPr lvl="0" algn="ctr"/>
            <a:r>
              <a:rPr lang="pt-BR" sz="3200" b="1" dirty="0">
                <a:latin typeface="Arial"/>
                <a:ea typeface="Arial"/>
                <a:cs typeface="Arial"/>
                <a:sym typeface="Arial"/>
              </a:rPr>
              <a:t>Progressão das Habilidades</a:t>
            </a:r>
            <a:endParaRPr lang="pt-BR" sz="3200" dirty="0"/>
          </a:p>
        </p:txBody>
      </p:sp>
      <p:sp>
        <p:nvSpPr>
          <p:cNvPr id="7" name="Google Shape;116;p3">
            <a:extLst>
              <a:ext uri="{FF2B5EF4-FFF2-40B4-BE49-F238E27FC236}">
                <a16:creationId xmlns:a16="http://schemas.microsoft.com/office/drawing/2014/main" id="{9F2DB3D1-B1B1-D4A3-E06B-B145AB28B9B3}"/>
              </a:ext>
            </a:extLst>
          </p:cNvPr>
          <p:cNvSpPr/>
          <p:nvPr/>
        </p:nvSpPr>
        <p:spPr>
          <a:xfrm>
            <a:off x="0"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0474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384"/>
        <p:cNvGrpSpPr/>
        <p:nvPr/>
      </p:nvGrpSpPr>
      <p:grpSpPr>
        <a:xfrm>
          <a:off x="0" y="0"/>
          <a:ext cx="0" cy="0"/>
          <a:chOff x="0" y="0"/>
          <a:chExt cx="0" cy="0"/>
        </a:xfrm>
      </p:grpSpPr>
      <p:sp>
        <p:nvSpPr>
          <p:cNvPr id="7"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 name="Retângulo 1"/>
          <p:cNvSpPr/>
          <p:nvPr/>
        </p:nvSpPr>
        <p:spPr>
          <a:xfrm>
            <a:off x="1073420" y="2249565"/>
            <a:ext cx="10045158" cy="3539430"/>
          </a:xfrm>
          <a:prstGeom prst="rect">
            <a:avLst/>
          </a:prstGeom>
        </p:spPr>
        <p:txBody>
          <a:bodyPr wrap="square">
            <a:spAutoFit/>
          </a:bodyPr>
          <a:lstStyle/>
          <a:p>
            <a:pPr marL="342900" indent="-342900" algn="just" defTabSz="1219170">
              <a:buClr>
                <a:srgbClr val="000000"/>
              </a:buClr>
              <a:buFont typeface="Arial" panose="020B0604020202020204" pitchFamily="34" charset="0"/>
              <a:buChar char="•"/>
              <a:defRPr/>
            </a:pPr>
            <a:r>
              <a:rPr lang="pt-BR" sz="3200" kern="0" dirty="0">
                <a:solidFill>
                  <a:srgbClr val="000000"/>
                </a:solidFill>
                <a:latin typeface="Arial"/>
                <a:cs typeface="Arial"/>
                <a:sym typeface="Arial"/>
              </a:rPr>
              <a:t>As habilidades esperadas estão relacionadas ao nível cognitivo dos estudantes;</a:t>
            </a:r>
          </a:p>
          <a:p>
            <a:pPr marL="342900" indent="-342900" algn="just" defTabSz="1219170">
              <a:buClr>
                <a:srgbClr val="000000"/>
              </a:buClr>
              <a:buFont typeface="Arial" panose="020B0604020202020204" pitchFamily="34" charset="0"/>
              <a:buChar char="•"/>
              <a:defRPr/>
            </a:pPr>
            <a:r>
              <a:rPr lang="pt-BR" sz="3200" kern="0" dirty="0">
                <a:solidFill>
                  <a:srgbClr val="000000"/>
                </a:solidFill>
                <a:latin typeface="Arial"/>
                <a:cs typeface="Arial"/>
                <a:sym typeface="Arial"/>
              </a:rPr>
              <a:t>Cuidado para não voltar tanto ao ponto de “nunca chegar” aos assuntos do bimestre em questão;</a:t>
            </a:r>
          </a:p>
          <a:p>
            <a:pPr marL="342900" indent="-342900" algn="just" defTabSz="1219170">
              <a:buClr>
                <a:srgbClr val="000000"/>
              </a:buClr>
              <a:buFont typeface="Arial" panose="020B0604020202020204" pitchFamily="34" charset="0"/>
              <a:buChar char="•"/>
              <a:defRPr/>
            </a:pPr>
            <a:r>
              <a:rPr lang="pt-BR" sz="3200" kern="0" dirty="0">
                <a:solidFill>
                  <a:srgbClr val="000000"/>
                </a:solidFill>
                <a:latin typeface="Arial"/>
                <a:cs typeface="Arial"/>
                <a:sym typeface="Arial"/>
              </a:rPr>
              <a:t>Estudar o escopo e os cadernos pode ajudar a identificar pontos essenciais da aula que contribuem para o desenvolvimento das problemáticas.</a:t>
            </a:r>
            <a:endParaRPr lang="pt-BR" sz="3200" b="1" kern="0" dirty="0">
              <a:solidFill>
                <a:srgbClr val="000000"/>
              </a:solidFill>
              <a:latin typeface="Arial"/>
              <a:ea typeface="Arial"/>
              <a:cs typeface="Arial"/>
              <a:sym typeface="Arial"/>
            </a:endParaRPr>
          </a:p>
        </p:txBody>
      </p:sp>
      <p:sp>
        <p:nvSpPr>
          <p:cNvPr id="3" name="Retângulo 2"/>
          <p:cNvSpPr/>
          <p:nvPr/>
        </p:nvSpPr>
        <p:spPr>
          <a:xfrm>
            <a:off x="1655521" y="766472"/>
            <a:ext cx="8880957" cy="830997"/>
          </a:xfrm>
          <a:prstGeom prst="rect">
            <a:avLst/>
          </a:prstGeom>
        </p:spPr>
        <p:txBody>
          <a:bodyPr wrap="none">
            <a:spAutoFit/>
          </a:bodyPr>
          <a:lstStyle/>
          <a:p>
            <a:pPr algn="ctr" defTabSz="1219170">
              <a:buClr>
                <a:srgbClr val="000000"/>
              </a:buClr>
              <a:defRPr/>
            </a:pPr>
            <a:r>
              <a:rPr lang="pt-BR" sz="4800" b="1" kern="0" dirty="0">
                <a:latin typeface="Arial"/>
                <a:ea typeface="Arial"/>
                <a:cs typeface="Arial"/>
                <a:sym typeface="Arial"/>
              </a:rPr>
              <a:t>Sempre precisamos retomar?</a:t>
            </a:r>
          </a:p>
        </p:txBody>
      </p:sp>
    </p:spTree>
    <p:extLst>
      <p:ext uri="{BB962C8B-B14F-4D97-AF65-F5344CB8AC3E}">
        <p14:creationId xmlns:p14="http://schemas.microsoft.com/office/powerpoint/2010/main" val="2906586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5B8616-B4A3-1FBB-2CCB-75B40AAB3F30}"/>
              </a:ext>
            </a:extLst>
          </p:cNvPr>
          <p:cNvSpPr txBox="1">
            <a:spLocks/>
          </p:cNvSpPr>
          <p:nvPr/>
        </p:nvSpPr>
        <p:spPr>
          <a:xfrm>
            <a:off x="6558454" y="5003053"/>
            <a:ext cx="5382991" cy="714575"/>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77">
              <a:lnSpc>
                <a:spcPct val="150000"/>
              </a:lnSpc>
            </a:pPr>
            <a:r>
              <a:rPr lang="pt-BR" sz="2400" b="1" dirty="0">
                <a:solidFill>
                  <a:srgbClr val="FF0000"/>
                </a:solidFill>
                <a:latin typeface="Verdana"/>
                <a:ea typeface="Verdana"/>
                <a:cs typeface="Verdana" panose="020B0604030504040204" pitchFamily="34" charset="0"/>
              </a:rPr>
              <a:t>Os materiais</a:t>
            </a:r>
          </a:p>
        </p:txBody>
      </p:sp>
    </p:spTree>
    <p:extLst>
      <p:ext uri="{BB962C8B-B14F-4D97-AF65-F5344CB8AC3E}">
        <p14:creationId xmlns:p14="http://schemas.microsoft.com/office/powerpoint/2010/main" val="2609566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5">
          <a:extLst>
            <a:ext uri="{FF2B5EF4-FFF2-40B4-BE49-F238E27FC236}">
              <a16:creationId xmlns:a16="http://schemas.microsoft.com/office/drawing/2014/main" id="{941CC5C8-56AC-72EA-A2D5-F92C92A1E0B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662B5A8-F34D-0029-DA39-DE89BFF7A6B1}"/>
              </a:ext>
            </a:extLst>
          </p:cNvPr>
          <p:cNvSpPr txBox="1"/>
          <p:nvPr/>
        </p:nvSpPr>
        <p:spPr>
          <a:xfrm>
            <a:off x="6076656" y="1276050"/>
            <a:ext cx="5964072" cy="473975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342900" indent="-342900" algn="just" defTabSz="1219170">
              <a:lnSpc>
                <a:spcPct val="150000"/>
              </a:lnSpc>
              <a:buClr>
                <a:srgbClr val="000000"/>
              </a:buClr>
              <a:buFont typeface="Arial" panose="020B0604020202020204" pitchFamily="34" charset="0"/>
              <a:buChar char="•"/>
              <a:defRPr/>
            </a:pPr>
            <a:r>
              <a:rPr lang="pt-BR" sz="2000" kern="0" dirty="0">
                <a:solidFill>
                  <a:srgbClr val="000000"/>
                </a:solidFill>
                <a:latin typeface="Arial"/>
                <a:cs typeface="Arial"/>
                <a:sym typeface="Arial"/>
              </a:rPr>
              <a:t>É fundamental utilizar os materiais em conjunto.</a:t>
            </a:r>
          </a:p>
          <a:p>
            <a:pPr marL="342900" indent="-342900" algn="just" defTabSz="1219170">
              <a:lnSpc>
                <a:spcPct val="150000"/>
              </a:lnSpc>
              <a:buClr>
                <a:srgbClr val="000000"/>
              </a:buClr>
              <a:buFont typeface="Arial" panose="020B0604020202020204" pitchFamily="34" charset="0"/>
              <a:buChar char="•"/>
              <a:defRPr/>
            </a:pPr>
            <a:r>
              <a:rPr lang="pt-BR" sz="2000" kern="0" dirty="0">
                <a:solidFill>
                  <a:srgbClr val="000000"/>
                </a:solidFill>
                <a:latin typeface="Arial"/>
                <a:cs typeface="Arial"/>
                <a:sym typeface="Arial"/>
              </a:rPr>
              <a:t>O desenvolvimento dos conteúdos e conceitos centrais da aula estão no material digital.</a:t>
            </a:r>
          </a:p>
          <a:p>
            <a:pPr marL="342900" indent="-342900" algn="just" defTabSz="1219170">
              <a:lnSpc>
                <a:spcPct val="150000"/>
              </a:lnSpc>
              <a:buClr>
                <a:srgbClr val="000000"/>
              </a:buClr>
              <a:buFont typeface="Arial" panose="020B0604020202020204" pitchFamily="34" charset="0"/>
              <a:buChar char="•"/>
              <a:defRPr/>
            </a:pPr>
            <a:r>
              <a:rPr lang="pt-BR" sz="2000" kern="0" dirty="0">
                <a:solidFill>
                  <a:srgbClr val="000000"/>
                </a:solidFill>
                <a:latin typeface="Arial"/>
                <a:cs typeface="Arial"/>
                <a:sym typeface="Arial"/>
              </a:rPr>
              <a:t>O material impresso é composto por um resumo da aula e das atividades que exigem registro.</a:t>
            </a:r>
          </a:p>
          <a:p>
            <a:pPr marL="342900" indent="-342900" algn="just" defTabSz="1219170">
              <a:lnSpc>
                <a:spcPct val="150000"/>
              </a:lnSpc>
              <a:buClr>
                <a:srgbClr val="000000"/>
              </a:buClr>
              <a:buFont typeface="Arial" panose="020B0604020202020204" pitchFamily="34" charset="0"/>
              <a:buChar char="•"/>
              <a:defRPr/>
            </a:pPr>
            <a:r>
              <a:rPr lang="pt-BR" sz="2000" kern="0" dirty="0">
                <a:solidFill>
                  <a:srgbClr val="000000"/>
                </a:solidFill>
                <a:latin typeface="Arial"/>
                <a:cs typeface="Arial"/>
                <a:sym typeface="Arial"/>
              </a:rPr>
              <a:t>O material impresso é um complemento do digital, sozinho ele não da conta de todo o conteúdo e desenvolvimento da aula.</a:t>
            </a:r>
          </a:p>
        </p:txBody>
      </p:sp>
      <p:sp>
        <p:nvSpPr>
          <p:cNvPr id="4" name="Retângulo 3"/>
          <p:cNvSpPr/>
          <p:nvPr/>
        </p:nvSpPr>
        <p:spPr>
          <a:xfrm>
            <a:off x="6704794" y="75721"/>
            <a:ext cx="4707795" cy="1200329"/>
          </a:xfrm>
          <a:prstGeom prst="rect">
            <a:avLst/>
          </a:prstGeom>
        </p:spPr>
        <p:txBody>
          <a:bodyPr wrap="square">
            <a:spAutoFit/>
          </a:bodyPr>
          <a:lstStyle/>
          <a:p>
            <a:pPr algn="ctr" defTabSz="1219170">
              <a:buClr>
                <a:srgbClr val="000000"/>
              </a:buClr>
              <a:defRPr/>
            </a:pPr>
            <a:r>
              <a:rPr lang="pt-BR" sz="3600" b="1" kern="0" dirty="0">
                <a:latin typeface="Montserrat"/>
                <a:cs typeface="Arial"/>
                <a:sym typeface="Arial"/>
              </a:rPr>
              <a:t>Conexões entre</a:t>
            </a:r>
          </a:p>
          <a:p>
            <a:pPr algn="ctr" defTabSz="1219170">
              <a:buClr>
                <a:srgbClr val="000000"/>
              </a:buClr>
              <a:defRPr/>
            </a:pPr>
            <a:r>
              <a:rPr lang="pt-BR" sz="3600" b="1" kern="0" dirty="0">
                <a:latin typeface="Montserrat"/>
                <a:cs typeface="Arial"/>
                <a:sym typeface="Arial"/>
              </a:rPr>
              <a:t>os materiais</a:t>
            </a: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5675207" cy="6858000"/>
          </a:xfrm>
          <a:prstGeom prst="rect">
            <a:avLst/>
          </a:prstGeom>
        </p:spPr>
      </p:pic>
      <p:sp>
        <p:nvSpPr>
          <p:cNvPr id="8"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587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5">
          <a:extLst>
            <a:ext uri="{FF2B5EF4-FFF2-40B4-BE49-F238E27FC236}">
              <a16:creationId xmlns:a16="http://schemas.microsoft.com/office/drawing/2014/main" id="{38C07299-8044-4650-AC05-21C2F9A6E8A4}"/>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FD4AD0D0-6540-B68A-CACD-177F14BA4E2C}"/>
              </a:ext>
            </a:extLst>
          </p:cNvPr>
          <p:cNvPicPr>
            <a:picLocks noChangeAspect="1"/>
          </p:cNvPicPr>
          <p:nvPr/>
        </p:nvPicPr>
        <p:blipFill>
          <a:blip r:embed="rId3"/>
          <a:stretch>
            <a:fillRect/>
          </a:stretch>
        </p:blipFill>
        <p:spPr>
          <a:xfrm>
            <a:off x="2220672" y="0"/>
            <a:ext cx="7028638" cy="6858000"/>
          </a:xfrm>
          <a:prstGeom prst="rect">
            <a:avLst/>
          </a:prstGeom>
        </p:spPr>
      </p:pic>
      <p:sp>
        <p:nvSpPr>
          <p:cNvPr id="7"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2603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1"/>
          <p:cNvSpPr txBox="1"/>
          <p:nvPr/>
        </p:nvSpPr>
        <p:spPr>
          <a:xfrm>
            <a:off x="412379" y="312122"/>
            <a:ext cx="11100944" cy="697701"/>
          </a:xfrm>
          <a:prstGeom prst="rect">
            <a:avLst/>
          </a:prstGeom>
          <a:noFill/>
          <a:ln>
            <a:noFill/>
          </a:ln>
        </p:spPr>
        <p:txBody>
          <a:bodyPr spcFirstLastPara="1" wrap="square" lIns="121900" tIns="60933" rIns="121900" bIns="60933" anchor="t" anchorCtr="0">
            <a:spAutoFit/>
          </a:bodyPr>
          <a:lstStyle/>
          <a:p>
            <a:r>
              <a:rPr lang="pt-BR" sz="1867" b="1">
                <a:solidFill>
                  <a:srgbClr val="000000"/>
                </a:solidFill>
                <a:latin typeface="Arial"/>
                <a:ea typeface="Arial"/>
                <a:cs typeface="Arial"/>
                <a:sym typeface="Arial"/>
              </a:rPr>
              <a:t>Vamos observar como está organizado o material digital (material de orientação/estudos do professor - Material inegociável) – </a:t>
            </a:r>
            <a:r>
              <a:rPr lang="pt-BR" sz="1867">
                <a:solidFill>
                  <a:srgbClr val="000000"/>
                </a:solidFill>
                <a:latin typeface="Arial"/>
                <a:ea typeface="Arial"/>
                <a:cs typeface="Arial"/>
                <a:sym typeface="Arial"/>
              </a:rPr>
              <a:t>Modelização: </a:t>
            </a:r>
            <a:r>
              <a:rPr lang="pt-BR" sz="1867">
                <a:solidFill>
                  <a:srgbClr val="000000"/>
                </a:solidFill>
                <a:highlight>
                  <a:srgbClr val="FFFF00"/>
                </a:highlight>
                <a:latin typeface="Arial"/>
                <a:ea typeface="Arial"/>
                <a:cs typeface="Arial"/>
                <a:sym typeface="Arial"/>
              </a:rPr>
              <a:t>2º Ano- Material Digital - Professor</a:t>
            </a:r>
            <a:endParaRPr sz="1867">
              <a:solidFill>
                <a:srgbClr val="000000"/>
              </a:solidFill>
              <a:latin typeface="Arial"/>
              <a:ea typeface="Arial"/>
              <a:cs typeface="Arial"/>
              <a:sym typeface="Arial"/>
            </a:endParaRPr>
          </a:p>
        </p:txBody>
      </p:sp>
      <p:sp>
        <p:nvSpPr>
          <p:cNvPr id="224" name="Google Shape;224;p31"/>
          <p:cNvSpPr txBox="1"/>
          <p:nvPr/>
        </p:nvSpPr>
        <p:spPr>
          <a:xfrm>
            <a:off x="412379" y="1206757"/>
            <a:ext cx="11010723" cy="5007535"/>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121900" tIns="60933" rIns="121900" bIns="60933" anchor="t" anchorCtr="0">
            <a:spAutoFit/>
          </a:bodyPr>
          <a:lstStyle/>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Abertura das Aulas</a:t>
            </a:r>
            <a:endParaRPr sz="1867" dirty="0">
              <a:solidFill>
                <a:srgbClr val="000000"/>
              </a:solidFill>
              <a:latin typeface="Arial"/>
              <a:ea typeface="Arial"/>
              <a:cs typeface="Arial"/>
              <a:sym typeface="Arial"/>
            </a:endParaRPr>
          </a:p>
          <a:p>
            <a:endParaRPr sz="1867" b="1" dirty="0">
              <a:solidFill>
                <a:schemeClr val="dk1"/>
              </a:solidFill>
              <a:latin typeface="Arial"/>
              <a:ea typeface="Arial"/>
              <a:cs typeface="Arial"/>
              <a:sym typeface="Arial"/>
            </a:endParaRPr>
          </a:p>
          <a:p>
            <a:r>
              <a:rPr lang="pt-BR" sz="1867" dirty="0">
                <a:solidFill>
                  <a:schemeClr val="dk1"/>
                </a:solidFill>
                <a:latin typeface="Arial"/>
                <a:ea typeface="Arial"/>
                <a:cs typeface="Arial"/>
                <a:sym typeface="Arial"/>
              </a:rPr>
              <a:t>1- Componente - História;</a:t>
            </a:r>
            <a:endParaRPr sz="1867" dirty="0">
              <a:solidFill>
                <a:srgbClr val="000000"/>
              </a:solidFill>
              <a:latin typeface="Arial"/>
              <a:ea typeface="Arial"/>
              <a:cs typeface="Arial"/>
              <a:sym typeface="Arial"/>
            </a:endParaRPr>
          </a:p>
          <a:p>
            <a:r>
              <a:rPr lang="pt-BR" sz="1867" dirty="0">
                <a:solidFill>
                  <a:schemeClr val="dk1"/>
                </a:solidFill>
                <a:latin typeface="Arial"/>
                <a:ea typeface="Arial"/>
                <a:cs typeface="Arial"/>
                <a:sym typeface="Arial"/>
              </a:rPr>
              <a:t>2- Ano/Série – 2ª Série;</a:t>
            </a:r>
            <a:endParaRPr sz="1867" dirty="0">
              <a:solidFill>
                <a:srgbClr val="000000"/>
              </a:solidFill>
              <a:latin typeface="Arial"/>
              <a:ea typeface="Arial"/>
              <a:cs typeface="Arial"/>
              <a:sym typeface="Arial"/>
            </a:endParaRPr>
          </a:p>
          <a:p>
            <a:r>
              <a:rPr lang="pt-BR" sz="1867" dirty="0">
                <a:solidFill>
                  <a:schemeClr val="dk1"/>
                </a:solidFill>
                <a:latin typeface="Arial"/>
                <a:ea typeface="Arial"/>
                <a:cs typeface="Arial"/>
                <a:sym typeface="Arial"/>
              </a:rPr>
              <a:t>3- Layout do Material – Material Digital;</a:t>
            </a:r>
            <a:endParaRPr sz="1867" dirty="0">
              <a:solidFill>
                <a:srgbClr val="000000"/>
              </a:solidFill>
              <a:latin typeface="Arial"/>
              <a:ea typeface="Arial"/>
              <a:cs typeface="Arial"/>
              <a:sym typeface="Arial"/>
            </a:endParaRPr>
          </a:p>
          <a:p>
            <a:r>
              <a:rPr lang="pt-BR" sz="1867" dirty="0">
                <a:solidFill>
                  <a:schemeClr val="dk1"/>
                </a:solidFill>
                <a:latin typeface="Arial"/>
                <a:ea typeface="Arial"/>
                <a:cs typeface="Arial"/>
                <a:sym typeface="Arial"/>
              </a:rPr>
              <a:t>4- Título da Aula – A “democracia racial” e</a:t>
            </a:r>
          </a:p>
          <a:p>
            <a:r>
              <a:rPr lang="pt-BR" sz="1867" dirty="0">
                <a:solidFill>
                  <a:schemeClr val="dk1"/>
                </a:solidFill>
                <a:latin typeface="Arial"/>
                <a:ea typeface="Arial"/>
                <a:cs typeface="Arial"/>
                <a:sym typeface="Arial"/>
              </a:rPr>
              <a:t>A negação do racismo no Brasil;</a:t>
            </a:r>
            <a:endParaRPr sz="1867" dirty="0">
              <a:solidFill>
                <a:srgbClr val="000000"/>
              </a:solidFill>
              <a:latin typeface="Arial"/>
              <a:ea typeface="Arial"/>
              <a:cs typeface="Arial"/>
              <a:sym typeface="Arial"/>
            </a:endParaRPr>
          </a:p>
          <a:p>
            <a:r>
              <a:rPr lang="pt-BR" sz="1867" dirty="0">
                <a:solidFill>
                  <a:schemeClr val="dk1"/>
                </a:solidFill>
                <a:latin typeface="Arial"/>
                <a:ea typeface="Arial"/>
                <a:cs typeface="Arial"/>
                <a:sym typeface="Arial"/>
              </a:rPr>
              <a:t>5- Bimestre – 1º Bimestre;</a:t>
            </a:r>
            <a:endParaRPr sz="1867" dirty="0">
              <a:solidFill>
                <a:srgbClr val="000000"/>
              </a:solidFill>
              <a:latin typeface="Arial"/>
              <a:ea typeface="Arial"/>
              <a:cs typeface="Arial"/>
              <a:sym typeface="Arial"/>
            </a:endParaRPr>
          </a:p>
          <a:p>
            <a:r>
              <a:rPr lang="pt-BR" sz="1867" dirty="0">
                <a:solidFill>
                  <a:schemeClr val="dk1"/>
                </a:solidFill>
                <a:latin typeface="Arial"/>
                <a:ea typeface="Arial"/>
                <a:cs typeface="Arial"/>
                <a:sym typeface="Arial"/>
              </a:rPr>
              <a:t>6- Governo/Logo</a:t>
            </a:r>
            <a:endParaRPr sz="1867" dirty="0">
              <a:solidFill>
                <a:srgbClr val="000000"/>
              </a:solidFill>
              <a:latin typeface="Arial"/>
              <a:ea typeface="Arial"/>
              <a:cs typeface="Arial"/>
              <a:sym typeface="Arial"/>
            </a:endParaRPr>
          </a:p>
          <a:p>
            <a:endParaRPr sz="1867" dirty="0">
              <a:solidFill>
                <a:schemeClr val="dk1"/>
              </a:solidFill>
              <a:latin typeface="Arial"/>
              <a:ea typeface="Arial"/>
              <a:cs typeface="Arial"/>
              <a:sym typeface="Arial"/>
            </a:endParaRPr>
          </a:p>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Conteúdo- </a:t>
            </a:r>
            <a:endParaRPr sz="1867" dirty="0">
              <a:solidFill>
                <a:srgbClr val="000000"/>
              </a:solidFill>
              <a:latin typeface="Arial"/>
              <a:ea typeface="Arial"/>
              <a:cs typeface="Arial"/>
              <a:sym typeface="Arial"/>
            </a:endParaRPr>
          </a:p>
          <a:p>
            <a:pPr marL="381019" indent="-381019">
              <a:buClr>
                <a:srgbClr val="000000"/>
              </a:buClr>
              <a:buSzPts val="1400"/>
              <a:buFont typeface="Noto Sans Symbols"/>
              <a:buChar char="⮚"/>
            </a:pPr>
            <a:r>
              <a:rPr lang="pt-BR" sz="1867" dirty="0">
                <a:solidFill>
                  <a:schemeClr val="dk1"/>
                </a:solidFill>
                <a:latin typeface="Arial"/>
                <a:ea typeface="Arial"/>
                <a:cs typeface="Arial"/>
                <a:sym typeface="Arial"/>
              </a:rPr>
              <a:t>Objetivos - </a:t>
            </a:r>
            <a:endParaRPr sz="1867" dirty="0">
              <a:solidFill>
                <a:srgbClr val="000000"/>
              </a:solidFill>
              <a:latin typeface="Arial"/>
              <a:ea typeface="Arial"/>
              <a:cs typeface="Arial"/>
              <a:sym typeface="Arial"/>
            </a:endParaRPr>
          </a:p>
          <a:p>
            <a:endParaRPr sz="1867" dirty="0">
              <a:solidFill>
                <a:schemeClr val="dk1"/>
              </a:solidFill>
              <a:latin typeface="Arial"/>
              <a:ea typeface="Arial"/>
              <a:cs typeface="Arial"/>
              <a:sym typeface="Arial"/>
            </a:endParaRPr>
          </a:p>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Para Começar</a:t>
            </a:r>
            <a:endParaRPr sz="1867" dirty="0">
              <a:solidFill>
                <a:srgbClr val="000000"/>
              </a:solidFill>
              <a:latin typeface="Arial"/>
              <a:ea typeface="Arial"/>
              <a:cs typeface="Arial"/>
              <a:sym typeface="Arial"/>
            </a:endParaRPr>
          </a:p>
          <a:p>
            <a:r>
              <a:rPr lang="pt-BR" sz="1867" dirty="0">
                <a:solidFill>
                  <a:schemeClr val="dk1"/>
                </a:solidFill>
                <a:latin typeface="Arial"/>
                <a:ea typeface="Arial"/>
                <a:cs typeface="Arial"/>
                <a:sym typeface="Arial"/>
              </a:rPr>
              <a:t>         Retomada</a:t>
            </a:r>
            <a:endParaRPr sz="1867" dirty="0">
              <a:solidFill>
                <a:srgbClr val="000000"/>
              </a:solidFill>
              <a:latin typeface="Arial"/>
              <a:ea typeface="Arial"/>
              <a:cs typeface="Arial"/>
              <a:sym typeface="Arial"/>
            </a:endParaRPr>
          </a:p>
          <a:p>
            <a:pPr marL="381019" indent="-262480"/>
            <a:endParaRPr sz="1867" dirty="0">
              <a:solidFill>
                <a:schemeClr val="dk1"/>
              </a:solidFill>
              <a:latin typeface="Arial"/>
              <a:ea typeface="Arial"/>
              <a:cs typeface="Arial"/>
              <a:sym typeface="Arial"/>
            </a:endParaRPr>
          </a:p>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Foco no Conteúdo </a:t>
            </a:r>
            <a:endParaRPr sz="1200" dirty="0"/>
          </a:p>
        </p:txBody>
      </p:sp>
      <p:sp>
        <p:nvSpPr>
          <p:cNvPr id="225" name="Google Shape;225;p31"/>
          <p:cNvSpPr/>
          <p:nvPr/>
        </p:nvSpPr>
        <p:spPr>
          <a:xfrm>
            <a:off x="4858871" y="1340179"/>
            <a:ext cx="233083" cy="2236405"/>
          </a:xfrm>
          <a:prstGeom prst="rightBrace">
            <a:avLst>
              <a:gd name="adj1" fmla="val 8333"/>
              <a:gd name="adj2" fmla="val 50000"/>
            </a:avLst>
          </a:prstGeom>
          <a:noFill/>
          <a:ln w="9525" cap="flat" cmpd="sng">
            <a:solidFill>
              <a:srgbClr val="3B7F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sp>
        <p:nvSpPr>
          <p:cNvPr id="226" name="Google Shape;226;p31"/>
          <p:cNvSpPr txBox="1"/>
          <p:nvPr/>
        </p:nvSpPr>
        <p:spPr>
          <a:xfrm>
            <a:off x="5091954" y="2253196"/>
            <a:ext cx="3765177" cy="410379"/>
          </a:xfrm>
          <a:prstGeom prst="rect">
            <a:avLst/>
          </a:prstGeom>
          <a:noFill/>
          <a:ln>
            <a:noFill/>
          </a:ln>
        </p:spPr>
        <p:txBody>
          <a:bodyPr spcFirstLastPara="1" wrap="square" lIns="121900" tIns="60933" rIns="121900" bIns="60933" anchor="t" anchorCtr="0">
            <a:spAutoFit/>
          </a:bodyPr>
          <a:lstStyle/>
          <a:p>
            <a:r>
              <a:rPr lang="pt-BR" sz="1867">
                <a:solidFill>
                  <a:srgbClr val="000000"/>
                </a:solidFill>
                <a:latin typeface="Arial"/>
                <a:ea typeface="Arial"/>
                <a:cs typeface="Arial"/>
                <a:sym typeface="Arial"/>
              </a:rPr>
              <a:t>1ª lâmina</a:t>
            </a:r>
            <a:endParaRPr sz="1867">
              <a:solidFill>
                <a:srgbClr val="000000"/>
              </a:solidFill>
              <a:latin typeface="Arial"/>
              <a:ea typeface="Arial"/>
              <a:cs typeface="Arial"/>
              <a:sym typeface="Arial"/>
            </a:endParaRPr>
          </a:p>
        </p:txBody>
      </p:sp>
      <p:sp>
        <p:nvSpPr>
          <p:cNvPr id="227" name="Google Shape;227;p31"/>
          <p:cNvSpPr/>
          <p:nvPr/>
        </p:nvSpPr>
        <p:spPr>
          <a:xfrm>
            <a:off x="2147383" y="4156128"/>
            <a:ext cx="215153" cy="493059"/>
          </a:xfrm>
          <a:prstGeom prst="rightBrace">
            <a:avLst>
              <a:gd name="adj1" fmla="val 8333"/>
              <a:gd name="adj2" fmla="val 50000"/>
            </a:avLst>
          </a:prstGeom>
          <a:noFill/>
          <a:ln w="9525" cap="flat" cmpd="sng">
            <a:solidFill>
              <a:srgbClr val="3B7F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sp>
        <p:nvSpPr>
          <p:cNvPr id="228" name="Google Shape;228;p31"/>
          <p:cNvSpPr txBox="1"/>
          <p:nvPr/>
        </p:nvSpPr>
        <p:spPr>
          <a:xfrm>
            <a:off x="2336624" y="4197500"/>
            <a:ext cx="2716305" cy="410379"/>
          </a:xfrm>
          <a:prstGeom prst="rect">
            <a:avLst/>
          </a:prstGeom>
          <a:noFill/>
          <a:ln>
            <a:noFill/>
          </a:ln>
        </p:spPr>
        <p:txBody>
          <a:bodyPr spcFirstLastPara="1" wrap="square" lIns="121900" tIns="60933" rIns="121900" bIns="60933" anchor="t" anchorCtr="0">
            <a:spAutoFit/>
          </a:bodyPr>
          <a:lstStyle/>
          <a:p>
            <a:r>
              <a:rPr lang="pt-BR" sz="1867">
                <a:solidFill>
                  <a:srgbClr val="000000"/>
                </a:solidFill>
                <a:latin typeface="Arial"/>
                <a:ea typeface="Arial"/>
                <a:cs typeface="Arial"/>
                <a:sym typeface="Arial"/>
              </a:rPr>
              <a:t>2ª lâmina</a:t>
            </a:r>
            <a:endParaRPr sz="1867">
              <a:solidFill>
                <a:srgbClr val="000000"/>
              </a:solidFill>
              <a:latin typeface="Arial"/>
              <a:ea typeface="Arial"/>
              <a:cs typeface="Arial"/>
              <a:sym typeface="Arial"/>
            </a:endParaRPr>
          </a:p>
        </p:txBody>
      </p:sp>
      <p:sp>
        <p:nvSpPr>
          <p:cNvPr id="229" name="Google Shape;229;p31"/>
          <p:cNvSpPr/>
          <p:nvPr/>
        </p:nvSpPr>
        <p:spPr>
          <a:xfrm>
            <a:off x="2634304" y="5010033"/>
            <a:ext cx="215153" cy="493059"/>
          </a:xfrm>
          <a:prstGeom prst="rightBrace">
            <a:avLst>
              <a:gd name="adj1" fmla="val 8333"/>
              <a:gd name="adj2" fmla="val 50000"/>
            </a:avLst>
          </a:prstGeom>
          <a:noFill/>
          <a:ln w="9525" cap="flat" cmpd="sng">
            <a:solidFill>
              <a:srgbClr val="3B7F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sp>
        <p:nvSpPr>
          <p:cNvPr id="230" name="Google Shape;230;p31"/>
          <p:cNvSpPr/>
          <p:nvPr/>
        </p:nvSpPr>
        <p:spPr>
          <a:xfrm>
            <a:off x="3010012" y="5652363"/>
            <a:ext cx="215153" cy="493059"/>
          </a:xfrm>
          <a:prstGeom prst="rightBrace">
            <a:avLst>
              <a:gd name="adj1" fmla="val 8333"/>
              <a:gd name="adj2" fmla="val 50000"/>
            </a:avLst>
          </a:prstGeom>
          <a:noFill/>
          <a:ln w="9525" cap="flat" cmpd="sng">
            <a:solidFill>
              <a:srgbClr val="3B7F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sp>
        <p:nvSpPr>
          <p:cNvPr id="231" name="Google Shape;231;p31"/>
          <p:cNvSpPr txBox="1"/>
          <p:nvPr/>
        </p:nvSpPr>
        <p:spPr>
          <a:xfrm>
            <a:off x="3225165" y="5750208"/>
            <a:ext cx="2736723" cy="410379"/>
          </a:xfrm>
          <a:prstGeom prst="rect">
            <a:avLst/>
          </a:prstGeom>
          <a:noFill/>
          <a:ln>
            <a:noFill/>
          </a:ln>
        </p:spPr>
        <p:txBody>
          <a:bodyPr spcFirstLastPara="1" wrap="square" lIns="121900" tIns="60933" rIns="121900" bIns="60933" anchor="t" anchorCtr="0">
            <a:spAutoFit/>
          </a:bodyPr>
          <a:lstStyle/>
          <a:p>
            <a:r>
              <a:rPr lang="pt-BR" sz="1867" dirty="0">
                <a:solidFill>
                  <a:schemeClr val="dk1"/>
                </a:solidFill>
                <a:latin typeface="Arial"/>
                <a:ea typeface="Arial"/>
                <a:cs typeface="Arial"/>
                <a:sym typeface="Arial"/>
              </a:rPr>
              <a:t>5ª a 6ª lâmina</a:t>
            </a:r>
            <a:endParaRPr sz="1867" dirty="0">
              <a:solidFill>
                <a:srgbClr val="000000"/>
              </a:solidFill>
              <a:latin typeface="Arial"/>
              <a:ea typeface="Arial"/>
              <a:cs typeface="Arial"/>
              <a:sym typeface="Arial"/>
            </a:endParaRPr>
          </a:p>
        </p:txBody>
      </p:sp>
      <p:pic>
        <p:nvPicPr>
          <p:cNvPr id="236" name="Google Shape;236;p31" descr="Logotipo&#10;&#10;Descrição gerada automaticamente"/>
          <p:cNvPicPr preferRelativeResize="0"/>
          <p:nvPr/>
        </p:nvPicPr>
        <p:blipFill rotWithShape="1">
          <a:blip r:embed="rId3">
            <a:alphaModFix/>
          </a:blip>
          <a:srcRect/>
          <a:stretch/>
        </p:blipFill>
        <p:spPr>
          <a:xfrm>
            <a:off x="8620018" y="6072028"/>
            <a:ext cx="3742158" cy="935119"/>
          </a:xfrm>
          <a:prstGeom prst="rect">
            <a:avLst/>
          </a:prstGeom>
          <a:noFill/>
          <a:ln>
            <a:noFill/>
          </a:ln>
        </p:spPr>
      </p:pic>
      <p:pic>
        <p:nvPicPr>
          <p:cNvPr id="237" name="Google Shape;237;p31" descr="preencoded.png"/>
          <p:cNvPicPr preferRelativeResize="0"/>
          <p:nvPr/>
        </p:nvPicPr>
        <p:blipFill rotWithShape="1">
          <a:blip r:embed="rId4">
            <a:alphaModFix/>
          </a:blip>
          <a:srcRect/>
          <a:stretch/>
        </p:blipFill>
        <p:spPr>
          <a:xfrm>
            <a:off x="1" y="1"/>
            <a:ext cx="63525" cy="1884556"/>
          </a:xfrm>
          <a:prstGeom prst="rect">
            <a:avLst/>
          </a:prstGeom>
          <a:noFill/>
          <a:ln>
            <a:noFill/>
          </a:ln>
        </p:spPr>
      </p:pic>
      <p:pic>
        <p:nvPicPr>
          <p:cNvPr id="18" name="Google Shape;296;p22"/>
          <p:cNvPicPr preferRelativeResize="0"/>
          <p:nvPr/>
        </p:nvPicPr>
        <p:blipFill rotWithShape="1">
          <a:blip r:embed="rId5">
            <a:alphaModFix/>
          </a:blip>
          <a:srcRect/>
          <a:stretch/>
        </p:blipFill>
        <p:spPr>
          <a:xfrm>
            <a:off x="6345381" y="1341192"/>
            <a:ext cx="3824293" cy="2207926"/>
          </a:xfrm>
          <a:prstGeom prst="rect">
            <a:avLst/>
          </a:prstGeom>
          <a:noFill/>
          <a:ln>
            <a:noFill/>
          </a:ln>
        </p:spPr>
      </p:pic>
      <p:pic>
        <p:nvPicPr>
          <p:cNvPr id="19" name="Google Shape;305;p23"/>
          <p:cNvPicPr preferRelativeResize="0"/>
          <p:nvPr/>
        </p:nvPicPr>
        <p:blipFill rotWithShape="1">
          <a:blip r:embed="rId6">
            <a:alphaModFix/>
          </a:blip>
          <a:srcRect/>
          <a:stretch/>
        </p:blipFill>
        <p:spPr>
          <a:xfrm>
            <a:off x="4449170" y="3683553"/>
            <a:ext cx="3286602" cy="2066655"/>
          </a:xfrm>
          <a:prstGeom prst="rect">
            <a:avLst/>
          </a:prstGeom>
          <a:noFill/>
          <a:ln>
            <a:noFill/>
          </a:ln>
        </p:spPr>
      </p:pic>
      <p:sp>
        <p:nvSpPr>
          <p:cNvPr id="235" name="Google Shape;235;p31"/>
          <p:cNvSpPr txBox="1"/>
          <p:nvPr/>
        </p:nvSpPr>
        <p:spPr>
          <a:xfrm>
            <a:off x="2796988" y="5028901"/>
            <a:ext cx="4589931" cy="410379"/>
          </a:xfrm>
          <a:prstGeom prst="rect">
            <a:avLst/>
          </a:prstGeom>
          <a:noFill/>
          <a:ln>
            <a:noFill/>
          </a:ln>
        </p:spPr>
        <p:txBody>
          <a:bodyPr spcFirstLastPara="1" wrap="square" lIns="121900" tIns="60933" rIns="121900" bIns="60933" anchor="t" anchorCtr="0">
            <a:spAutoFit/>
          </a:bodyPr>
          <a:lstStyle/>
          <a:p>
            <a:r>
              <a:rPr lang="pt-BR" sz="1867" dirty="0">
                <a:solidFill>
                  <a:srgbClr val="000000"/>
                </a:solidFill>
                <a:latin typeface="Arial"/>
                <a:ea typeface="Arial"/>
                <a:cs typeface="Arial"/>
                <a:sym typeface="Arial"/>
              </a:rPr>
              <a:t>3ª e 4ª lâmina</a:t>
            </a:r>
            <a:endParaRPr sz="1867" dirty="0">
              <a:solidFill>
                <a:srgbClr val="000000"/>
              </a:solidFill>
              <a:latin typeface="Arial"/>
              <a:ea typeface="Arial"/>
              <a:cs typeface="Arial"/>
              <a:sym typeface="Arial"/>
            </a:endParaRPr>
          </a:p>
        </p:txBody>
      </p:sp>
      <p:pic>
        <p:nvPicPr>
          <p:cNvPr id="20" name="Google Shape;314;p24"/>
          <p:cNvPicPr preferRelativeResize="0"/>
          <p:nvPr/>
        </p:nvPicPr>
        <p:blipFill rotWithShape="1">
          <a:blip r:embed="rId7">
            <a:alphaModFix/>
          </a:blip>
          <a:srcRect/>
          <a:stretch/>
        </p:blipFill>
        <p:spPr>
          <a:xfrm>
            <a:off x="7830252" y="3678134"/>
            <a:ext cx="3432480" cy="2393894"/>
          </a:xfrm>
          <a:prstGeom prst="rect">
            <a:avLst/>
          </a:prstGeom>
          <a:noFill/>
          <a:ln>
            <a:noFill/>
          </a:ln>
        </p:spPr>
      </p:pic>
    </p:spTree>
    <p:extLst>
      <p:ext uri="{BB962C8B-B14F-4D97-AF65-F5344CB8AC3E}">
        <p14:creationId xmlns:p14="http://schemas.microsoft.com/office/powerpoint/2010/main" val="3390136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2"/>
          <p:cNvSpPr txBox="1"/>
          <p:nvPr/>
        </p:nvSpPr>
        <p:spPr>
          <a:xfrm>
            <a:off x="412378" y="357485"/>
            <a:ext cx="11331385" cy="697701"/>
          </a:xfrm>
          <a:prstGeom prst="rect">
            <a:avLst/>
          </a:prstGeom>
          <a:noFill/>
          <a:ln>
            <a:noFill/>
          </a:ln>
        </p:spPr>
        <p:txBody>
          <a:bodyPr spcFirstLastPara="1" wrap="square" lIns="121900" tIns="60933" rIns="121900" bIns="60933" anchor="t" anchorCtr="0">
            <a:spAutoFit/>
          </a:bodyPr>
          <a:lstStyle/>
          <a:p>
            <a:pPr algn="just"/>
            <a:r>
              <a:rPr lang="pt-BR" sz="1867" b="1">
                <a:solidFill>
                  <a:srgbClr val="000000"/>
                </a:solidFill>
                <a:latin typeface="Arial"/>
                <a:ea typeface="Arial"/>
                <a:cs typeface="Arial"/>
                <a:sym typeface="Arial"/>
              </a:rPr>
              <a:t>Vamos observar como está organizado o material digital (material de orientação do professor- Material inegociável) – </a:t>
            </a:r>
            <a:r>
              <a:rPr lang="pt-BR" sz="1867">
                <a:solidFill>
                  <a:srgbClr val="000000"/>
                </a:solidFill>
                <a:latin typeface="Arial"/>
                <a:ea typeface="Arial"/>
                <a:cs typeface="Arial"/>
                <a:sym typeface="Arial"/>
              </a:rPr>
              <a:t>Modelização de exploração/estudos: 2º Ano- Material Digital - Professor</a:t>
            </a:r>
            <a:endParaRPr sz="1867">
              <a:solidFill>
                <a:srgbClr val="000000"/>
              </a:solidFill>
              <a:latin typeface="Arial"/>
              <a:ea typeface="Arial"/>
              <a:cs typeface="Arial"/>
              <a:sym typeface="Arial"/>
            </a:endParaRPr>
          </a:p>
        </p:txBody>
      </p:sp>
      <p:sp>
        <p:nvSpPr>
          <p:cNvPr id="243" name="Google Shape;243;p32"/>
          <p:cNvSpPr txBox="1"/>
          <p:nvPr/>
        </p:nvSpPr>
        <p:spPr>
          <a:xfrm>
            <a:off x="412377" y="1055058"/>
            <a:ext cx="5602167" cy="985023"/>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121900" tIns="60933" rIns="121900" bIns="60933" anchor="t" anchorCtr="0">
            <a:spAutoFit/>
          </a:bodyPr>
          <a:lstStyle/>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Na prática -  </a:t>
            </a:r>
            <a:r>
              <a:rPr lang="pt-BR" sz="1867" dirty="0">
                <a:solidFill>
                  <a:schemeClr val="dk1"/>
                </a:solidFill>
                <a:latin typeface="Arial"/>
                <a:ea typeface="Arial"/>
                <a:cs typeface="Arial"/>
                <a:sym typeface="Arial"/>
              </a:rPr>
              <a:t>7ª e 14ª lâmina</a:t>
            </a:r>
            <a:endParaRPr lang="pt-BR" sz="1867" dirty="0">
              <a:solidFill>
                <a:srgbClr val="000000"/>
              </a:solidFill>
              <a:latin typeface="Arial"/>
              <a:ea typeface="Arial"/>
              <a:cs typeface="Arial"/>
              <a:sym typeface="Arial"/>
            </a:endParaRPr>
          </a:p>
          <a:p>
            <a:pPr marL="381019" indent="-381019">
              <a:buClr>
                <a:srgbClr val="000000"/>
              </a:buClr>
              <a:buSzPts val="1400"/>
              <a:buFont typeface="Noto Sans Symbols"/>
              <a:buChar char="⮚"/>
            </a:pPr>
            <a:endParaRPr sz="1867" dirty="0">
              <a:solidFill>
                <a:schemeClr val="dk1"/>
              </a:solidFill>
              <a:latin typeface="Arial"/>
              <a:ea typeface="Arial"/>
              <a:cs typeface="Arial"/>
              <a:sym typeface="Arial"/>
            </a:endParaRPr>
          </a:p>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Encerramento-</a:t>
            </a:r>
            <a:r>
              <a:rPr lang="pt-BR" sz="1867" dirty="0">
                <a:solidFill>
                  <a:schemeClr val="dk1"/>
                </a:solidFill>
                <a:latin typeface="Arial"/>
                <a:ea typeface="Arial"/>
                <a:cs typeface="Arial"/>
                <a:sym typeface="Arial"/>
              </a:rPr>
              <a:t> lâmina 15ª</a:t>
            </a:r>
            <a:endParaRPr sz="1867" b="1" dirty="0">
              <a:solidFill>
                <a:schemeClr val="dk1"/>
              </a:solidFill>
              <a:latin typeface="Arial"/>
              <a:ea typeface="Arial"/>
              <a:cs typeface="Arial"/>
              <a:sym typeface="Arial"/>
            </a:endParaRPr>
          </a:p>
        </p:txBody>
      </p:sp>
      <p:pic>
        <p:nvPicPr>
          <p:cNvPr id="246" name="Google Shape;246;p32" descr="Logotipo&#10;&#10;Descrição gerada automaticamente"/>
          <p:cNvPicPr preferRelativeResize="0"/>
          <p:nvPr/>
        </p:nvPicPr>
        <p:blipFill rotWithShape="1">
          <a:blip r:embed="rId3">
            <a:alphaModFix/>
          </a:blip>
          <a:srcRect/>
          <a:stretch/>
        </p:blipFill>
        <p:spPr>
          <a:xfrm>
            <a:off x="8620018" y="6135719"/>
            <a:ext cx="3742158" cy="935119"/>
          </a:xfrm>
          <a:prstGeom prst="rect">
            <a:avLst/>
          </a:prstGeom>
          <a:noFill/>
          <a:ln>
            <a:noFill/>
          </a:ln>
        </p:spPr>
      </p:pic>
      <p:pic>
        <p:nvPicPr>
          <p:cNvPr id="248" name="Google Shape;248;p32" descr="preencoded.png"/>
          <p:cNvPicPr preferRelativeResize="0"/>
          <p:nvPr/>
        </p:nvPicPr>
        <p:blipFill rotWithShape="1">
          <a:blip r:embed="rId4">
            <a:alphaModFix/>
          </a:blip>
          <a:srcRect/>
          <a:stretch/>
        </p:blipFill>
        <p:spPr>
          <a:xfrm>
            <a:off x="1" y="1"/>
            <a:ext cx="63525" cy="1884556"/>
          </a:xfrm>
          <a:prstGeom prst="rect">
            <a:avLst/>
          </a:prstGeom>
          <a:noFill/>
          <a:ln>
            <a:noFill/>
          </a:ln>
        </p:spPr>
      </p:pic>
      <p:pic>
        <p:nvPicPr>
          <p:cNvPr id="9" name="Google Shape;323;p25"/>
          <p:cNvPicPr preferRelativeResize="0"/>
          <p:nvPr/>
        </p:nvPicPr>
        <p:blipFill rotWithShape="1">
          <a:blip r:embed="rId5">
            <a:alphaModFix/>
          </a:blip>
          <a:srcRect l="846" r="5115"/>
          <a:stretch/>
        </p:blipFill>
        <p:spPr>
          <a:xfrm>
            <a:off x="6300057" y="1118249"/>
            <a:ext cx="5260604" cy="3416859"/>
          </a:xfrm>
          <a:prstGeom prst="rect">
            <a:avLst/>
          </a:prstGeom>
          <a:noFill/>
          <a:ln>
            <a:noFill/>
          </a:ln>
        </p:spPr>
      </p:pic>
      <p:pic>
        <p:nvPicPr>
          <p:cNvPr id="10" name="Google Shape;359;p29"/>
          <p:cNvPicPr preferRelativeResize="0"/>
          <p:nvPr/>
        </p:nvPicPr>
        <p:blipFill rotWithShape="1">
          <a:blip r:embed="rId6">
            <a:alphaModFix/>
          </a:blip>
          <a:srcRect/>
          <a:stretch/>
        </p:blipFill>
        <p:spPr>
          <a:xfrm>
            <a:off x="400841" y="2199124"/>
            <a:ext cx="5677229" cy="3858246"/>
          </a:xfrm>
          <a:prstGeom prst="rect">
            <a:avLst/>
          </a:prstGeom>
          <a:noFill/>
          <a:ln>
            <a:noFill/>
          </a:ln>
        </p:spPr>
      </p:pic>
      <p:sp>
        <p:nvSpPr>
          <p:cNvPr id="2" name="Google Shape;243;p32">
            <a:extLst>
              <a:ext uri="{FF2B5EF4-FFF2-40B4-BE49-F238E27FC236}">
                <a16:creationId xmlns:a16="http://schemas.microsoft.com/office/drawing/2014/main" id="{3A85180A-3F72-0B29-60A6-53A2B200FB68}"/>
              </a:ext>
            </a:extLst>
          </p:cNvPr>
          <p:cNvSpPr txBox="1"/>
          <p:nvPr/>
        </p:nvSpPr>
        <p:spPr>
          <a:xfrm>
            <a:off x="6300058" y="4598172"/>
            <a:ext cx="5260603" cy="1559668"/>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121900" tIns="60933" rIns="121900" bIns="60933" anchor="t" anchorCtr="0">
            <a:spAutoFit/>
          </a:bodyPr>
          <a:lstStyle/>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Aprofundando </a:t>
            </a:r>
            <a:r>
              <a:rPr lang="pt-BR" sz="1867" dirty="0">
                <a:solidFill>
                  <a:schemeClr val="dk1"/>
                </a:solidFill>
                <a:latin typeface="Arial"/>
                <a:ea typeface="Arial"/>
                <a:cs typeface="Arial"/>
                <a:sym typeface="Arial"/>
              </a:rPr>
              <a:t>– Lâmina 17ª a 20ª</a:t>
            </a:r>
            <a:endParaRPr lang="pt-BR" sz="1867" dirty="0">
              <a:solidFill>
                <a:srgbClr val="000000"/>
              </a:solidFill>
              <a:latin typeface="Arial"/>
              <a:ea typeface="Arial"/>
              <a:cs typeface="Arial"/>
              <a:sym typeface="Arial"/>
            </a:endParaRPr>
          </a:p>
          <a:p>
            <a:pPr marL="381019" indent="-381019">
              <a:buClr>
                <a:srgbClr val="000000"/>
              </a:buClr>
              <a:buSzPts val="1400"/>
              <a:buFont typeface="Noto Sans Symbols"/>
              <a:buChar char="⮚"/>
            </a:pPr>
            <a:r>
              <a:rPr lang="pt-BR" sz="1867" dirty="0">
                <a:solidFill>
                  <a:srgbClr val="000000"/>
                </a:solidFill>
                <a:latin typeface="Arial"/>
                <a:ea typeface="Arial"/>
                <a:cs typeface="Arial"/>
                <a:sym typeface="Arial"/>
              </a:rPr>
              <a:t>Sugestão de abordagem – Lâmina 21ª</a:t>
            </a:r>
          </a:p>
          <a:p>
            <a:pPr marL="381019" indent="-381019">
              <a:buClr>
                <a:srgbClr val="000000"/>
              </a:buClr>
              <a:buSzPts val="1400"/>
              <a:buFont typeface="Noto Sans Symbols"/>
              <a:buChar char="⮚"/>
            </a:pPr>
            <a:endParaRPr lang="pt-BR" sz="1867" dirty="0">
              <a:solidFill>
                <a:schemeClr val="dk1"/>
              </a:solidFill>
              <a:latin typeface="Arial"/>
              <a:ea typeface="Arial"/>
              <a:cs typeface="Arial"/>
              <a:sym typeface="Arial"/>
            </a:endParaRPr>
          </a:p>
          <a:p>
            <a:pPr marL="381019" indent="-381019">
              <a:buClr>
                <a:srgbClr val="000000"/>
              </a:buClr>
              <a:buSzPts val="1400"/>
              <a:buFont typeface="Noto Sans Symbols"/>
              <a:buChar char="⮚"/>
            </a:pPr>
            <a:r>
              <a:rPr lang="pt-BR" sz="1867" b="1" dirty="0">
                <a:solidFill>
                  <a:schemeClr val="dk1"/>
                </a:solidFill>
                <a:latin typeface="Arial"/>
                <a:ea typeface="Arial"/>
                <a:cs typeface="Arial"/>
                <a:sym typeface="Arial"/>
              </a:rPr>
              <a:t>Para professores:</a:t>
            </a:r>
            <a:r>
              <a:rPr lang="pt-BR" sz="1867" dirty="0">
                <a:solidFill>
                  <a:schemeClr val="dk1"/>
                </a:solidFill>
                <a:latin typeface="Arial"/>
                <a:ea typeface="Arial"/>
                <a:cs typeface="Arial"/>
                <a:sym typeface="Arial"/>
              </a:rPr>
              <a:t> Habilidades e dinâmicas de condução</a:t>
            </a:r>
            <a:endParaRPr sz="1867"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42586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3"/>
          <p:cNvSpPr/>
          <p:nvPr/>
        </p:nvSpPr>
        <p:spPr>
          <a:xfrm>
            <a:off x="0" y="0"/>
            <a:ext cx="12192000" cy="6858000"/>
          </a:xfrm>
          <a:prstGeom prst="rect">
            <a:avLst/>
          </a:prstGeom>
          <a:solidFill>
            <a:srgbClr val="595959"/>
          </a:solidFill>
          <a:ln>
            <a:noFill/>
          </a:ln>
        </p:spPr>
        <p:txBody>
          <a:bodyPr spcFirstLastPara="1" wrap="square" lIns="60950" tIns="30467" rIns="60950" bIns="30467" anchor="ctr" anchorCtr="0">
            <a:noAutofit/>
          </a:bodyPr>
          <a:lstStyle/>
          <a:p>
            <a:pPr algn="ctr"/>
            <a:endParaRPr sz="933">
              <a:solidFill>
                <a:schemeClr val="lt1"/>
              </a:solidFill>
              <a:latin typeface="Arial"/>
              <a:ea typeface="Arial"/>
              <a:cs typeface="Arial"/>
              <a:sym typeface="Arial"/>
            </a:endParaRPr>
          </a:p>
        </p:txBody>
      </p:sp>
      <p:sp>
        <p:nvSpPr>
          <p:cNvPr id="254" name="Google Shape;254;p33"/>
          <p:cNvSpPr/>
          <p:nvPr/>
        </p:nvSpPr>
        <p:spPr>
          <a:xfrm>
            <a:off x="477012" y="480060"/>
            <a:ext cx="11237976" cy="5897880"/>
          </a:xfrm>
          <a:prstGeom prst="rect">
            <a:avLst/>
          </a:prstGeom>
          <a:solidFill>
            <a:srgbClr val="FFFFFF"/>
          </a:solidFill>
          <a:ln>
            <a:noFill/>
          </a:ln>
        </p:spPr>
        <p:txBody>
          <a:bodyPr spcFirstLastPara="1" wrap="square" lIns="60950" tIns="30467" rIns="60950" bIns="30467" anchor="ctr" anchorCtr="0">
            <a:noAutofit/>
          </a:bodyPr>
          <a:lstStyle/>
          <a:p>
            <a:pPr algn="ctr"/>
            <a:endParaRPr sz="933">
              <a:solidFill>
                <a:schemeClr val="lt1"/>
              </a:solidFill>
              <a:latin typeface="Arial"/>
              <a:ea typeface="Arial"/>
              <a:cs typeface="Arial"/>
              <a:sym typeface="Arial"/>
            </a:endParaRPr>
          </a:p>
        </p:txBody>
      </p:sp>
      <p:pic>
        <p:nvPicPr>
          <p:cNvPr id="255" name="Google Shape;255;p33"/>
          <p:cNvPicPr preferRelativeResize="0"/>
          <p:nvPr/>
        </p:nvPicPr>
        <p:blipFill rotWithShape="1">
          <a:blip r:embed="rId3">
            <a:alphaModFix/>
          </a:blip>
          <a:srcRect b="35879"/>
          <a:stretch/>
        </p:blipFill>
        <p:spPr>
          <a:xfrm>
            <a:off x="643467" y="878181"/>
            <a:ext cx="10905066" cy="3933239"/>
          </a:xfrm>
          <a:prstGeom prst="rect">
            <a:avLst/>
          </a:prstGeom>
          <a:noFill/>
          <a:ln>
            <a:noFill/>
          </a:ln>
        </p:spPr>
      </p:pic>
      <p:pic>
        <p:nvPicPr>
          <p:cNvPr id="256" name="Google Shape;256;p33" descr="preencoded.png"/>
          <p:cNvPicPr preferRelativeResize="0"/>
          <p:nvPr/>
        </p:nvPicPr>
        <p:blipFill rotWithShape="1">
          <a:blip r:embed="rId4">
            <a:alphaModFix/>
          </a:blip>
          <a:srcRect/>
          <a:stretch/>
        </p:blipFill>
        <p:spPr>
          <a:xfrm>
            <a:off x="434876" y="468162"/>
            <a:ext cx="63525" cy="1884556"/>
          </a:xfrm>
          <a:prstGeom prst="rect">
            <a:avLst/>
          </a:prstGeom>
          <a:noFill/>
          <a:ln>
            <a:noFill/>
          </a:ln>
        </p:spPr>
      </p:pic>
      <p:pic>
        <p:nvPicPr>
          <p:cNvPr id="257" name="Google Shape;257;p33" descr="Logotipo&#10;&#10;Descrição gerada automaticamente"/>
          <p:cNvPicPr preferRelativeResize="0"/>
          <p:nvPr/>
        </p:nvPicPr>
        <p:blipFill rotWithShape="1">
          <a:blip r:embed="rId5">
            <a:alphaModFix/>
          </a:blip>
          <a:srcRect/>
          <a:stretch/>
        </p:blipFill>
        <p:spPr>
          <a:xfrm>
            <a:off x="8211336" y="5682851"/>
            <a:ext cx="3742158" cy="935119"/>
          </a:xfrm>
          <a:prstGeom prst="rect">
            <a:avLst/>
          </a:prstGeom>
          <a:noFill/>
          <a:ln>
            <a:noFill/>
          </a:ln>
        </p:spPr>
      </p:pic>
      <p:sp>
        <p:nvSpPr>
          <p:cNvPr id="258" name="Google Shape;258;p33"/>
          <p:cNvSpPr/>
          <p:nvPr/>
        </p:nvSpPr>
        <p:spPr>
          <a:xfrm>
            <a:off x="818035" y="4904227"/>
            <a:ext cx="5235621" cy="486261"/>
          </a:xfrm>
          <a:prstGeom prst="rect">
            <a:avLst/>
          </a:prstGeom>
          <a:noFill/>
          <a:ln>
            <a:noFill/>
          </a:ln>
        </p:spPr>
        <p:txBody>
          <a:bodyPr spcFirstLastPara="1" wrap="square" lIns="60950" tIns="30467" rIns="60950" bIns="30467" anchor="t" anchorCtr="0">
            <a:spAutoFit/>
          </a:bodyPr>
          <a:lstStyle/>
          <a:p>
            <a:pPr algn="just">
              <a:lnSpc>
                <a:spcPct val="115000"/>
              </a:lnSpc>
            </a:pPr>
            <a:r>
              <a:rPr lang="pt-BR" sz="2400">
                <a:solidFill>
                  <a:srgbClr val="000000"/>
                </a:solidFill>
                <a:latin typeface="Arial"/>
                <a:ea typeface="Arial"/>
                <a:cs typeface="Arial"/>
                <a:sym typeface="Arial"/>
              </a:rPr>
              <a:t>5- Abrange </a:t>
            </a:r>
            <a:r>
              <a:rPr lang="pt-BR" sz="2400" b="1">
                <a:solidFill>
                  <a:srgbClr val="000000"/>
                </a:solidFill>
                <a:latin typeface="Arial"/>
                <a:ea typeface="Arial"/>
                <a:cs typeface="Arial"/>
                <a:sym typeface="Arial"/>
              </a:rPr>
              <a:t>70% das aulas </a:t>
            </a:r>
            <a:r>
              <a:rPr lang="pt-BR" sz="2400">
                <a:solidFill>
                  <a:srgbClr val="000000"/>
                </a:solidFill>
                <a:latin typeface="Arial"/>
                <a:ea typeface="Arial"/>
                <a:cs typeface="Arial"/>
                <a:sym typeface="Arial"/>
              </a:rPr>
              <a:t>previstas.</a:t>
            </a:r>
            <a:endParaRPr sz="2400" b="1">
              <a:solidFill>
                <a:schemeClr val="dk1"/>
              </a:solidFill>
              <a:latin typeface="Arial"/>
              <a:ea typeface="Arial"/>
              <a:cs typeface="Arial"/>
              <a:sym typeface="Arial"/>
            </a:endParaRPr>
          </a:p>
        </p:txBody>
      </p:sp>
    </p:spTree>
    <p:extLst>
      <p:ext uri="{BB962C8B-B14F-4D97-AF65-F5344CB8AC3E}">
        <p14:creationId xmlns:p14="http://schemas.microsoft.com/office/powerpoint/2010/main" val="4247685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0"/>
          <p:cNvPicPr preferRelativeResize="0"/>
          <p:nvPr/>
        </p:nvPicPr>
        <p:blipFill rotWithShape="1">
          <a:blip r:embed="rId3">
            <a:alphaModFix/>
          </a:blip>
          <a:srcRect l="8632" r="15381" b="7608"/>
          <a:stretch/>
        </p:blipFill>
        <p:spPr>
          <a:xfrm>
            <a:off x="6769100" y="400855"/>
            <a:ext cx="5207000" cy="3259130"/>
          </a:xfrm>
          <a:prstGeom prst="rect">
            <a:avLst/>
          </a:prstGeom>
          <a:noFill/>
          <a:ln>
            <a:noFill/>
          </a:ln>
          <a:effectLst>
            <a:outerShdw blurRad="292100" dist="139700" dir="2700000" algn="tl" rotWithShape="0">
              <a:srgbClr val="333333">
                <a:alpha val="64705"/>
              </a:srgbClr>
            </a:outerShdw>
          </a:effectLst>
        </p:spPr>
      </p:pic>
      <p:pic>
        <p:nvPicPr>
          <p:cNvPr id="216" name="Google Shape;216;p30"/>
          <p:cNvPicPr preferRelativeResize="0"/>
          <p:nvPr/>
        </p:nvPicPr>
        <p:blipFill rotWithShape="1">
          <a:blip r:embed="rId4">
            <a:alphaModFix/>
          </a:blip>
          <a:srcRect l="17423" r="18559" b="3385"/>
          <a:stretch/>
        </p:blipFill>
        <p:spPr>
          <a:xfrm>
            <a:off x="1200150" y="400855"/>
            <a:ext cx="3898900" cy="3259130"/>
          </a:xfrm>
          <a:prstGeom prst="rect">
            <a:avLst/>
          </a:prstGeom>
          <a:noFill/>
          <a:ln>
            <a:noFill/>
          </a:ln>
          <a:effectLst>
            <a:outerShdw blurRad="292100" dist="139700" dir="2700000" algn="tl" rotWithShape="0">
              <a:srgbClr val="333333">
                <a:alpha val="64705"/>
              </a:srgbClr>
            </a:outerShdw>
          </a:effectLst>
        </p:spPr>
      </p:pic>
      <p:pic>
        <p:nvPicPr>
          <p:cNvPr id="217" name="Google Shape;217;p30"/>
          <p:cNvPicPr preferRelativeResize="0"/>
          <p:nvPr/>
        </p:nvPicPr>
        <p:blipFill rotWithShape="1">
          <a:blip r:embed="rId5">
            <a:alphaModFix/>
          </a:blip>
          <a:srcRect l="4545" t="22921" r="4924" b="3785"/>
          <a:stretch/>
        </p:blipFill>
        <p:spPr>
          <a:xfrm>
            <a:off x="114300" y="3949700"/>
            <a:ext cx="6070600" cy="2705100"/>
          </a:xfrm>
          <a:prstGeom prst="rect">
            <a:avLst/>
          </a:prstGeom>
          <a:noFill/>
          <a:ln>
            <a:noFill/>
          </a:ln>
          <a:effectLst>
            <a:outerShdw blurRad="292100" dist="139700" dir="2700000" algn="tl" rotWithShape="0">
              <a:srgbClr val="333333">
                <a:alpha val="64705"/>
              </a:srgbClr>
            </a:outerShdw>
          </a:effectLst>
        </p:spPr>
      </p:pic>
      <p:sp>
        <p:nvSpPr>
          <p:cNvPr id="218" name="Google Shape;218;p30"/>
          <p:cNvSpPr/>
          <p:nvPr/>
        </p:nvSpPr>
        <p:spPr>
          <a:xfrm>
            <a:off x="6643648" y="4319417"/>
            <a:ext cx="5457905" cy="1952816"/>
          </a:xfrm>
          <a:prstGeom prst="rect">
            <a:avLst/>
          </a:prstGeom>
          <a:noFill/>
          <a:ln>
            <a:noFill/>
          </a:ln>
        </p:spPr>
        <p:txBody>
          <a:bodyPr spcFirstLastPara="1" wrap="square" lIns="60950" tIns="30467" rIns="60950" bIns="30467" anchor="t" anchorCtr="0">
            <a:spAutoFit/>
          </a:bodyPr>
          <a:lstStyle/>
          <a:p>
            <a:pPr algn="just">
              <a:lnSpc>
                <a:spcPct val="115000"/>
              </a:lnSpc>
            </a:pPr>
            <a:r>
              <a:rPr lang="pt-BR" sz="2400">
                <a:solidFill>
                  <a:srgbClr val="000000"/>
                </a:solidFill>
                <a:latin typeface="Arial"/>
                <a:ea typeface="Arial"/>
                <a:cs typeface="Arial"/>
                <a:sym typeface="Arial"/>
              </a:rPr>
              <a:t>*</a:t>
            </a:r>
            <a:r>
              <a:rPr lang="pt-BR" sz="2400" i="1">
                <a:solidFill>
                  <a:srgbClr val="000000"/>
                </a:solidFill>
                <a:latin typeface="Arial"/>
                <a:ea typeface="Arial"/>
                <a:cs typeface="Arial"/>
                <a:sym typeface="Arial"/>
              </a:rPr>
              <a:t>Mapa foco: </a:t>
            </a:r>
            <a:r>
              <a:rPr lang="pt-BR" sz="2400">
                <a:solidFill>
                  <a:srgbClr val="000000"/>
                </a:solidFill>
                <a:latin typeface="Arial"/>
                <a:ea typeface="Arial"/>
                <a:cs typeface="Arial"/>
                <a:sym typeface="Arial"/>
              </a:rPr>
              <a:t>Habilidades estruturantes</a:t>
            </a:r>
            <a:endParaRPr sz="1200"/>
          </a:p>
          <a:p>
            <a:pPr algn="just">
              <a:lnSpc>
                <a:spcPct val="115000"/>
              </a:lnSpc>
              <a:spcBef>
                <a:spcPts val="533"/>
              </a:spcBef>
            </a:pPr>
            <a:r>
              <a:rPr lang="pt-BR" sz="2400">
                <a:solidFill>
                  <a:srgbClr val="000000"/>
                </a:solidFill>
                <a:latin typeface="Arial"/>
                <a:ea typeface="Arial"/>
                <a:cs typeface="Arial"/>
                <a:sym typeface="Arial"/>
              </a:rPr>
              <a:t>que orientam a aplicação do SARESP</a:t>
            </a:r>
            <a:endParaRPr sz="1200"/>
          </a:p>
          <a:p>
            <a:pPr algn="ctr">
              <a:lnSpc>
                <a:spcPct val="115000"/>
              </a:lnSpc>
              <a:spcBef>
                <a:spcPts val="533"/>
              </a:spcBef>
            </a:pPr>
            <a:r>
              <a:rPr lang="pt-BR" sz="2400" b="1">
                <a:solidFill>
                  <a:schemeClr val="dk1"/>
                </a:solidFill>
                <a:latin typeface="Arial"/>
                <a:ea typeface="Arial"/>
                <a:cs typeface="Arial"/>
                <a:sym typeface="Arial"/>
              </a:rPr>
              <a:t>Até nova atualização, matriz de 2024</a:t>
            </a:r>
            <a:endParaRPr sz="1200"/>
          </a:p>
          <a:p>
            <a:pPr algn="ctr">
              <a:lnSpc>
                <a:spcPct val="115000"/>
              </a:lnSpc>
              <a:spcBef>
                <a:spcPts val="533"/>
              </a:spcBef>
            </a:pPr>
            <a:r>
              <a:rPr lang="pt-BR" sz="2400" b="1">
                <a:solidFill>
                  <a:schemeClr val="dk1"/>
                </a:solidFill>
                <a:latin typeface="Arial"/>
                <a:ea typeface="Arial"/>
                <a:cs typeface="Arial"/>
                <a:sym typeface="Arial"/>
              </a:rPr>
              <a:t>continua válida</a:t>
            </a:r>
            <a:endParaRPr sz="1200"/>
          </a:p>
        </p:txBody>
      </p:sp>
      <p:sp>
        <p:nvSpPr>
          <p:cNvPr id="6" name="Google Shape;116;p3">
            <a:extLst>
              <a:ext uri="{FF2B5EF4-FFF2-40B4-BE49-F238E27FC236}">
                <a16:creationId xmlns:a16="http://schemas.microsoft.com/office/drawing/2014/main" id="{9F2DB3D1-B1B1-D4A3-E06B-B145AB28B9B3}"/>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3010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BFAFF"/>
        </a:solidFill>
        <a:effectLst/>
      </p:bgPr>
    </p:bg>
    <p:spTree>
      <p:nvGrpSpPr>
        <p:cNvPr id="1" name=""/>
        <p:cNvGrpSpPr/>
        <p:nvPr/>
      </p:nvGrpSpPr>
      <p:grpSpPr>
        <a:xfrm>
          <a:off x="0" y="0"/>
          <a:ext cx="0" cy="0"/>
          <a:chOff x="0" y="0"/>
          <a:chExt cx="0" cy="0"/>
        </a:xfrm>
      </p:grpSpPr>
      <p:pic>
        <p:nvPicPr>
          <p:cNvPr id="10" name="Imagem 9" descr="Desenho de pessoas&#10;&#10;O conteúdo gerado por IA pode estar incorreto.">
            <a:extLst>
              <a:ext uri="{FF2B5EF4-FFF2-40B4-BE49-F238E27FC236}">
                <a16:creationId xmlns:a16="http://schemas.microsoft.com/office/drawing/2014/main" id="{8153ABF4-F1CF-A16E-10DA-0C52EC9ED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95627"/>
          </a:xfrm>
          <a:prstGeom prst="rect">
            <a:avLst/>
          </a:prstGeom>
        </p:spPr>
      </p:pic>
      <p:pic>
        <p:nvPicPr>
          <p:cNvPr id="2" name="Image 0" descr="preencoded.png"/>
          <p:cNvPicPr>
            <a:picLocks noChangeAspect="1"/>
          </p:cNvPicPr>
          <p:nvPr/>
        </p:nvPicPr>
        <p:blipFill>
          <a:blip r:embed="rId4"/>
          <a:stretch>
            <a:fillRect/>
          </a:stretch>
        </p:blipFill>
        <p:spPr>
          <a:xfrm>
            <a:off x="7620000" y="0"/>
            <a:ext cx="4572000" cy="6858000"/>
          </a:xfrm>
          <a:prstGeom prst="rect">
            <a:avLst/>
          </a:prstGeom>
        </p:spPr>
      </p:pic>
      <p:sp>
        <p:nvSpPr>
          <p:cNvPr id="3" name="Text 0"/>
          <p:cNvSpPr/>
          <p:nvPr/>
        </p:nvSpPr>
        <p:spPr>
          <a:xfrm>
            <a:off x="399063" y="4172114"/>
            <a:ext cx="6821874" cy="575068"/>
          </a:xfrm>
          <a:prstGeom prst="rect">
            <a:avLst/>
          </a:prstGeom>
          <a:noFill/>
          <a:ln/>
        </p:spPr>
        <p:txBody>
          <a:bodyPr wrap="square" lIns="0" tIns="0" rIns="0" bIns="0" rtlCol="0" anchor="t"/>
          <a:lstStyle/>
          <a:p>
            <a:pPr algn="ctr">
              <a:lnSpc>
                <a:spcPts val="4625"/>
              </a:lnSpc>
            </a:pPr>
            <a:r>
              <a:rPr lang="en-US" sz="3200" b="1" dirty="0">
                <a:solidFill>
                  <a:srgbClr val="FF0000"/>
                </a:solidFill>
                <a:latin typeface="Libre Baskerville" pitchFamily="34" charset="0"/>
                <a:ea typeface="Libre Baskerville" pitchFamily="34" charset="-122"/>
                <a:cs typeface="Libre Baskerville" pitchFamily="34" charset="-120"/>
              </a:rPr>
              <a:t>Geografia no Currículo Paulista</a:t>
            </a:r>
            <a:endParaRPr lang="en-US" sz="3200" b="1" dirty="0">
              <a:solidFill>
                <a:srgbClr val="FF0000"/>
              </a:solidFill>
            </a:endParaRPr>
          </a:p>
        </p:txBody>
      </p:sp>
      <p:sp>
        <p:nvSpPr>
          <p:cNvPr id="4" name="Text 1"/>
          <p:cNvSpPr/>
          <p:nvPr/>
        </p:nvSpPr>
        <p:spPr>
          <a:xfrm>
            <a:off x="399063" y="4841775"/>
            <a:ext cx="6821874" cy="1874335"/>
          </a:xfrm>
          <a:prstGeom prst="rect">
            <a:avLst/>
          </a:prstGeom>
          <a:noFill/>
          <a:ln/>
        </p:spPr>
        <p:txBody>
          <a:bodyPr wrap="square" lIns="0" tIns="0" rIns="0" bIns="0" rtlCol="0" anchor="t"/>
          <a:lstStyle/>
          <a:p>
            <a:pPr algn="just">
              <a:lnSpc>
                <a:spcPts val="2375"/>
              </a:lnSpc>
            </a:pPr>
            <a:r>
              <a:rPr lang="en-US" sz="1600" dirty="0">
                <a:solidFill>
                  <a:srgbClr val="49495A"/>
                </a:solidFill>
                <a:latin typeface="Open Sans" pitchFamily="34" charset="0"/>
                <a:ea typeface="Open Sans" pitchFamily="34" charset="-122"/>
                <a:cs typeface="Open Sans" pitchFamily="34" charset="-120"/>
              </a:rPr>
              <a:t>A Base Nacional Comum Curricular (BNCC) estabelece para o componente de Geografia os conhecimentos, competências e habilidades que os estudantes devem desenvolver no Ensino Fundamental.</a:t>
            </a:r>
          </a:p>
          <a:p>
            <a:pPr algn="just">
              <a:lnSpc>
                <a:spcPts val="2375"/>
              </a:lnSpc>
            </a:pPr>
            <a:r>
              <a:rPr lang="en-US" sz="1600" dirty="0">
                <a:solidFill>
                  <a:srgbClr val="49495A"/>
                </a:solidFill>
                <a:latin typeface="Open Sans" pitchFamily="34" charset="0"/>
                <a:ea typeface="Open Sans" pitchFamily="34" charset="-122"/>
                <a:cs typeface="Open Sans" pitchFamily="34" charset="-120"/>
              </a:rPr>
              <a:t>O </a:t>
            </a:r>
            <a:r>
              <a:rPr lang="en-US" sz="1600" dirty="0" err="1">
                <a:solidFill>
                  <a:srgbClr val="49495A"/>
                </a:solidFill>
                <a:latin typeface="Open Sans" pitchFamily="34" charset="0"/>
                <a:ea typeface="Open Sans" pitchFamily="34" charset="-122"/>
                <a:cs typeface="Open Sans" pitchFamily="34" charset="-120"/>
              </a:rPr>
              <a:t>contato</a:t>
            </a:r>
            <a:r>
              <a:rPr lang="en-US" sz="1600" dirty="0">
                <a:solidFill>
                  <a:srgbClr val="49495A"/>
                </a:solidFill>
                <a:latin typeface="Open Sans" pitchFamily="34" charset="0"/>
                <a:ea typeface="Open Sans" pitchFamily="34" charset="-122"/>
                <a:cs typeface="Open Sans" pitchFamily="34" charset="-120"/>
              </a:rPr>
              <a:t> com os </a:t>
            </a:r>
            <a:r>
              <a:rPr lang="en-US" sz="1600" dirty="0" err="1">
                <a:solidFill>
                  <a:srgbClr val="49495A"/>
                </a:solidFill>
                <a:latin typeface="Open Sans" pitchFamily="34" charset="0"/>
                <a:ea typeface="Open Sans" pitchFamily="34" charset="-122"/>
                <a:cs typeface="Open Sans" pitchFamily="34" charset="-120"/>
              </a:rPr>
              <a:t>conhecimentos</a:t>
            </a:r>
            <a:r>
              <a:rPr lang="en-US" sz="1600" dirty="0">
                <a:solidFill>
                  <a:srgbClr val="49495A"/>
                </a:solidFill>
                <a:latin typeface="Open Sans" pitchFamily="34" charset="0"/>
                <a:ea typeface="Open Sans" pitchFamily="34" charset="-122"/>
                <a:cs typeface="Open Sans" pitchFamily="34" charset="-120"/>
              </a:rPr>
              <a:t> </a:t>
            </a:r>
            <a:r>
              <a:rPr lang="en-US" sz="1600" dirty="0" err="1">
                <a:solidFill>
                  <a:srgbClr val="49495A"/>
                </a:solidFill>
                <a:latin typeface="Open Sans" pitchFamily="34" charset="0"/>
                <a:ea typeface="Open Sans" pitchFamily="34" charset="-122"/>
                <a:cs typeface="Open Sans" pitchFamily="34" charset="-120"/>
              </a:rPr>
              <a:t>geográficos</a:t>
            </a:r>
            <a:r>
              <a:rPr lang="en-US" sz="1600" dirty="0">
                <a:solidFill>
                  <a:srgbClr val="49495A"/>
                </a:solidFill>
                <a:latin typeface="Open Sans" pitchFamily="34" charset="0"/>
                <a:ea typeface="Open Sans" pitchFamily="34" charset="-122"/>
                <a:cs typeface="Open Sans" pitchFamily="34" charset="-120"/>
              </a:rPr>
              <a:t> permite </a:t>
            </a:r>
            <a:r>
              <a:rPr lang="en-US" sz="1600" dirty="0" err="1">
                <a:solidFill>
                  <a:srgbClr val="49495A"/>
                </a:solidFill>
                <a:latin typeface="Open Sans" pitchFamily="34" charset="0"/>
                <a:ea typeface="Open Sans" pitchFamily="34" charset="-122"/>
                <a:cs typeface="Open Sans" pitchFamily="34" charset="-120"/>
              </a:rPr>
              <a:t>compreender</a:t>
            </a:r>
            <a:r>
              <a:rPr lang="en-US" sz="1600" dirty="0">
                <a:solidFill>
                  <a:srgbClr val="49495A"/>
                </a:solidFill>
                <a:latin typeface="Open Sans" pitchFamily="34" charset="0"/>
                <a:ea typeface="Open Sans" pitchFamily="34" charset="-122"/>
                <a:cs typeface="Open Sans" pitchFamily="34" charset="-120"/>
              </a:rPr>
              <a:t> o </a:t>
            </a:r>
            <a:r>
              <a:rPr lang="en-US" sz="1600" dirty="0" err="1">
                <a:solidFill>
                  <a:srgbClr val="49495A"/>
                </a:solidFill>
                <a:latin typeface="Open Sans" pitchFamily="34" charset="0"/>
                <a:ea typeface="Open Sans" pitchFamily="34" charset="-122"/>
                <a:cs typeface="Open Sans" pitchFamily="34" charset="-120"/>
              </a:rPr>
              <a:t>mundo</a:t>
            </a:r>
            <a:r>
              <a:rPr lang="en-US" sz="1600" dirty="0">
                <a:solidFill>
                  <a:srgbClr val="49495A"/>
                </a:solidFill>
                <a:latin typeface="Open Sans" pitchFamily="34" charset="0"/>
                <a:ea typeface="Open Sans" pitchFamily="34" charset="-122"/>
                <a:cs typeface="Open Sans" pitchFamily="34" charset="-120"/>
              </a:rPr>
              <a:t>, as </a:t>
            </a:r>
            <a:r>
              <a:rPr lang="en-US" sz="1600" dirty="0" err="1">
                <a:solidFill>
                  <a:srgbClr val="49495A"/>
                </a:solidFill>
                <a:latin typeface="Open Sans" pitchFamily="34" charset="0"/>
                <a:ea typeface="Open Sans" pitchFamily="34" charset="-122"/>
                <a:cs typeface="Open Sans" pitchFamily="34" charset="-120"/>
              </a:rPr>
              <a:t>ações</a:t>
            </a:r>
            <a:r>
              <a:rPr lang="en-US" sz="1600" dirty="0">
                <a:solidFill>
                  <a:srgbClr val="49495A"/>
                </a:solidFill>
                <a:latin typeface="Open Sans" pitchFamily="34" charset="0"/>
                <a:ea typeface="Open Sans" pitchFamily="34" charset="-122"/>
                <a:cs typeface="Open Sans" pitchFamily="34" charset="-120"/>
              </a:rPr>
              <a:t> </a:t>
            </a:r>
            <a:r>
              <a:rPr lang="en-US" sz="1600" dirty="0" err="1">
                <a:solidFill>
                  <a:srgbClr val="49495A"/>
                </a:solidFill>
                <a:latin typeface="Open Sans" pitchFamily="34" charset="0"/>
                <a:ea typeface="Open Sans" pitchFamily="34" charset="-122"/>
                <a:cs typeface="Open Sans" pitchFamily="34" charset="-120"/>
              </a:rPr>
              <a:t>humanas</a:t>
            </a:r>
            <a:r>
              <a:rPr lang="en-US" sz="1600" dirty="0">
                <a:solidFill>
                  <a:srgbClr val="49495A"/>
                </a:solidFill>
                <a:latin typeface="Open Sans" pitchFamily="34" charset="0"/>
                <a:ea typeface="Open Sans" pitchFamily="34" charset="-122"/>
                <a:cs typeface="Open Sans" pitchFamily="34" charset="-120"/>
              </a:rPr>
              <a:t> e as </a:t>
            </a:r>
            <a:r>
              <a:rPr lang="en-US" sz="1600" dirty="0" err="1">
                <a:solidFill>
                  <a:srgbClr val="49495A"/>
                </a:solidFill>
                <a:latin typeface="Open Sans" pitchFamily="34" charset="0"/>
                <a:ea typeface="Open Sans" pitchFamily="34" charset="-122"/>
                <a:cs typeface="Open Sans" pitchFamily="34" charset="-120"/>
              </a:rPr>
              <a:t>relações</a:t>
            </a:r>
            <a:r>
              <a:rPr lang="en-US" sz="1600" dirty="0">
                <a:solidFill>
                  <a:srgbClr val="49495A"/>
                </a:solidFill>
                <a:latin typeface="Open Sans" pitchFamily="34" charset="0"/>
                <a:ea typeface="Open Sans" pitchFamily="34" charset="-122"/>
                <a:cs typeface="Open Sans" pitchFamily="34" charset="-120"/>
              </a:rPr>
              <a:t> entre </a:t>
            </a:r>
            <a:r>
              <a:rPr lang="en-US" sz="1600" dirty="0" err="1">
                <a:solidFill>
                  <a:srgbClr val="49495A"/>
                </a:solidFill>
                <a:latin typeface="Open Sans" pitchFamily="34" charset="0"/>
                <a:ea typeface="Open Sans" pitchFamily="34" charset="-122"/>
                <a:cs typeface="Open Sans" pitchFamily="34" charset="-120"/>
              </a:rPr>
              <a:t>sociedades</a:t>
            </a:r>
            <a:r>
              <a:rPr lang="en-US" sz="1600" dirty="0">
                <a:solidFill>
                  <a:srgbClr val="49495A"/>
                </a:solidFill>
                <a:latin typeface="Open Sans" pitchFamily="34" charset="0"/>
                <a:ea typeface="Open Sans" pitchFamily="34" charset="-122"/>
                <a:cs typeface="Open Sans" pitchFamily="34" charset="-120"/>
              </a:rPr>
              <a:t> e </a:t>
            </a:r>
            <a:r>
              <a:rPr lang="en-US" sz="1600" dirty="0" err="1">
                <a:solidFill>
                  <a:srgbClr val="49495A"/>
                </a:solidFill>
                <a:latin typeface="Open Sans" pitchFamily="34" charset="0"/>
                <a:ea typeface="Open Sans" pitchFamily="34" charset="-122"/>
                <a:cs typeface="Open Sans" pitchFamily="34" charset="-120"/>
              </a:rPr>
              <a:t>natureza</a:t>
            </a:r>
            <a:r>
              <a:rPr lang="en-US" sz="1600" dirty="0">
                <a:solidFill>
                  <a:srgbClr val="49495A"/>
                </a:solidFill>
                <a:latin typeface="Open Sans" pitchFamily="34" charset="0"/>
                <a:ea typeface="Open Sans" pitchFamily="34" charset="-122"/>
                <a:cs typeface="Open Sans" pitchFamily="34" charset="-120"/>
              </a:rPr>
              <a:t>.</a:t>
            </a: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0000"/>
          </a:blip>
          <a:stretch>
            <a:fillRect/>
          </a:stretch>
        </p:blipFill>
        <p:spPr>
          <a:xfrm>
            <a:off x="1715" y="0"/>
            <a:ext cx="12192000" cy="6858000"/>
          </a:xfrm>
          <a:prstGeom prst="rect">
            <a:avLst/>
          </a:prstGeom>
        </p:spPr>
      </p:pic>
      <p:sp>
        <p:nvSpPr>
          <p:cNvPr id="4" name="Text 1"/>
          <p:cNvSpPr/>
          <p:nvPr/>
        </p:nvSpPr>
        <p:spPr>
          <a:xfrm>
            <a:off x="3402012" y="474865"/>
            <a:ext cx="5387777" cy="590649"/>
          </a:xfrm>
          <a:prstGeom prst="rect">
            <a:avLst/>
          </a:prstGeom>
          <a:noFill/>
          <a:ln/>
        </p:spPr>
        <p:txBody>
          <a:bodyPr wrap="none" lIns="0" tIns="0" rIns="0" bIns="0" rtlCol="0" anchor="t"/>
          <a:lstStyle/>
          <a:p>
            <a:pPr algn="ctr">
              <a:lnSpc>
                <a:spcPts val="4625"/>
              </a:lnSpc>
            </a:pPr>
            <a:r>
              <a:rPr lang="en-US" sz="4800" b="1" dirty="0">
                <a:solidFill>
                  <a:srgbClr val="403CCF"/>
                </a:solidFill>
                <a:latin typeface="Libre Baskerville" pitchFamily="34" charset="0"/>
                <a:ea typeface="Libre Baskerville" pitchFamily="34" charset="-122"/>
                <a:cs typeface="Libre Baskerville" pitchFamily="34" charset="-120"/>
              </a:rPr>
              <a:t>Raciocínio Geográfico</a:t>
            </a:r>
            <a:endParaRPr lang="en-US" sz="4800" b="1" dirty="0"/>
          </a:p>
        </p:txBody>
      </p:sp>
      <p:sp>
        <p:nvSpPr>
          <p:cNvPr id="5" name="Shape 2"/>
          <p:cNvSpPr/>
          <p:nvPr/>
        </p:nvSpPr>
        <p:spPr>
          <a:xfrm>
            <a:off x="661492" y="4017268"/>
            <a:ext cx="10869018" cy="25400"/>
          </a:xfrm>
          <a:prstGeom prst="roundRect">
            <a:avLst>
              <a:gd name="adj" fmla="val 111628"/>
            </a:avLst>
          </a:prstGeom>
          <a:solidFill>
            <a:schemeClr val="tx1"/>
          </a:solidFill>
          <a:ln/>
        </p:spPr>
        <p:txBody>
          <a:bodyPr/>
          <a:lstStyle/>
          <a:p>
            <a:endParaRPr lang="pt-BR" sz="1500"/>
          </a:p>
        </p:txBody>
      </p:sp>
      <p:sp>
        <p:nvSpPr>
          <p:cNvPr id="6" name="Shape 3"/>
          <p:cNvSpPr/>
          <p:nvPr/>
        </p:nvSpPr>
        <p:spPr>
          <a:xfrm>
            <a:off x="1936453" y="3450233"/>
            <a:ext cx="25400" cy="567035"/>
          </a:xfrm>
          <a:prstGeom prst="roundRect">
            <a:avLst>
              <a:gd name="adj" fmla="val 111628"/>
            </a:avLst>
          </a:prstGeom>
          <a:solidFill>
            <a:schemeClr val="tx1"/>
          </a:solidFill>
          <a:ln/>
        </p:spPr>
        <p:txBody>
          <a:bodyPr/>
          <a:lstStyle/>
          <a:p>
            <a:endParaRPr lang="pt-BR" sz="1500"/>
          </a:p>
        </p:txBody>
      </p:sp>
      <p:sp>
        <p:nvSpPr>
          <p:cNvPr id="7" name="Shape 4"/>
          <p:cNvSpPr/>
          <p:nvPr/>
        </p:nvSpPr>
        <p:spPr>
          <a:xfrm>
            <a:off x="1736527" y="3804642"/>
            <a:ext cx="425252" cy="425252"/>
          </a:xfrm>
          <a:prstGeom prst="roundRect">
            <a:avLst>
              <a:gd name="adj" fmla="val 6667"/>
            </a:avLst>
          </a:prstGeom>
          <a:solidFill>
            <a:srgbClr val="BEC1D5"/>
          </a:solidFill>
          <a:ln/>
        </p:spPr>
        <p:txBody>
          <a:bodyPr/>
          <a:lstStyle/>
          <a:p>
            <a:endParaRPr lang="pt-BR" sz="1500"/>
          </a:p>
        </p:txBody>
      </p:sp>
      <p:pic>
        <p:nvPicPr>
          <p:cNvPr id="8" name="Image 1" descr="preencoded.png"/>
          <p:cNvPicPr>
            <a:picLocks noChangeAspect="1"/>
          </p:cNvPicPr>
          <p:nvPr/>
        </p:nvPicPr>
        <p:blipFill>
          <a:blip r:embed="rId4"/>
          <a:stretch>
            <a:fillRect/>
          </a:stretch>
        </p:blipFill>
        <p:spPr>
          <a:xfrm>
            <a:off x="1807419" y="3840064"/>
            <a:ext cx="283468" cy="354409"/>
          </a:xfrm>
          <a:prstGeom prst="rect">
            <a:avLst/>
          </a:prstGeom>
        </p:spPr>
      </p:pic>
      <p:sp>
        <p:nvSpPr>
          <p:cNvPr id="9" name="Text 5"/>
          <p:cNvSpPr/>
          <p:nvPr/>
        </p:nvSpPr>
        <p:spPr>
          <a:xfrm>
            <a:off x="850504" y="1945283"/>
            <a:ext cx="2197398"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Analogia</a:t>
            </a:r>
            <a:endParaRPr lang="en-US" sz="1833" b="1" dirty="0"/>
          </a:p>
        </p:txBody>
      </p:sp>
      <p:sp>
        <p:nvSpPr>
          <p:cNvPr id="10" name="Text 6"/>
          <p:cNvSpPr/>
          <p:nvPr/>
        </p:nvSpPr>
        <p:spPr>
          <a:xfrm>
            <a:off x="850504" y="2353965"/>
            <a:ext cx="2197398" cy="907257"/>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Um fenômeno geográfico sempre é comparável a outros.</a:t>
            </a:r>
            <a:endParaRPr lang="en-US" sz="1600" i="1" dirty="0"/>
          </a:p>
        </p:txBody>
      </p:sp>
      <p:sp>
        <p:nvSpPr>
          <p:cNvPr id="11" name="Shape 7"/>
          <p:cNvSpPr/>
          <p:nvPr/>
        </p:nvSpPr>
        <p:spPr>
          <a:xfrm>
            <a:off x="3318768" y="4017268"/>
            <a:ext cx="25400" cy="567035"/>
          </a:xfrm>
          <a:prstGeom prst="roundRect">
            <a:avLst>
              <a:gd name="adj" fmla="val 111628"/>
            </a:avLst>
          </a:prstGeom>
          <a:solidFill>
            <a:schemeClr val="tx1"/>
          </a:solidFill>
          <a:ln/>
        </p:spPr>
        <p:txBody>
          <a:bodyPr/>
          <a:lstStyle/>
          <a:p>
            <a:endParaRPr lang="pt-BR" sz="1500"/>
          </a:p>
        </p:txBody>
      </p:sp>
      <p:sp>
        <p:nvSpPr>
          <p:cNvPr id="12" name="Shape 8"/>
          <p:cNvSpPr/>
          <p:nvPr/>
        </p:nvSpPr>
        <p:spPr>
          <a:xfrm>
            <a:off x="3118842" y="3804642"/>
            <a:ext cx="425252" cy="425252"/>
          </a:xfrm>
          <a:prstGeom prst="roundRect">
            <a:avLst>
              <a:gd name="adj" fmla="val 6667"/>
            </a:avLst>
          </a:prstGeom>
          <a:solidFill>
            <a:srgbClr val="BEC1D5"/>
          </a:solidFill>
          <a:ln/>
        </p:spPr>
        <p:txBody>
          <a:bodyPr/>
          <a:lstStyle/>
          <a:p>
            <a:endParaRPr lang="pt-BR" sz="1500"/>
          </a:p>
        </p:txBody>
      </p:sp>
      <p:pic>
        <p:nvPicPr>
          <p:cNvPr id="13" name="Image 2" descr="preencoded.png"/>
          <p:cNvPicPr>
            <a:picLocks noChangeAspect="1"/>
          </p:cNvPicPr>
          <p:nvPr/>
        </p:nvPicPr>
        <p:blipFill>
          <a:blip r:embed="rId5"/>
          <a:stretch>
            <a:fillRect/>
          </a:stretch>
        </p:blipFill>
        <p:spPr>
          <a:xfrm>
            <a:off x="3189734" y="3840064"/>
            <a:ext cx="283468" cy="354409"/>
          </a:xfrm>
          <a:prstGeom prst="rect">
            <a:avLst/>
          </a:prstGeom>
        </p:spPr>
      </p:pic>
      <p:sp>
        <p:nvSpPr>
          <p:cNvPr id="14" name="Text 9"/>
          <p:cNvSpPr/>
          <p:nvPr/>
        </p:nvSpPr>
        <p:spPr>
          <a:xfrm>
            <a:off x="2232719" y="4773315"/>
            <a:ext cx="2197497"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Conexão</a:t>
            </a:r>
            <a:endParaRPr lang="en-US" sz="1833" b="1" dirty="0"/>
          </a:p>
        </p:txBody>
      </p:sp>
      <p:sp>
        <p:nvSpPr>
          <p:cNvPr id="15" name="Text 10"/>
          <p:cNvSpPr/>
          <p:nvPr/>
        </p:nvSpPr>
        <p:spPr>
          <a:xfrm>
            <a:off x="2119065" y="5181997"/>
            <a:ext cx="2339329" cy="907257"/>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Fenômenos geográficos acontecem em interação com outros.</a:t>
            </a:r>
            <a:endParaRPr lang="en-US" sz="1600" i="1" dirty="0"/>
          </a:p>
        </p:txBody>
      </p:sp>
      <p:sp>
        <p:nvSpPr>
          <p:cNvPr id="16" name="Shape 11"/>
          <p:cNvSpPr/>
          <p:nvPr/>
        </p:nvSpPr>
        <p:spPr>
          <a:xfrm>
            <a:off x="4700984" y="3450233"/>
            <a:ext cx="25400" cy="567035"/>
          </a:xfrm>
          <a:prstGeom prst="roundRect">
            <a:avLst>
              <a:gd name="adj" fmla="val 111628"/>
            </a:avLst>
          </a:prstGeom>
          <a:solidFill>
            <a:schemeClr val="tx1"/>
          </a:solidFill>
          <a:ln/>
        </p:spPr>
        <p:txBody>
          <a:bodyPr/>
          <a:lstStyle/>
          <a:p>
            <a:endParaRPr lang="pt-BR" sz="1500"/>
          </a:p>
        </p:txBody>
      </p:sp>
      <p:sp>
        <p:nvSpPr>
          <p:cNvPr id="17" name="Shape 12"/>
          <p:cNvSpPr/>
          <p:nvPr/>
        </p:nvSpPr>
        <p:spPr>
          <a:xfrm>
            <a:off x="4501058" y="3804642"/>
            <a:ext cx="425252" cy="425252"/>
          </a:xfrm>
          <a:prstGeom prst="roundRect">
            <a:avLst>
              <a:gd name="adj" fmla="val 6667"/>
            </a:avLst>
          </a:prstGeom>
          <a:solidFill>
            <a:srgbClr val="BEC1D5"/>
          </a:solidFill>
          <a:ln/>
        </p:spPr>
        <p:txBody>
          <a:bodyPr/>
          <a:lstStyle/>
          <a:p>
            <a:endParaRPr lang="pt-BR" sz="1500"/>
          </a:p>
        </p:txBody>
      </p:sp>
      <p:pic>
        <p:nvPicPr>
          <p:cNvPr id="18" name="Image 3" descr="preencoded.png"/>
          <p:cNvPicPr>
            <a:picLocks noChangeAspect="1"/>
          </p:cNvPicPr>
          <p:nvPr/>
        </p:nvPicPr>
        <p:blipFill>
          <a:blip r:embed="rId6"/>
          <a:stretch>
            <a:fillRect/>
          </a:stretch>
        </p:blipFill>
        <p:spPr>
          <a:xfrm>
            <a:off x="4571950" y="3840064"/>
            <a:ext cx="283468" cy="354409"/>
          </a:xfrm>
          <a:prstGeom prst="rect">
            <a:avLst/>
          </a:prstGeom>
        </p:spPr>
      </p:pic>
      <p:sp>
        <p:nvSpPr>
          <p:cNvPr id="19" name="Text 13"/>
          <p:cNvSpPr/>
          <p:nvPr/>
        </p:nvSpPr>
        <p:spPr>
          <a:xfrm>
            <a:off x="3614936" y="2247702"/>
            <a:ext cx="2197497"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Diferenciação</a:t>
            </a:r>
            <a:endParaRPr lang="en-US" sz="2400" b="1" dirty="0"/>
          </a:p>
        </p:txBody>
      </p:sp>
      <p:sp>
        <p:nvSpPr>
          <p:cNvPr id="20" name="Text 14"/>
          <p:cNvSpPr/>
          <p:nvPr/>
        </p:nvSpPr>
        <p:spPr>
          <a:xfrm>
            <a:off x="3473202" y="2656384"/>
            <a:ext cx="2375228" cy="604838"/>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Variação dos fenômenos pela superfície terrestre.</a:t>
            </a:r>
            <a:endParaRPr lang="en-US" sz="1600" i="1" dirty="0"/>
          </a:p>
        </p:txBody>
      </p:sp>
      <p:sp>
        <p:nvSpPr>
          <p:cNvPr id="21" name="Shape 15"/>
          <p:cNvSpPr/>
          <p:nvPr/>
        </p:nvSpPr>
        <p:spPr>
          <a:xfrm>
            <a:off x="6083201" y="4017268"/>
            <a:ext cx="25400" cy="567035"/>
          </a:xfrm>
          <a:prstGeom prst="roundRect">
            <a:avLst>
              <a:gd name="adj" fmla="val 111628"/>
            </a:avLst>
          </a:prstGeom>
          <a:solidFill>
            <a:schemeClr val="tx1"/>
          </a:solidFill>
          <a:ln/>
        </p:spPr>
        <p:txBody>
          <a:bodyPr/>
          <a:lstStyle/>
          <a:p>
            <a:endParaRPr lang="pt-BR" sz="1500"/>
          </a:p>
        </p:txBody>
      </p:sp>
      <p:sp>
        <p:nvSpPr>
          <p:cNvPr id="22" name="Shape 16"/>
          <p:cNvSpPr/>
          <p:nvPr/>
        </p:nvSpPr>
        <p:spPr>
          <a:xfrm>
            <a:off x="5883275" y="3804642"/>
            <a:ext cx="425252" cy="425252"/>
          </a:xfrm>
          <a:prstGeom prst="roundRect">
            <a:avLst>
              <a:gd name="adj" fmla="val 6667"/>
            </a:avLst>
          </a:prstGeom>
          <a:solidFill>
            <a:srgbClr val="BEC1D5"/>
          </a:solidFill>
          <a:ln/>
        </p:spPr>
        <p:txBody>
          <a:bodyPr/>
          <a:lstStyle/>
          <a:p>
            <a:endParaRPr lang="pt-BR" sz="1500"/>
          </a:p>
        </p:txBody>
      </p:sp>
      <p:pic>
        <p:nvPicPr>
          <p:cNvPr id="23" name="Image 4" descr="preencoded.png"/>
          <p:cNvPicPr>
            <a:picLocks noChangeAspect="1"/>
          </p:cNvPicPr>
          <p:nvPr/>
        </p:nvPicPr>
        <p:blipFill>
          <a:blip r:embed="rId7"/>
          <a:stretch>
            <a:fillRect/>
          </a:stretch>
        </p:blipFill>
        <p:spPr>
          <a:xfrm>
            <a:off x="5954167" y="3840064"/>
            <a:ext cx="283468" cy="354409"/>
          </a:xfrm>
          <a:prstGeom prst="rect">
            <a:avLst/>
          </a:prstGeom>
        </p:spPr>
      </p:pic>
      <p:sp>
        <p:nvSpPr>
          <p:cNvPr id="24" name="Text 17"/>
          <p:cNvSpPr/>
          <p:nvPr/>
        </p:nvSpPr>
        <p:spPr>
          <a:xfrm>
            <a:off x="4997252" y="4773315"/>
            <a:ext cx="2197398"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Distribuição</a:t>
            </a:r>
            <a:endParaRPr lang="en-US" sz="1833" b="1" dirty="0"/>
          </a:p>
        </p:txBody>
      </p:sp>
      <p:sp>
        <p:nvSpPr>
          <p:cNvPr id="25" name="Text 18"/>
          <p:cNvSpPr/>
          <p:nvPr/>
        </p:nvSpPr>
        <p:spPr>
          <a:xfrm>
            <a:off x="4997252" y="5181997"/>
            <a:ext cx="2197398" cy="907257"/>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Como os objetos estão espalhados por um determinado espaço.</a:t>
            </a:r>
            <a:endParaRPr lang="en-US" sz="1600" i="1" dirty="0"/>
          </a:p>
        </p:txBody>
      </p:sp>
      <p:sp>
        <p:nvSpPr>
          <p:cNvPr id="26" name="Shape 19"/>
          <p:cNvSpPr/>
          <p:nvPr/>
        </p:nvSpPr>
        <p:spPr>
          <a:xfrm>
            <a:off x="7465517" y="3450233"/>
            <a:ext cx="25400" cy="567035"/>
          </a:xfrm>
          <a:prstGeom prst="roundRect">
            <a:avLst>
              <a:gd name="adj" fmla="val 111628"/>
            </a:avLst>
          </a:prstGeom>
          <a:solidFill>
            <a:schemeClr val="tx1"/>
          </a:solidFill>
          <a:ln/>
        </p:spPr>
        <p:txBody>
          <a:bodyPr/>
          <a:lstStyle/>
          <a:p>
            <a:endParaRPr lang="pt-BR" sz="1500"/>
          </a:p>
        </p:txBody>
      </p:sp>
      <p:sp>
        <p:nvSpPr>
          <p:cNvPr id="27" name="Shape 20"/>
          <p:cNvSpPr/>
          <p:nvPr/>
        </p:nvSpPr>
        <p:spPr>
          <a:xfrm>
            <a:off x="7265591" y="3804642"/>
            <a:ext cx="425252" cy="425252"/>
          </a:xfrm>
          <a:prstGeom prst="roundRect">
            <a:avLst>
              <a:gd name="adj" fmla="val 6667"/>
            </a:avLst>
          </a:prstGeom>
          <a:solidFill>
            <a:srgbClr val="BEC1D5"/>
          </a:solidFill>
          <a:ln/>
        </p:spPr>
        <p:txBody>
          <a:bodyPr/>
          <a:lstStyle/>
          <a:p>
            <a:endParaRPr lang="pt-BR" sz="1500"/>
          </a:p>
        </p:txBody>
      </p:sp>
      <p:pic>
        <p:nvPicPr>
          <p:cNvPr id="28" name="Image 5" descr="preencoded.png"/>
          <p:cNvPicPr>
            <a:picLocks noChangeAspect="1"/>
          </p:cNvPicPr>
          <p:nvPr/>
        </p:nvPicPr>
        <p:blipFill>
          <a:blip r:embed="rId8"/>
          <a:stretch>
            <a:fillRect/>
          </a:stretch>
        </p:blipFill>
        <p:spPr>
          <a:xfrm>
            <a:off x="7336483" y="3840064"/>
            <a:ext cx="283468" cy="354409"/>
          </a:xfrm>
          <a:prstGeom prst="rect">
            <a:avLst/>
          </a:prstGeom>
        </p:spPr>
      </p:pic>
      <p:sp>
        <p:nvSpPr>
          <p:cNvPr id="30" name="Text 22"/>
          <p:cNvSpPr/>
          <p:nvPr/>
        </p:nvSpPr>
        <p:spPr>
          <a:xfrm>
            <a:off x="6295899" y="2486918"/>
            <a:ext cx="2589497" cy="1001812"/>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Espaço finito e contínuo delimitado pela ocorrência do fenômeno geográfico</a:t>
            </a:r>
            <a:endParaRPr lang="en-US" sz="1600" i="1" dirty="0"/>
          </a:p>
        </p:txBody>
      </p:sp>
      <p:sp>
        <p:nvSpPr>
          <p:cNvPr id="31" name="Shape 23"/>
          <p:cNvSpPr/>
          <p:nvPr/>
        </p:nvSpPr>
        <p:spPr>
          <a:xfrm>
            <a:off x="8847733" y="4017268"/>
            <a:ext cx="25400" cy="567035"/>
          </a:xfrm>
          <a:prstGeom prst="roundRect">
            <a:avLst>
              <a:gd name="adj" fmla="val 111628"/>
            </a:avLst>
          </a:prstGeom>
          <a:solidFill>
            <a:schemeClr val="tx1"/>
          </a:solidFill>
          <a:ln/>
        </p:spPr>
        <p:txBody>
          <a:bodyPr/>
          <a:lstStyle/>
          <a:p>
            <a:endParaRPr lang="pt-BR" sz="1500"/>
          </a:p>
        </p:txBody>
      </p:sp>
      <p:sp>
        <p:nvSpPr>
          <p:cNvPr id="34" name="Text 25"/>
          <p:cNvSpPr/>
          <p:nvPr/>
        </p:nvSpPr>
        <p:spPr>
          <a:xfrm>
            <a:off x="7761684" y="4773315"/>
            <a:ext cx="2197497"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Localização</a:t>
            </a:r>
            <a:endParaRPr lang="en-US" sz="2400" b="1" dirty="0"/>
          </a:p>
        </p:txBody>
      </p:sp>
      <p:sp>
        <p:nvSpPr>
          <p:cNvPr id="35" name="Text 26"/>
          <p:cNvSpPr/>
          <p:nvPr/>
        </p:nvSpPr>
        <p:spPr>
          <a:xfrm>
            <a:off x="7761684" y="5181997"/>
            <a:ext cx="2197497" cy="604838"/>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Posição de um objeto na superfície terrestre.</a:t>
            </a:r>
            <a:endParaRPr lang="en-US" sz="1600" i="1" dirty="0"/>
          </a:p>
        </p:txBody>
      </p:sp>
      <p:sp>
        <p:nvSpPr>
          <p:cNvPr id="36" name="Shape 27"/>
          <p:cNvSpPr/>
          <p:nvPr/>
        </p:nvSpPr>
        <p:spPr>
          <a:xfrm>
            <a:off x="10230048" y="3450233"/>
            <a:ext cx="25400" cy="567035"/>
          </a:xfrm>
          <a:prstGeom prst="roundRect">
            <a:avLst>
              <a:gd name="adj" fmla="val 111628"/>
            </a:avLst>
          </a:prstGeom>
          <a:solidFill>
            <a:schemeClr val="tx1"/>
          </a:solidFill>
          <a:ln/>
        </p:spPr>
        <p:txBody>
          <a:bodyPr/>
          <a:lstStyle/>
          <a:p>
            <a:endParaRPr lang="pt-BR" sz="1500"/>
          </a:p>
        </p:txBody>
      </p:sp>
      <p:sp>
        <p:nvSpPr>
          <p:cNvPr id="39" name="Text 29"/>
          <p:cNvSpPr/>
          <p:nvPr/>
        </p:nvSpPr>
        <p:spPr>
          <a:xfrm>
            <a:off x="9240467" y="1861278"/>
            <a:ext cx="2197497"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Ordem</a:t>
            </a:r>
            <a:endParaRPr lang="en-US" sz="1833" b="1" dirty="0"/>
          </a:p>
        </p:txBody>
      </p:sp>
      <p:sp>
        <p:nvSpPr>
          <p:cNvPr id="40" name="Text 30"/>
          <p:cNvSpPr/>
          <p:nvPr/>
        </p:nvSpPr>
        <p:spPr>
          <a:xfrm>
            <a:off x="9002167" y="2247702"/>
            <a:ext cx="2674099" cy="992883"/>
          </a:xfrm>
          <a:prstGeom prst="rect">
            <a:avLst/>
          </a:prstGeom>
          <a:noFill/>
          <a:ln/>
        </p:spPr>
        <p:txBody>
          <a:bodyPr wrap="square" lIns="0" tIns="0" rIns="0" bIns="0" rtlCol="0" anchor="t"/>
          <a:lstStyle/>
          <a:p>
            <a:pPr algn="ctr">
              <a:lnSpc>
                <a:spcPts val="2375"/>
              </a:lnSpc>
            </a:pPr>
            <a:r>
              <a:rPr lang="en-US" sz="1600" i="1" dirty="0">
                <a:solidFill>
                  <a:srgbClr val="49495A"/>
                </a:solidFill>
                <a:latin typeface="Open Sans" pitchFamily="34" charset="0"/>
                <a:ea typeface="Open Sans" pitchFamily="34" charset="-122"/>
                <a:cs typeface="Open Sans" pitchFamily="34" charset="-120"/>
              </a:rPr>
              <a:t>Estruturação do espaço de acordo com as regras da própria sociedade que o produziu</a:t>
            </a:r>
            <a:endParaRPr lang="en-US" sz="1600" i="1" dirty="0"/>
          </a:p>
        </p:txBody>
      </p:sp>
      <p:sp>
        <p:nvSpPr>
          <p:cNvPr id="32" name="Shape 24"/>
          <p:cNvSpPr/>
          <p:nvPr/>
        </p:nvSpPr>
        <p:spPr>
          <a:xfrm>
            <a:off x="8647807" y="3804642"/>
            <a:ext cx="425252" cy="425252"/>
          </a:xfrm>
          <a:prstGeom prst="roundRect">
            <a:avLst>
              <a:gd name="adj" fmla="val 6667"/>
            </a:avLst>
          </a:prstGeom>
          <a:solidFill>
            <a:srgbClr val="BEC1D5"/>
          </a:solidFill>
          <a:ln/>
        </p:spPr>
        <p:txBody>
          <a:bodyPr/>
          <a:lstStyle/>
          <a:p>
            <a:endParaRPr lang="pt-BR" sz="1500"/>
          </a:p>
        </p:txBody>
      </p:sp>
      <p:pic>
        <p:nvPicPr>
          <p:cNvPr id="33" name="Image 6" descr="preencoded.png"/>
          <p:cNvPicPr>
            <a:picLocks noChangeAspect="1"/>
          </p:cNvPicPr>
          <p:nvPr/>
        </p:nvPicPr>
        <p:blipFill>
          <a:blip r:embed="rId9"/>
          <a:stretch>
            <a:fillRect/>
          </a:stretch>
        </p:blipFill>
        <p:spPr>
          <a:xfrm>
            <a:off x="8718699" y="3840064"/>
            <a:ext cx="283468" cy="354409"/>
          </a:xfrm>
          <a:prstGeom prst="rect">
            <a:avLst/>
          </a:prstGeom>
        </p:spPr>
      </p:pic>
      <p:sp>
        <p:nvSpPr>
          <p:cNvPr id="37" name="Shape 28"/>
          <p:cNvSpPr/>
          <p:nvPr/>
        </p:nvSpPr>
        <p:spPr>
          <a:xfrm>
            <a:off x="10030122" y="3804642"/>
            <a:ext cx="425252" cy="425252"/>
          </a:xfrm>
          <a:prstGeom prst="roundRect">
            <a:avLst>
              <a:gd name="adj" fmla="val 6667"/>
            </a:avLst>
          </a:prstGeom>
          <a:solidFill>
            <a:srgbClr val="BEC1D5"/>
          </a:solidFill>
          <a:ln/>
        </p:spPr>
        <p:txBody>
          <a:bodyPr/>
          <a:lstStyle/>
          <a:p>
            <a:endParaRPr lang="pt-BR" sz="1500"/>
          </a:p>
        </p:txBody>
      </p:sp>
      <p:pic>
        <p:nvPicPr>
          <p:cNvPr id="38" name="Image 7" descr="preencoded.png"/>
          <p:cNvPicPr>
            <a:picLocks noChangeAspect="1"/>
          </p:cNvPicPr>
          <p:nvPr/>
        </p:nvPicPr>
        <p:blipFill>
          <a:blip r:embed="rId10"/>
          <a:stretch>
            <a:fillRect/>
          </a:stretch>
        </p:blipFill>
        <p:spPr>
          <a:xfrm>
            <a:off x="10101014" y="3840064"/>
            <a:ext cx="283468" cy="354409"/>
          </a:xfrm>
          <a:prstGeom prst="rect">
            <a:avLst/>
          </a:prstGeom>
        </p:spPr>
      </p:pic>
      <p:sp>
        <p:nvSpPr>
          <p:cNvPr id="29" name="Text 21"/>
          <p:cNvSpPr/>
          <p:nvPr/>
        </p:nvSpPr>
        <p:spPr>
          <a:xfrm>
            <a:off x="6491898" y="2156553"/>
            <a:ext cx="2197497" cy="295275"/>
          </a:xfrm>
          <a:prstGeom prst="rect">
            <a:avLst/>
          </a:prstGeom>
          <a:noFill/>
          <a:ln/>
        </p:spPr>
        <p:txBody>
          <a:bodyPr wrap="none" lIns="0" tIns="0" rIns="0" bIns="0" rtlCol="0" anchor="t"/>
          <a:lstStyle/>
          <a:p>
            <a:pPr algn="ctr">
              <a:lnSpc>
                <a:spcPts val="2292"/>
              </a:lnSpc>
            </a:pPr>
            <a:r>
              <a:rPr lang="en-US" sz="2400" b="1" dirty="0">
                <a:solidFill>
                  <a:srgbClr val="49495A"/>
                </a:solidFill>
                <a:latin typeface="Libre Baskerville" pitchFamily="34" charset="0"/>
                <a:ea typeface="Libre Baskerville" pitchFamily="34" charset="-122"/>
                <a:cs typeface="Libre Baskerville" pitchFamily="34" charset="-120"/>
              </a:rPr>
              <a:t>Extensão</a:t>
            </a:r>
            <a:endParaRPr lang="en-US" sz="1833" b="1" dirty="0"/>
          </a:p>
        </p:txBody>
      </p:sp>
      <p:sp>
        <p:nvSpPr>
          <p:cNvPr id="3" name="Google Shape;116;p3">
            <a:extLst>
              <a:ext uri="{FF2B5EF4-FFF2-40B4-BE49-F238E27FC236}">
                <a16:creationId xmlns:a16="http://schemas.microsoft.com/office/drawing/2014/main" id="{CD0DDADA-79E2-9F92-7B4F-D984E6E9FFB0}"/>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11">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BFAFF"/>
        </a:solidFill>
        <a:effectLst/>
      </p:bgPr>
    </p:bg>
    <p:spTree>
      <p:nvGrpSpPr>
        <p:cNvPr id="1" name=""/>
        <p:cNvGrpSpPr/>
        <p:nvPr/>
      </p:nvGrpSpPr>
      <p:grpSpPr>
        <a:xfrm>
          <a:off x="0" y="0"/>
          <a:ext cx="0" cy="0"/>
          <a:chOff x="0" y="0"/>
          <a:chExt cx="0" cy="0"/>
        </a:xfrm>
      </p:grpSpPr>
      <p:sp>
        <p:nvSpPr>
          <p:cNvPr id="2" name="Text 0"/>
          <p:cNvSpPr/>
          <p:nvPr/>
        </p:nvSpPr>
        <p:spPr>
          <a:xfrm>
            <a:off x="3239096" y="335606"/>
            <a:ext cx="5713710" cy="590649"/>
          </a:xfrm>
          <a:prstGeom prst="rect">
            <a:avLst/>
          </a:prstGeom>
          <a:noFill/>
          <a:ln/>
        </p:spPr>
        <p:txBody>
          <a:bodyPr wrap="none" lIns="0" tIns="0" rIns="0" bIns="0" rtlCol="0" anchor="t"/>
          <a:lstStyle/>
          <a:p>
            <a:pPr algn="ctr">
              <a:lnSpc>
                <a:spcPts val="4625"/>
              </a:lnSpc>
            </a:pPr>
            <a:r>
              <a:rPr lang="en-US" sz="4400" b="1" dirty="0">
                <a:solidFill>
                  <a:srgbClr val="403CCF"/>
                </a:solidFill>
                <a:latin typeface="Libre Baskerville" pitchFamily="34" charset="0"/>
                <a:ea typeface="Libre Baskerville" pitchFamily="34" charset="-122"/>
                <a:cs typeface="Libre Baskerville" pitchFamily="34" charset="-120"/>
              </a:rPr>
              <a:t>Conceitos estruturantes</a:t>
            </a:r>
            <a:endParaRPr lang="en-US" sz="4400" b="1" dirty="0"/>
          </a:p>
        </p:txBody>
      </p:sp>
      <p:sp>
        <p:nvSpPr>
          <p:cNvPr id="3" name="Text 1"/>
          <p:cNvSpPr/>
          <p:nvPr/>
        </p:nvSpPr>
        <p:spPr>
          <a:xfrm>
            <a:off x="2543175" y="1348737"/>
            <a:ext cx="2362696" cy="295275"/>
          </a:xfrm>
          <a:prstGeom prst="rect">
            <a:avLst/>
          </a:prstGeom>
          <a:noFill/>
          <a:ln/>
        </p:spPr>
        <p:txBody>
          <a:bodyPr wrap="none" lIns="0" tIns="0" rIns="0" bIns="0" rtlCol="0" anchor="t"/>
          <a:lstStyle/>
          <a:p>
            <a:pPr algn="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Espaço Geográfico</a:t>
            </a:r>
            <a:endParaRPr lang="en-US" sz="2800" b="1" dirty="0"/>
          </a:p>
        </p:txBody>
      </p:sp>
      <p:sp>
        <p:nvSpPr>
          <p:cNvPr id="4" name="Text 2"/>
          <p:cNvSpPr/>
          <p:nvPr/>
        </p:nvSpPr>
        <p:spPr>
          <a:xfrm>
            <a:off x="545910" y="1757419"/>
            <a:ext cx="4359961" cy="604838"/>
          </a:xfrm>
          <a:prstGeom prst="rect">
            <a:avLst/>
          </a:prstGeom>
          <a:noFill/>
          <a:ln/>
        </p:spPr>
        <p:txBody>
          <a:bodyPr wrap="square" lIns="0" tIns="0" rIns="0" bIns="0" rtlCol="0" anchor="t"/>
          <a:lstStyle/>
          <a:p>
            <a:pPr algn="r">
              <a:lnSpc>
                <a:spcPts val="2375"/>
              </a:lnSpc>
            </a:pPr>
            <a:r>
              <a:rPr lang="en-US" sz="2000" i="1" dirty="0">
                <a:solidFill>
                  <a:srgbClr val="49495A"/>
                </a:solidFill>
                <a:latin typeface="Open Sans" pitchFamily="34" charset="0"/>
                <a:ea typeface="Open Sans" pitchFamily="34" charset="-122"/>
                <a:cs typeface="Open Sans" pitchFamily="34" charset="-120"/>
              </a:rPr>
              <a:t>Produto das relações sociais, econômicas, políticas e ambientais.</a:t>
            </a:r>
            <a:endParaRPr lang="en-US" sz="2000" i="1" dirty="0"/>
          </a:p>
        </p:txBody>
      </p:sp>
      <p:pic>
        <p:nvPicPr>
          <p:cNvPr id="5" name="Image 0" descr="preencoded.png"/>
          <p:cNvPicPr>
            <a:picLocks noChangeAspect="1"/>
          </p:cNvPicPr>
          <p:nvPr/>
        </p:nvPicPr>
        <p:blipFill>
          <a:blip r:embed="rId3"/>
          <a:stretch>
            <a:fillRect/>
          </a:stretch>
        </p:blipFill>
        <p:spPr>
          <a:xfrm>
            <a:off x="4193878" y="2011264"/>
            <a:ext cx="3804146" cy="3804146"/>
          </a:xfrm>
          <a:prstGeom prst="rect">
            <a:avLst/>
          </a:prstGeom>
        </p:spPr>
      </p:pic>
      <p:sp>
        <p:nvSpPr>
          <p:cNvPr id="6" name="Text 3"/>
          <p:cNvSpPr/>
          <p:nvPr/>
        </p:nvSpPr>
        <p:spPr>
          <a:xfrm>
            <a:off x="5288757" y="2583457"/>
            <a:ext cx="282773" cy="353517"/>
          </a:xfrm>
          <a:prstGeom prst="rect">
            <a:avLst/>
          </a:prstGeom>
          <a:noFill/>
          <a:ln/>
        </p:spPr>
        <p:txBody>
          <a:bodyPr wrap="none" lIns="0" tIns="0" rIns="0" bIns="0" rtlCol="0" anchor="t"/>
          <a:lstStyle/>
          <a:p>
            <a:pPr>
              <a:lnSpc>
                <a:spcPts val="3542"/>
              </a:lnSpc>
            </a:pPr>
            <a:r>
              <a:rPr lang="en-US" sz="2208" dirty="0">
                <a:solidFill>
                  <a:srgbClr val="49495A"/>
                </a:solidFill>
                <a:latin typeface="Libre Baskerville" pitchFamily="34" charset="0"/>
                <a:ea typeface="Libre Baskerville" pitchFamily="34" charset="-122"/>
                <a:cs typeface="Libre Baskerville" pitchFamily="34" charset="-120"/>
              </a:rPr>
              <a:t>1</a:t>
            </a:r>
            <a:endParaRPr lang="en-US" sz="2208" dirty="0"/>
          </a:p>
        </p:txBody>
      </p:sp>
      <p:sp>
        <p:nvSpPr>
          <p:cNvPr id="7" name="Text 4"/>
          <p:cNvSpPr/>
          <p:nvPr/>
        </p:nvSpPr>
        <p:spPr>
          <a:xfrm>
            <a:off x="7276029" y="1364060"/>
            <a:ext cx="2362696" cy="295275"/>
          </a:xfrm>
          <a:prstGeom prst="rect">
            <a:avLst/>
          </a:prstGeom>
          <a:noFill/>
          <a:ln/>
        </p:spPr>
        <p:txBody>
          <a:bodyPr wrap="none" lIns="0" tIns="0" rIns="0" bIns="0" rtlCol="0" anchor="t"/>
          <a:lstStyle/>
          <a:p>
            <a:pP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Paisagem</a:t>
            </a:r>
            <a:endParaRPr lang="en-US" sz="1833" b="1" dirty="0"/>
          </a:p>
        </p:txBody>
      </p:sp>
      <p:sp>
        <p:nvSpPr>
          <p:cNvPr id="8" name="Text 5"/>
          <p:cNvSpPr/>
          <p:nvPr/>
        </p:nvSpPr>
        <p:spPr>
          <a:xfrm>
            <a:off x="7285932" y="1751439"/>
            <a:ext cx="4710450" cy="964091"/>
          </a:xfrm>
          <a:prstGeom prst="rect">
            <a:avLst/>
          </a:prstGeom>
          <a:noFill/>
          <a:ln/>
        </p:spPr>
        <p:txBody>
          <a:bodyPr wrap="square" lIns="0" tIns="0" rIns="0" bIns="0" rtlCol="0" anchor="t"/>
          <a:lstStyle/>
          <a:p>
            <a:pPr marL="273050" indent="-273050">
              <a:lnSpc>
                <a:spcPts val="2375"/>
              </a:lnSpc>
            </a:pPr>
            <a:r>
              <a:rPr lang="en-US" sz="2000" i="1" dirty="0">
                <a:solidFill>
                  <a:srgbClr val="49495A"/>
                </a:solidFill>
                <a:latin typeface="Open Sans" pitchFamily="34" charset="0"/>
                <a:ea typeface="Open Sans" pitchFamily="34" charset="-122"/>
                <a:cs typeface="Open Sans" pitchFamily="34" charset="-120"/>
              </a:rPr>
              <a:t>Unidade visível que incorpora fatores naturais, sociais e culturais.</a:t>
            </a:r>
            <a:endParaRPr lang="en-US" sz="2000" i="1" dirty="0"/>
          </a:p>
        </p:txBody>
      </p:sp>
      <p:pic>
        <p:nvPicPr>
          <p:cNvPr id="9" name="Image 1" descr="preencoded.png"/>
          <p:cNvPicPr>
            <a:picLocks noChangeAspect="1"/>
          </p:cNvPicPr>
          <p:nvPr/>
        </p:nvPicPr>
        <p:blipFill>
          <a:blip r:embed="rId4"/>
          <a:stretch>
            <a:fillRect/>
          </a:stretch>
        </p:blipFill>
        <p:spPr>
          <a:xfrm>
            <a:off x="4193878" y="2011264"/>
            <a:ext cx="3804146" cy="3804146"/>
          </a:xfrm>
          <a:prstGeom prst="rect">
            <a:avLst/>
          </a:prstGeom>
        </p:spPr>
      </p:pic>
      <p:sp>
        <p:nvSpPr>
          <p:cNvPr id="10" name="Text 6"/>
          <p:cNvSpPr/>
          <p:nvPr/>
        </p:nvSpPr>
        <p:spPr>
          <a:xfrm>
            <a:off x="6620272" y="2583457"/>
            <a:ext cx="282773" cy="353517"/>
          </a:xfrm>
          <a:prstGeom prst="rect">
            <a:avLst/>
          </a:prstGeom>
          <a:noFill/>
          <a:ln/>
        </p:spPr>
        <p:txBody>
          <a:bodyPr wrap="none" lIns="0" tIns="0" rIns="0" bIns="0" rtlCol="0" anchor="t"/>
          <a:lstStyle/>
          <a:p>
            <a:pPr>
              <a:lnSpc>
                <a:spcPts val="3542"/>
              </a:lnSpc>
            </a:pPr>
            <a:r>
              <a:rPr lang="en-US" sz="2208" dirty="0">
                <a:solidFill>
                  <a:srgbClr val="49495A"/>
                </a:solidFill>
                <a:latin typeface="Libre Baskerville" pitchFamily="34" charset="0"/>
                <a:ea typeface="Libre Baskerville" pitchFamily="34" charset="-122"/>
                <a:cs typeface="Libre Baskerville" pitchFamily="34" charset="-120"/>
              </a:rPr>
              <a:t>2</a:t>
            </a:r>
            <a:endParaRPr lang="en-US" sz="2208" dirty="0"/>
          </a:p>
        </p:txBody>
      </p:sp>
      <p:sp>
        <p:nvSpPr>
          <p:cNvPr id="11" name="Text 7"/>
          <p:cNvSpPr/>
          <p:nvPr/>
        </p:nvSpPr>
        <p:spPr>
          <a:xfrm>
            <a:off x="8179562" y="3299746"/>
            <a:ext cx="2362696" cy="295275"/>
          </a:xfrm>
          <a:prstGeom prst="rect">
            <a:avLst/>
          </a:prstGeom>
          <a:noFill/>
          <a:ln/>
        </p:spPr>
        <p:txBody>
          <a:bodyPr wrap="none" lIns="0" tIns="0" rIns="0" bIns="0" rtlCol="0" anchor="t"/>
          <a:lstStyle/>
          <a:p>
            <a:pP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Lugar</a:t>
            </a:r>
            <a:endParaRPr lang="en-US" sz="1833" b="1" dirty="0"/>
          </a:p>
        </p:txBody>
      </p:sp>
      <p:sp>
        <p:nvSpPr>
          <p:cNvPr id="12" name="Text 8"/>
          <p:cNvSpPr/>
          <p:nvPr/>
        </p:nvSpPr>
        <p:spPr>
          <a:xfrm>
            <a:off x="8173262" y="3714663"/>
            <a:ext cx="3509222" cy="604838"/>
          </a:xfrm>
          <a:prstGeom prst="rect">
            <a:avLst/>
          </a:prstGeom>
          <a:noFill/>
          <a:ln/>
        </p:spPr>
        <p:txBody>
          <a:bodyPr wrap="square" lIns="0" tIns="0" rIns="0" bIns="0" rtlCol="0" anchor="t"/>
          <a:lstStyle/>
          <a:p>
            <a:pPr>
              <a:lnSpc>
                <a:spcPts val="2375"/>
              </a:lnSpc>
            </a:pPr>
            <a:r>
              <a:rPr lang="en-US" sz="2000" i="1" dirty="0">
                <a:solidFill>
                  <a:srgbClr val="49495A"/>
                </a:solidFill>
                <a:latin typeface="Open Sans" pitchFamily="34" charset="0"/>
                <a:ea typeface="Open Sans" pitchFamily="34" charset="-122"/>
                <a:cs typeface="Open Sans" pitchFamily="34" charset="-120"/>
              </a:rPr>
              <a:t>Espaço de pertencimento, identidade e experiências.</a:t>
            </a:r>
            <a:endParaRPr lang="en-US" sz="2000" i="1" dirty="0"/>
          </a:p>
        </p:txBody>
      </p:sp>
      <p:pic>
        <p:nvPicPr>
          <p:cNvPr id="13" name="Image 2" descr="preencoded.png"/>
          <p:cNvPicPr>
            <a:picLocks noChangeAspect="1"/>
          </p:cNvPicPr>
          <p:nvPr/>
        </p:nvPicPr>
        <p:blipFill>
          <a:blip r:embed="rId5"/>
          <a:stretch>
            <a:fillRect/>
          </a:stretch>
        </p:blipFill>
        <p:spPr>
          <a:xfrm>
            <a:off x="4193878" y="2011264"/>
            <a:ext cx="3804146" cy="3804146"/>
          </a:xfrm>
          <a:prstGeom prst="rect">
            <a:avLst/>
          </a:prstGeom>
        </p:spPr>
      </p:pic>
      <p:sp>
        <p:nvSpPr>
          <p:cNvPr id="14" name="Text 9"/>
          <p:cNvSpPr/>
          <p:nvPr/>
        </p:nvSpPr>
        <p:spPr>
          <a:xfrm>
            <a:off x="7285931" y="3736479"/>
            <a:ext cx="282773" cy="353517"/>
          </a:xfrm>
          <a:prstGeom prst="rect">
            <a:avLst/>
          </a:prstGeom>
          <a:noFill/>
          <a:ln/>
        </p:spPr>
        <p:txBody>
          <a:bodyPr wrap="none" lIns="0" tIns="0" rIns="0" bIns="0" rtlCol="0" anchor="t"/>
          <a:lstStyle/>
          <a:p>
            <a:pPr>
              <a:lnSpc>
                <a:spcPts val="3542"/>
              </a:lnSpc>
            </a:pPr>
            <a:r>
              <a:rPr lang="en-US" sz="2208" dirty="0">
                <a:solidFill>
                  <a:srgbClr val="49495A"/>
                </a:solidFill>
                <a:latin typeface="Libre Baskerville" pitchFamily="34" charset="0"/>
                <a:ea typeface="Libre Baskerville" pitchFamily="34" charset="-122"/>
                <a:cs typeface="Libre Baskerville" pitchFamily="34" charset="-120"/>
              </a:rPr>
              <a:t>3</a:t>
            </a:r>
            <a:endParaRPr lang="en-US" sz="2208" dirty="0"/>
          </a:p>
        </p:txBody>
      </p:sp>
      <p:sp>
        <p:nvSpPr>
          <p:cNvPr id="15" name="Text 10"/>
          <p:cNvSpPr/>
          <p:nvPr/>
        </p:nvSpPr>
        <p:spPr>
          <a:xfrm>
            <a:off x="7281069" y="5534649"/>
            <a:ext cx="2362696" cy="295275"/>
          </a:xfrm>
          <a:prstGeom prst="rect">
            <a:avLst/>
          </a:prstGeom>
          <a:noFill/>
          <a:ln/>
        </p:spPr>
        <p:txBody>
          <a:bodyPr wrap="none" lIns="0" tIns="0" rIns="0" bIns="0" rtlCol="0" anchor="t"/>
          <a:lstStyle/>
          <a:p>
            <a:pP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Território</a:t>
            </a:r>
            <a:endParaRPr lang="en-US" sz="2800" b="1" dirty="0"/>
          </a:p>
        </p:txBody>
      </p:sp>
      <p:sp>
        <p:nvSpPr>
          <p:cNvPr id="16" name="Text 11"/>
          <p:cNvSpPr/>
          <p:nvPr/>
        </p:nvSpPr>
        <p:spPr>
          <a:xfrm>
            <a:off x="7281069" y="5885342"/>
            <a:ext cx="4715313" cy="604838"/>
          </a:xfrm>
          <a:prstGeom prst="rect">
            <a:avLst/>
          </a:prstGeom>
          <a:noFill/>
          <a:ln/>
        </p:spPr>
        <p:txBody>
          <a:bodyPr wrap="square" lIns="0" tIns="0" rIns="0" bIns="0" rtlCol="0" anchor="t"/>
          <a:lstStyle/>
          <a:p>
            <a:pPr>
              <a:lnSpc>
                <a:spcPts val="2375"/>
              </a:lnSpc>
            </a:pPr>
            <a:r>
              <a:rPr lang="en-US" sz="2000" i="1" dirty="0">
                <a:solidFill>
                  <a:srgbClr val="49495A"/>
                </a:solidFill>
                <a:latin typeface="Open Sans" pitchFamily="34" charset="0"/>
                <a:ea typeface="Open Sans" pitchFamily="34" charset="-122"/>
                <a:cs typeface="Open Sans" pitchFamily="34" charset="-120"/>
              </a:rPr>
              <a:t>Espaço vivido, apropriado e delimitado.</a:t>
            </a:r>
            <a:endParaRPr lang="en-US" sz="2000" i="1" dirty="0"/>
          </a:p>
        </p:txBody>
      </p:sp>
      <p:pic>
        <p:nvPicPr>
          <p:cNvPr id="17" name="Image 3" descr="preencoded.png"/>
          <p:cNvPicPr>
            <a:picLocks noChangeAspect="1"/>
          </p:cNvPicPr>
          <p:nvPr/>
        </p:nvPicPr>
        <p:blipFill>
          <a:blip r:embed="rId6"/>
          <a:stretch>
            <a:fillRect/>
          </a:stretch>
        </p:blipFill>
        <p:spPr>
          <a:xfrm>
            <a:off x="4193878" y="2011264"/>
            <a:ext cx="3804146" cy="3804146"/>
          </a:xfrm>
          <a:prstGeom prst="rect">
            <a:avLst/>
          </a:prstGeom>
        </p:spPr>
      </p:pic>
      <p:sp>
        <p:nvSpPr>
          <p:cNvPr id="18" name="Text 12"/>
          <p:cNvSpPr/>
          <p:nvPr/>
        </p:nvSpPr>
        <p:spPr>
          <a:xfrm>
            <a:off x="6620272" y="4889500"/>
            <a:ext cx="282773" cy="353517"/>
          </a:xfrm>
          <a:prstGeom prst="rect">
            <a:avLst/>
          </a:prstGeom>
          <a:noFill/>
          <a:ln/>
        </p:spPr>
        <p:txBody>
          <a:bodyPr wrap="none" lIns="0" tIns="0" rIns="0" bIns="0" rtlCol="0" anchor="t"/>
          <a:lstStyle/>
          <a:p>
            <a:pPr>
              <a:lnSpc>
                <a:spcPts val="3542"/>
              </a:lnSpc>
            </a:pPr>
            <a:r>
              <a:rPr lang="en-US" sz="2208" dirty="0">
                <a:solidFill>
                  <a:srgbClr val="49495A"/>
                </a:solidFill>
                <a:latin typeface="Libre Baskerville" pitchFamily="34" charset="0"/>
                <a:ea typeface="Libre Baskerville" pitchFamily="34" charset="-122"/>
                <a:cs typeface="Libre Baskerville" pitchFamily="34" charset="-120"/>
              </a:rPr>
              <a:t>4</a:t>
            </a:r>
            <a:endParaRPr lang="en-US" sz="2208" dirty="0"/>
          </a:p>
        </p:txBody>
      </p:sp>
      <p:sp>
        <p:nvSpPr>
          <p:cNvPr id="19" name="Text 13"/>
          <p:cNvSpPr/>
          <p:nvPr/>
        </p:nvSpPr>
        <p:spPr>
          <a:xfrm>
            <a:off x="2543175" y="5536979"/>
            <a:ext cx="2362696" cy="295275"/>
          </a:xfrm>
          <a:prstGeom prst="rect">
            <a:avLst/>
          </a:prstGeom>
          <a:noFill/>
          <a:ln/>
        </p:spPr>
        <p:txBody>
          <a:bodyPr wrap="none" lIns="0" tIns="0" rIns="0" bIns="0" rtlCol="0" anchor="t"/>
          <a:lstStyle/>
          <a:p>
            <a:pPr algn="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Região</a:t>
            </a:r>
            <a:endParaRPr lang="en-US" sz="1833" b="1" dirty="0"/>
          </a:p>
        </p:txBody>
      </p:sp>
      <p:sp>
        <p:nvSpPr>
          <p:cNvPr id="20" name="Text 14"/>
          <p:cNvSpPr/>
          <p:nvPr/>
        </p:nvSpPr>
        <p:spPr>
          <a:xfrm>
            <a:off x="641445" y="5945662"/>
            <a:ext cx="4264426" cy="604838"/>
          </a:xfrm>
          <a:prstGeom prst="rect">
            <a:avLst/>
          </a:prstGeom>
          <a:noFill/>
          <a:ln/>
        </p:spPr>
        <p:txBody>
          <a:bodyPr wrap="square" lIns="0" tIns="0" rIns="0" bIns="0" rtlCol="0" anchor="t"/>
          <a:lstStyle/>
          <a:p>
            <a:pPr algn="r">
              <a:lnSpc>
                <a:spcPts val="2375"/>
              </a:lnSpc>
            </a:pPr>
            <a:r>
              <a:rPr lang="en-US" sz="2000" i="1" dirty="0">
                <a:solidFill>
                  <a:srgbClr val="49495A"/>
                </a:solidFill>
                <a:latin typeface="Open Sans" pitchFamily="34" charset="0"/>
                <a:ea typeface="Open Sans" pitchFamily="34" charset="-122"/>
                <a:cs typeface="Open Sans" pitchFamily="34" charset="-120"/>
              </a:rPr>
              <a:t>Parte da superfície terrestre com características específicas.</a:t>
            </a:r>
            <a:endParaRPr lang="en-US" sz="2000" i="1" dirty="0"/>
          </a:p>
        </p:txBody>
      </p:sp>
      <p:pic>
        <p:nvPicPr>
          <p:cNvPr id="21" name="Image 4" descr="preencoded.png"/>
          <p:cNvPicPr>
            <a:picLocks noChangeAspect="1"/>
          </p:cNvPicPr>
          <p:nvPr/>
        </p:nvPicPr>
        <p:blipFill>
          <a:blip r:embed="rId7"/>
          <a:stretch>
            <a:fillRect/>
          </a:stretch>
        </p:blipFill>
        <p:spPr>
          <a:xfrm>
            <a:off x="4193878" y="2011264"/>
            <a:ext cx="3804146" cy="3804146"/>
          </a:xfrm>
          <a:prstGeom prst="rect">
            <a:avLst/>
          </a:prstGeom>
        </p:spPr>
      </p:pic>
      <p:sp>
        <p:nvSpPr>
          <p:cNvPr id="22" name="Text 15"/>
          <p:cNvSpPr/>
          <p:nvPr/>
        </p:nvSpPr>
        <p:spPr>
          <a:xfrm>
            <a:off x="5288757" y="4889500"/>
            <a:ext cx="282773" cy="353517"/>
          </a:xfrm>
          <a:prstGeom prst="rect">
            <a:avLst/>
          </a:prstGeom>
          <a:noFill/>
          <a:ln/>
        </p:spPr>
        <p:txBody>
          <a:bodyPr wrap="none" lIns="0" tIns="0" rIns="0" bIns="0" rtlCol="0" anchor="t"/>
          <a:lstStyle/>
          <a:p>
            <a:pPr>
              <a:lnSpc>
                <a:spcPts val="3542"/>
              </a:lnSpc>
            </a:pPr>
            <a:r>
              <a:rPr lang="en-US" sz="2208" dirty="0">
                <a:solidFill>
                  <a:srgbClr val="49495A"/>
                </a:solidFill>
                <a:latin typeface="Libre Baskerville" pitchFamily="34" charset="0"/>
                <a:ea typeface="Libre Baskerville" pitchFamily="34" charset="-122"/>
                <a:cs typeface="Libre Baskerville" pitchFamily="34" charset="-120"/>
              </a:rPr>
              <a:t>5</a:t>
            </a:r>
            <a:endParaRPr lang="en-US" sz="2208" dirty="0"/>
          </a:p>
        </p:txBody>
      </p:sp>
      <p:sp>
        <p:nvSpPr>
          <p:cNvPr id="23" name="Text 16"/>
          <p:cNvSpPr/>
          <p:nvPr/>
        </p:nvSpPr>
        <p:spPr>
          <a:xfrm>
            <a:off x="1531145" y="3299746"/>
            <a:ext cx="2662733" cy="295275"/>
          </a:xfrm>
          <a:prstGeom prst="rect">
            <a:avLst/>
          </a:prstGeom>
          <a:noFill/>
          <a:ln/>
        </p:spPr>
        <p:txBody>
          <a:bodyPr wrap="none" lIns="0" tIns="0" rIns="0" bIns="0" rtlCol="0" anchor="t"/>
          <a:lstStyle/>
          <a:p>
            <a:pPr algn="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Educação cartográfica</a:t>
            </a:r>
            <a:endParaRPr lang="en-US" sz="2800" b="1" dirty="0"/>
          </a:p>
        </p:txBody>
      </p:sp>
      <p:sp>
        <p:nvSpPr>
          <p:cNvPr id="24" name="Text 17"/>
          <p:cNvSpPr/>
          <p:nvPr/>
        </p:nvSpPr>
        <p:spPr>
          <a:xfrm>
            <a:off x="368491" y="3714663"/>
            <a:ext cx="3610778" cy="604838"/>
          </a:xfrm>
          <a:prstGeom prst="rect">
            <a:avLst/>
          </a:prstGeom>
          <a:noFill/>
          <a:ln/>
        </p:spPr>
        <p:txBody>
          <a:bodyPr wrap="square" lIns="0" tIns="0" rIns="0" bIns="0" rtlCol="0" anchor="t"/>
          <a:lstStyle/>
          <a:p>
            <a:pPr algn="r">
              <a:lnSpc>
                <a:spcPts val="2375"/>
              </a:lnSpc>
            </a:pPr>
            <a:r>
              <a:rPr lang="en-US" sz="2000" i="1" dirty="0">
                <a:solidFill>
                  <a:srgbClr val="49495A"/>
                </a:solidFill>
                <a:latin typeface="Open Sans" pitchFamily="34" charset="0"/>
                <a:ea typeface="Open Sans" pitchFamily="34" charset="-122"/>
                <a:cs typeface="Open Sans" pitchFamily="34" charset="-120"/>
              </a:rPr>
              <a:t>Análise espacial que articula fatos, conceitos e tecnologias</a:t>
            </a:r>
            <a:endParaRPr lang="en-US" sz="2000" i="1" dirty="0"/>
          </a:p>
        </p:txBody>
      </p:sp>
      <p:pic>
        <p:nvPicPr>
          <p:cNvPr id="25" name="Image 5" descr="preencoded.png"/>
          <p:cNvPicPr>
            <a:picLocks noChangeAspect="1"/>
          </p:cNvPicPr>
          <p:nvPr/>
        </p:nvPicPr>
        <p:blipFill>
          <a:blip r:embed="rId8"/>
          <a:stretch>
            <a:fillRect/>
          </a:stretch>
        </p:blipFill>
        <p:spPr>
          <a:xfrm>
            <a:off x="4193878" y="2011264"/>
            <a:ext cx="3804146" cy="3804146"/>
          </a:xfrm>
          <a:prstGeom prst="rect">
            <a:avLst/>
          </a:prstGeom>
        </p:spPr>
      </p:pic>
      <p:sp>
        <p:nvSpPr>
          <p:cNvPr id="26" name="Text 18"/>
          <p:cNvSpPr/>
          <p:nvPr/>
        </p:nvSpPr>
        <p:spPr>
          <a:xfrm>
            <a:off x="4623098" y="3736479"/>
            <a:ext cx="282773" cy="353517"/>
          </a:xfrm>
          <a:prstGeom prst="rect">
            <a:avLst/>
          </a:prstGeom>
          <a:noFill/>
          <a:ln/>
        </p:spPr>
        <p:txBody>
          <a:bodyPr wrap="none" lIns="0" tIns="0" rIns="0" bIns="0" rtlCol="0" anchor="t"/>
          <a:lstStyle/>
          <a:p>
            <a:pPr>
              <a:lnSpc>
                <a:spcPts val="3542"/>
              </a:lnSpc>
            </a:pPr>
            <a:r>
              <a:rPr lang="en-US" sz="2208" dirty="0">
                <a:solidFill>
                  <a:srgbClr val="49495A"/>
                </a:solidFill>
                <a:latin typeface="Libre Baskerville" pitchFamily="34" charset="0"/>
                <a:ea typeface="Libre Baskerville" pitchFamily="34" charset="-122"/>
                <a:cs typeface="Libre Baskerville" pitchFamily="34" charset="-120"/>
              </a:rPr>
              <a:t>6</a:t>
            </a:r>
            <a:endParaRPr lang="en-US" sz="2208" dirty="0"/>
          </a:p>
        </p:txBody>
      </p:sp>
      <p:sp>
        <p:nvSpPr>
          <p:cNvPr id="28" name="Google Shape;116;p3">
            <a:extLst>
              <a:ext uri="{FF2B5EF4-FFF2-40B4-BE49-F238E27FC236}">
                <a16:creationId xmlns:a16="http://schemas.microsoft.com/office/drawing/2014/main" id="{3352350B-CB6A-3098-4D13-2B1165451F7D}"/>
              </a:ext>
            </a:extLst>
          </p:cNvPr>
          <p:cNvSpPr/>
          <p:nvPr/>
        </p:nvSpPr>
        <p:spPr>
          <a:xfrm>
            <a:off x="9115165" y="-9985"/>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BFA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978944"/>
          </a:xfrm>
          <a:prstGeom prst="rect">
            <a:avLst/>
          </a:prstGeom>
        </p:spPr>
      </p:pic>
      <p:sp>
        <p:nvSpPr>
          <p:cNvPr id="3" name="Text 0"/>
          <p:cNvSpPr/>
          <p:nvPr/>
        </p:nvSpPr>
        <p:spPr>
          <a:xfrm>
            <a:off x="3368576" y="3175100"/>
            <a:ext cx="5454848" cy="590649"/>
          </a:xfrm>
          <a:prstGeom prst="rect">
            <a:avLst/>
          </a:prstGeom>
          <a:noFill/>
          <a:ln/>
        </p:spPr>
        <p:txBody>
          <a:bodyPr wrap="none" lIns="0" tIns="0" rIns="0" bIns="0" rtlCol="0" anchor="t"/>
          <a:lstStyle/>
          <a:p>
            <a:pPr algn="ctr">
              <a:lnSpc>
                <a:spcPts val="4625"/>
              </a:lnSpc>
            </a:pPr>
            <a:r>
              <a:rPr lang="en-US" sz="3708" b="1" dirty="0">
                <a:solidFill>
                  <a:srgbClr val="403CCF"/>
                </a:solidFill>
                <a:latin typeface="Libre Baskerville" pitchFamily="34" charset="0"/>
                <a:ea typeface="Libre Baskerville" pitchFamily="34" charset="-122"/>
                <a:cs typeface="Libre Baskerville" pitchFamily="34" charset="-120"/>
              </a:rPr>
              <a:t>Tecnologias no Ensino</a:t>
            </a:r>
            <a:endParaRPr lang="en-US" sz="3708" b="1" dirty="0"/>
          </a:p>
        </p:txBody>
      </p:sp>
      <p:sp>
        <p:nvSpPr>
          <p:cNvPr id="4" name="Shape 1"/>
          <p:cNvSpPr/>
          <p:nvPr/>
        </p:nvSpPr>
        <p:spPr>
          <a:xfrm>
            <a:off x="661492" y="4049217"/>
            <a:ext cx="3496965" cy="1996381"/>
          </a:xfrm>
          <a:prstGeom prst="roundRect">
            <a:avLst>
              <a:gd name="adj" fmla="val 1420"/>
            </a:avLst>
          </a:prstGeom>
          <a:solidFill>
            <a:srgbClr val="EAE8F3"/>
          </a:solidFill>
          <a:ln/>
        </p:spPr>
        <p:txBody>
          <a:bodyPr/>
          <a:lstStyle/>
          <a:p>
            <a:endParaRPr lang="pt-BR" sz="1500"/>
          </a:p>
        </p:txBody>
      </p:sp>
      <p:sp>
        <p:nvSpPr>
          <p:cNvPr id="5" name="Text 2"/>
          <p:cNvSpPr/>
          <p:nvPr/>
        </p:nvSpPr>
        <p:spPr>
          <a:xfrm>
            <a:off x="874564" y="4250144"/>
            <a:ext cx="2870101" cy="295275"/>
          </a:xfrm>
          <a:prstGeom prst="rect">
            <a:avLst/>
          </a:prstGeom>
          <a:noFill/>
          <a:ln/>
        </p:spPr>
        <p:txBody>
          <a:bodyPr wrap="none" lIns="0" tIns="0" rIns="0" bIns="0" rtlCol="0" anchor="t"/>
          <a:lstStyle/>
          <a:p>
            <a:pPr>
              <a:lnSpc>
                <a:spcPts val="2292"/>
              </a:lnSpc>
            </a:pPr>
            <a:r>
              <a:rPr lang="en-US" sz="2000" b="1" dirty="0">
                <a:solidFill>
                  <a:srgbClr val="49495A"/>
                </a:solidFill>
                <a:latin typeface="Libre Baskerville" pitchFamily="34" charset="0"/>
                <a:ea typeface="Libre Baskerville" pitchFamily="34" charset="-122"/>
                <a:cs typeface="Libre Baskerville" pitchFamily="34" charset="-120"/>
              </a:rPr>
              <a:t>Sensoriamento Remoto</a:t>
            </a:r>
            <a:endParaRPr lang="en-US" sz="2000" b="1" dirty="0"/>
          </a:p>
        </p:txBody>
      </p:sp>
      <p:sp>
        <p:nvSpPr>
          <p:cNvPr id="6" name="Text 3"/>
          <p:cNvSpPr/>
          <p:nvPr/>
        </p:nvSpPr>
        <p:spPr>
          <a:xfrm>
            <a:off x="850503" y="4646910"/>
            <a:ext cx="3118942" cy="1209675"/>
          </a:xfrm>
          <a:prstGeom prst="rect">
            <a:avLst/>
          </a:prstGeom>
          <a:noFill/>
          <a:ln/>
        </p:spPr>
        <p:txBody>
          <a:bodyPr wrap="square" lIns="0" tIns="0" rIns="0" bIns="0" rtlCol="0" anchor="t"/>
          <a:lstStyle/>
          <a:p>
            <a:pPr algn="just">
              <a:lnSpc>
                <a:spcPts val="2375"/>
              </a:lnSpc>
            </a:pPr>
            <a:r>
              <a:rPr lang="en-US" sz="1600" dirty="0">
                <a:solidFill>
                  <a:srgbClr val="49495A"/>
                </a:solidFill>
                <a:latin typeface="Open Sans" pitchFamily="34" charset="0"/>
                <a:ea typeface="Open Sans" pitchFamily="34" charset="-122"/>
                <a:cs typeface="Open Sans" pitchFamily="34" charset="-120"/>
              </a:rPr>
              <a:t>Permite observar o espaço em diversas escalas, subsidiando a compreensão das relações ambientais e sociais.</a:t>
            </a:r>
            <a:endParaRPr lang="en-US" sz="1600" dirty="0"/>
          </a:p>
        </p:txBody>
      </p:sp>
      <p:sp>
        <p:nvSpPr>
          <p:cNvPr id="7" name="Shape 4"/>
          <p:cNvSpPr/>
          <p:nvPr/>
        </p:nvSpPr>
        <p:spPr>
          <a:xfrm>
            <a:off x="4347468" y="4049217"/>
            <a:ext cx="3496965" cy="1996381"/>
          </a:xfrm>
          <a:prstGeom prst="roundRect">
            <a:avLst>
              <a:gd name="adj" fmla="val 1420"/>
            </a:avLst>
          </a:prstGeom>
          <a:solidFill>
            <a:srgbClr val="EAE8F3"/>
          </a:solidFill>
          <a:ln/>
        </p:spPr>
        <p:txBody>
          <a:bodyPr/>
          <a:lstStyle/>
          <a:p>
            <a:endParaRPr lang="pt-BR" sz="1500"/>
          </a:p>
        </p:txBody>
      </p:sp>
      <p:sp>
        <p:nvSpPr>
          <p:cNvPr id="8" name="Text 5"/>
          <p:cNvSpPr/>
          <p:nvPr/>
        </p:nvSpPr>
        <p:spPr>
          <a:xfrm>
            <a:off x="4347470" y="4190039"/>
            <a:ext cx="3496963" cy="590550"/>
          </a:xfrm>
          <a:prstGeom prst="rect">
            <a:avLst/>
          </a:prstGeom>
          <a:noFill/>
          <a:ln/>
        </p:spPr>
        <p:txBody>
          <a:bodyPr wrap="square" lIns="0" tIns="0" rIns="0" bIns="0" rtlCol="0" anchor="t"/>
          <a:lstStyle/>
          <a:p>
            <a:pPr algn="ctr">
              <a:lnSpc>
                <a:spcPts val="2292"/>
              </a:lnSpc>
            </a:pPr>
            <a:r>
              <a:rPr lang="en-US" sz="2000" b="1" dirty="0">
                <a:solidFill>
                  <a:srgbClr val="49495A"/>
                </a:solidFill>
                <a:latin typeface="Libre Baskerville" pitchFamily="34" charset="0"/>
                <a:ea typeface="Libre Baskerville" pitchFamily="34" charset="-122"/>
                <a:cs typeface="Libre Baskerville" pitchFamily="34" charset="-120"/>
              </a:rPr>
              <a:t>Sistemas de Informações Geográficas</a:t>
            </a:r>
            <a:endParaRPr lang="en-US" sz="2000" b="1" dirty="0"/>
          </a:p>
        </p:txBody>
      </p:sp>
      <p:sp>
        <p:nvSpPr>
          <p:cNvPr id="9" name="Text 6"/>
          <p:cNvSpPr/>
          <p:nvPr/>
        </p:nvSpPr>
        <p:spPr>
          <a:xfrm>
            <a:off x="4536480" y="4942185"/>
            <a:ext cx="3118942" cy="907257"/>
          </a:xfrm>
          <a:prstGeom prst="rect">
            <a:avLst/>
          </a:prstGeom>
          <a:noFill/>
          <a:ln/>
        </p:spPr>
        <p:txBody>
          <a:bodyPr wrap="square" lIns="0" tIns="0" rIns="0" bIns="0" rtlCol="0" anchor="t"/>
          <a:lstStyle/>
          <a:p>
            <a:pPr algn="just">
              <a:lnSpc>
                <a:spcPts val="2375"/>
              </a:lnSpc>
            </a:pPr>
            <a:r>
              <a:rPr lang="en-US" sz="1600" dirty="0">
                <a:solidFill>
                  <a:srgbClr val="49495A"/>
                </a:solidFill>
                <a:latin typeface="Open Sans" pitchFamily="34" charset="0"/>
                <a:ea typeface="Open Sans" pitchFamily="34" charset="-122"/>
                <a:cs typeface="Open Sans" pitchFamily="34" charset="-120"/>
              </a:rPr>
              <a:t>Possibilitam análises espaciais complexas e representações cartográficas digitais.</a:t>
            </a:r>
            <a:endParaRPr lang="en-US" sz="1600" dirty="0"/>
          </a:p>
        </p:txBody>
      </p:sp>
      <p:sp>
        <p:nvSpPr>
          <p:cNvPr id="10" name="Shape 7"/>
          <p:cNvSpPr/>
          <p:nvPr/>
        </p:nvSpPr>
        <p:spPr>
          <a:xfrm>
            <a:off x="8033444" y="4049217"/>
            <a:ext cx="3496965" cy="1996381"/>
          </a:xfrm>
          <a:prstGeom prst="roundRect">
            <a:avLst>
              <a:gd name="adj" fmla="val 1420"/>
            </a:avLst>
          </a:prstGeom>
          <a:solidFill>
            <a:srgbClr val="EAE8F3"/>
          </a:solidFill>
          <a:ln/>
        </p:spPr>
        <p:txBody>
          <a:bodyPr/>
          <a:lstStyle/>
          <a:p>
            <a:endParaRPr lang="pt-BR" sz="1500"/>
          </a:p>
        </p:txBody>
      </p:sp>
      <p:sp>
        <p:nvSpPr>
          <p:cNvPr id="11" name="Text 8"/>
          <p:cNvSpPr/>
          <p:nvPr/>
        </p:nvSpPr>
        <p:spPr>
          <a:xfrm>
            <a:off x="8522195" y="4238228"/>
            <a:ext cx="2519462" cy="295275"/>
          </a:xfrm>
          <a:prstGeom prst="rect">
            <a:avLst/>
          </a:prstGeom>
          <a:noFill/>
          <a:ln/>
        </p:spPr>
        <p:txBody>
          <a:bodyPr wrap="none" lIns="0" tIns="0" rIns="0" bIns="0" rtlCol="0" anchor="t"/>
          <a:lstStyle/>
          <a:p>
            <a:pPr>
              <a:lnSpc>
                <a:spcPts val="2292"/>
              </a:lnSpc>
            </a:pPr>
            <a:r>
              <a:rPr lang="en-US" sz="2000" b="1" dirty="0">
                <a:solidFill>
                  <a:srgbClr val="49495A"/>
                </a:solidFill>
                <a:latin typeface="Libre Baskerville" pitchFamily="34" charset="0"/>
                <a:ea typeface="Libre Baskerville" pitchFamily="34" charset="-122"/>
                <a:cs typeface="Libre Baskerville" pitchFamily="34" charset="-120"/>
              </a:rPr>
              <a:t>Cartografia Inclusiva</a:t>
            </a:r>
            <a:endParaRPr lang="en-US" sz="2000" b="1" dirty="0"/>
          </a:p>
        </p:txBody>
      </p:sp>
      <p:sp>
        <p:nvSpPr>
          <p:cNvPr id="12" name="Text 9"/>
          <p:cNvSpPr/>
          <p:nvPr/>
        </p:nvSpPr>
        <p:spPr>
          <a:xfrm>
            <a:off x="8222457" y="4646910"/>
            <a:ext cx="3118942" cy="1209675"/>
          </a:xfrm>
          <a:prstGeom prst="rect">
            <a:avLst/>
          </a:prstGeom>
          <a:noFill/>
          <a:ln/>
        </p:spPr>
        <p:txBody>
          <a:bodyPr wrap="square" lIns="0" tIns="0" rIns="0" bIns="0" rtlCol="0" anchor="t"/>
          <a:lstStyle/>
          <a:p>
            <a:pPr algn="just">
              <a:lnSpc>
                <a:spcPts val="2375"/>
              </a:lnSpc>
            </a:pPr>
            <a:r>
              <a:rPr lang="en-US" sz="1600" dirty="0">
                <a:solidFill>
                  <a:srgbClr val="49495A"/>
                </a:solidFill>
                <a:latin typeface="Open Sans" pitchFamily="34" charset="0"/>
                <a:ea typeface="Open Sans" pitchFamily="34" charset="-122"/>
                <a:cs typeface="Open Sans" pitchFamily="34" charset="-120"/>
              </a:rPr>
              <a:t>Princípios da cartografia tátil que beneficiam todos os estudantes, não apenas aqueles com deficiência visual.</a:t>
            </a:r>
            <a:endParaRPr lang="en-US" sz="1600" dirty="0"/>
          </a:p>
        </p:txBody>
      </p:sp>
      <p:sp>
        <p:nvSpPr>
          <p:cNvPr id="13" name="Google Shape;116;p3">
            <a:extLst>
              <a:ext uri="{FF2B5EF4-FFF2-40B4-BE49-F238E27FC236}">
                <a16:creationId xmlns:a16="http://schemas.microsoft.com/office/drawing/2014/main" id="{9CAF70A0-E3D8-E23B-C27C-1AA99DD8DB0B}"/>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BFA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123509" y="0"/>
            <a:ext cx="5068491" cy="6858000"/>
          </a:xfrm>
          <a:prstGeom prst="rect">
            <a:avLst/>
          </a:prstGeom>
        </p:spPr>
      </p:pic>
      <p:sp>
        <p:nvSpPr>
          <p:cNvPr id="3" name="Text 0"/>
          <p:cNvSpPr/>
          <p:nvPr/>
        </p:nvSpPr>
        <p:spPr>
          <a:xfrm>
            <a:off x="1606550" y="485130"/>
            <a:ext cx="5070095" cy="590649"/>
          </a:xfrm>
          <a:prstGeom prst="rect">
            <a:avLst/>
          </a:prstGeom>
          <a:noFill/>
          <a:ln/>
        </p:spPr>
        <p:txBody>
          <a:bodyPr wrap="none" lIns="0" tIns="0" rIns="0" bIns="0" rtlCol="0" anchor="t"/>
          <a:lstStyle/>
          <a:p>
            <a:pPr>
              <a:lnSpc>
                <a:spcPts val="4625"/>
              </a:lnSpc>
            </a:pPr>
            <a:r>
              <a:rPr lang="en-US" sz="4000" b="1" dirty="0">
                <a:solidFill>
                  <a:srgbClr val="403CCF"/>
                </a:solidFill>
                <a:latin typeface="Libre Baskerville" pitchFamily="34" charset="0"/>
                <a:ea typeface="Libre Baskerville" pitchFamily="34" charset="-122"/>
                <a:cs typeface="Libre Baskerville" pitchFamily="34" charset="-120"/>
              </a:rPr>
              <a:t>Metodologias Ativas</a:t>
            </a:r>
            <a:endParaRPr lang="en-US" sz="4000" b="1" dirty="0"/>
          </a:p>
        </p:txBody>
      </p:sp>
      <p:pic>
        <p:nvPicPr>
          <p:cNvPr id="4" name="Image 1" descr="preencoded.png"/>
          <p:cNvPicPr>
            <a:picLocks noChangeAspect="1"/>
          </p:cNvPicPr>
          <p:nvPr/>
        </p:nvPicPr>
        <p:blipFill>
          <a:blip r:embed="rId4"/>
          <a:stretch>
            <a:fillRect/>
          </a:stretch>
        </p:blipFill>
        <p:spPr>
          <a:xfrm>
            <a:off x="661492" y="1469132"/>
            <a:ext cx="945058" cy="1391543"/>
          </a:xfrm>
          <a:prstGeom prst="rect">
            <a:avLst/>
          </a:prstGeom>
        </p:spPr>
      </p:pic>
      <p:sp>
        <p:nvSpPr>
          <p:cNvPr id="5" name="Text 1"/>
          <p:cNvSpPr/>
          <p:nvPr/>
        </p:nvSpPr>
        <p:spPr>
          <a:xfrm>
            <a:off x="1890019" y="1658144"/>
            <a:ext cx="4303018" cy="295275"/>
          </a:xfrm>
          <a:prstGeom prst="rect">
            <a:avLst/>
          </a:prstGeom>
          <a:noFill/>
          <a:ln/>
        </p:spPr>
        <p:txBody>
          <a:bodyPr wrap="none" lIns="0" tIns="0" rIns="0" bIns="0" rtlCol="0" anchor="t"/>
          <a:lstStyle/>
          <a:p>
            <a:pPr>
              <a:lnSpc>
                <a:spcPts val="2292"/>
              </a:lnSpc>
            </a:pPr>
            <a:r>
              <a:rPr lang="en-US" sz="1833" dirty="0">
                <a:solidFill>
                  <a:srgbClr val="49495A"/>
                </a:solidFill>
                <a:latin typeface="Libre Baskerville" pitchFamily="34" charset="0"/>
                <a:ea typeface="Libre Baskerville" pitchFamily="34" charset="-122"/>
                <a:cs typeface="Libre Baskerville" pitchFamily="34" charset="-120"/>
              </a:rPr>
              <a:t>Aprendizagem baseada em projetos</a:t>
            </a:r>
            <a:endParaRPr lang="en-US" sz="1833" dirty="0"/>
          </a:p>
        </p:txBody>
      </p:sp>
      <p:sp>
        <p:nvSpPr>
          <p:cNvPr id="6" name="Text 2"/>
          <p:cNvSpPr/>
          <p:nvPr/>
        </p:nvSpPr>
        <p:spPr>
          <a:xfrm>
            <a:off x="1890019" y="2066826"/>
            <a:ext cx="5068491" cy="604838"/>
          </a:xfrm>
          <a:prstGeom prst="rect">
            <a:avLst/>
          </a:prstGeom>
          <a:noFill/>
          <a:ln/>
        </p:spPr>
        <p:txBody>
          <a:bodyPr wrap="square" lIns="0" tIns="0" rIns="0" bIns="0" rtlCol="0" anchor="t"/>
          <a:lstStyle/>
          <a:p>
            <a:pPr>
              <a:lnSpc>
                <a:spcPts val="2375"/>
              </a:lnSpc>
            </a:pPr>
            <a:r>
              <a:rPr lang="en-US" sz="1458" dirty="0">
                <a:solidFill>
                  <a:srgbClr val="49495A"/>
                </a:solidFill>
                <a:latin typeface="Open Sans" pitchFamily="34" charset="0"/>
                <a:ea typeface="Open Sans" pitchFamily="34" charset="-122"/>
                <a:cs typeface="Open Sans" pitchFamily="34" charset="-120"/>
              </a:rPr>
              <a:t>Desenvolvimento de projetos sobre temas geográficos relevantes.</a:t>
            </a:r>
            <a:endParaRPr lang="en-US" sz="1458" dirty="0"/>
          </a:p>
        </p:txBody>
      </p:sp>
      <p:pic>
        <p:nvPicPr>
          <p:cNvPr id="7" name="Image 2" descr="preencoded.png"/>
          <p:cNvPicPr>
            <a:picLocks noChangeAspect="1"/>
          </p:cNvPicPr>
          <p:nvPr/>
        </p:nvPicPr>
        <p:blipFill>
          <a:blip r:embed="rId5"/>
          <a:stretch>
            <a:fillRect/>
          </a:stretch>
        </p:blipFill>
        <p:spPr>
          <a:xfrm>
            <a:off x="661492" y="2860675"/>
            <a:ext cx="945058" cy="1134070"/>
          </a:xfrm>
          <a:prstGeom prst="rect">
            <a:avLst/>
          </a:prstGeom>
        </p:spPr>
      </p:pic>
      <p:sp>
        <p:nvSpPr>
          <p:cNvPr id="8" name="Text 3"/>
          <p:cNvSpPr/>
          <p:nvPr/>
        </p:nvSpPr>
        <p:spPr>
          <a:xfrm>
            <a:off x="1890018" y="3049687"/>
            <a:ext cx="4602957" cy="295275"/>
          </a:xfrm>
          <a:prstGeom prst="rect">
            <a:avLst/>
          </a:prstGeom>
          <a:noFill/>
          <a:ln/>
        </p:spPr>
        <p:txBody>
          <a:bodyPr wrap="none" lIns="0" tIns="0" rIns="0" bIns="0" rtlCol="0" anchor="t"/>
          <a:lstStyle/>
          <a:p>
            <a:pPr>
              <a:lnSpc>
                <a:spcPts val="2292"/>
              </a:lnSpc>
            </a:pPr>
            <a:r>
              <a:rPr lang="en-US" sz="1833" dirty="0">
                <a:solidFill>
                  <a:srgbClr val="49495A"/>
                </a:solidFill>
                <a:latin typeface="Libre Baskerville" pitchFamily="34" charset="0"/>
                <a:ea typeface="Libre Baskerville" pitchFamily="34" charset="-122"/>
                <a:cs typeface="Libre Baskerville" pitchFamily="34" charset="-120"/>
              </a:rPr>
              <a:t>Aprendizagem baseada em problemas</a:t>
            </a:r>
            <a:endParaRPr lang="en-US" sz="1833" dirty="0"/>
          </a:p>
        </p:txBody>
      </p:sp>
      <p:sp>
        <p:nvSpPr>
          <p:cNvPr id="9" name="Text 4"/>
          <p:cNvSpPr/>
          <p:nvPr/>
        </p:nvSpPr>
        <p:spPr>
          <a:xfrm>
            <a:off x="1890019" y="3458369"/>
            <a:ext cx="5068491" cy="302419"/>
          </a:xfrm>
          <a:prstGeom prst="rect">
            <a:avLst/>
          </a:prstGeom>
          <a:noFill/>
          <a:ln/>
        </p:spPr>
        <p:txBody>
          <a:bodyPr wrap="none" lIns="0" tIns="0" rIns="0" bIns="0" rtlCol="0" anchor="t"/>
          <a:lstStyle/>
          <a:p>
            <a:pPr>
              <a:lnSpc>
                <a:spcPts val="2375"/>
              </a:lnSpc>
            </a:pPr>
            <a:r>
              <a:rPr lang="en-US" sz="1458" dirty="0">
                <a:solidFill>
                  <a:srgbClr val="49495A"/>
                </a:solidFill>
                <a:latin typeface="Open Sans" pitchFamily="34" charset="0"/>
                <a:ea typeface="Open Sans" pitchFamily="34" charset="-122"/>
                <a:cs typeface="Open Sans" pitchFamily="34" charset="-120"/>
              </a:rPr>
              <a:t>Resolução de questões geográficas complexas.</a:t>
            </a:r>
            <a:endParaRPr lang="en-US" sz="1458" dirty="0"/>
          </a:p>
        </p:txBody>
      </p:sp>
      <p:pic>
        <p:nvPicPr>
          <p:cNvPr id="10" name="Image 3" descr="preencoded.png"/>
          <p:cNvPicPr>
            <a:picLocks noChangeAspect="1"/>
          </p:cNvPicPr>
          <p:nvPr/>
        </p:nvPicPr>
        <p:blipFill>
          <a:blip r:embed="rId6"/>
          <a:stretch>
            <a:fillRect/>
          </a:stretch>
        </p:blipFill>
        <p:spPr>
          <a:xfrm>
            <a:off x="661492" y="3994745"/>
            <a:ext cx="945058" cy="1134070"/>
          </a:xfrm>
          <a:prstGeom prst="rect">
            <a:avLst/>
          </a:prstGeom>
        </p:spPr>
      </p:pic>
      <p:sp>
        <p:nvSpPr>
          <p:cNvPr id="11" name="Text 5"/>
          <p:cNvSpPr/>
          <p:nvPr/>
        </p:nvSpPr>
        <p:spPr>
          <a:xfrm>
            <a:off x="1890019" y="4183757"/>
            <a:ext cx="2362696" cy="295275"/>
          </a:xfrm>
          <a:prstGeom prst="rect">
            <a:avLst/>
          </a:prstGeom>
          <a:noFill/>
          <a:ln/>
        </p:spPr>
        <p:txBody>
          <a:bodyPr wrap="none" lIns="0" tIns="0" rIns="0" bIns="0" rtlCol="0" anchor="t"/>
          <a:lstStyle/>
          <a:p>
            <a:pPr>
              <a:lnSpc>
                <a:spcPts val="2292"/>
              </a:lnSpc>
            </a:pPr>
            <a:r>
              <a:rPr lang="en-US" sz="1833" dirty="0" err="1">
                <a:solidFill>
                  <a:srgbClr val="49495A"/>
                </a:solidFill>
                <a:latin typeface="Libre Baskerville" pitchFamily="34" charset="0"/>
                <a:ea typeface="Libre Baskerville" pitchFamily="34" charset="-122"/>
                <a:cs typeface="Libre Baskerville" pitchFamily="34" charset="-120"/>
              </a:rPr>
              <a:t>Aulas</a:t>
            </a:r>
            <a:r>
              <a:rPr lang="en-US" sz="1833" dirty="0">
                <a:solidFill>
                  <a:srgbClr val="49495A"/>
                </a:solidFill>
                <a:latin typeface="Libre Baskerville" pitchFamily="34" charset="0"/>
                <a:ea typeface="Libre Baskerville" pitchFamily="34" charset="-122"/>
                <a:cs typeface="Libre Baskerville" pitchFamily="34" charset="-120"/>
              </a:rPr>
              <a:t> </a:t>
            </a:r>
            <a:r>
              <a:rPr lang="en-US" sz="1833" dirty="0" err="1">
                <a:solidFill>
                  <a:srgbClr val="49495A"/>
                </a:solidFill>
                <a:latin typeface="Libre Baskerville" pitchFamily="34" charset="0"/>
                <a:ea typeface="Libre Baskerville" pitchFamily="34" charset="-122"/>
                <a:cs typeface="Libre Baskerville" pitchFamily="34" charset="-120"/>
              </a:rPr>
              <a:t>práticas</a:t>
            </a:r>
            <a:endParaRPr lang="en-US" sz="1833" dirty="0"/>
          </a:p>
        </p:txBody>
      </p:sp>
      <p:sp>
        <p:nvSpPr>
          <p:cNvPr id="12" name="Text 6"/>
          <p:cNvSpPr/>
          <p:nvPr/>
        </p:nvSpPr>
        <p:spPr>
          <a:xfrm>
            <a:off x="1890019" y="4486176"/>
            <a:ext cx="5068491" cy="642639"/>
          </a:xfrm>
          <a:prstGeom prst="rect">
            <a:avLst/>
          </a:prstGeom>
          <a:noFill/>
          <a:ln/>
        </p:spPr>
        <p:txBody>
          <a:bodyPr wrap="none" lIns="0" tIns="0" rIns="0" bIns="0" rtlCol="0" anchor="t"/>
          <a:lstStyle/>
          <a:p>
            <a:pPr>
              <a:lnSpc>
                <a:spcPts val="2375"/>
              </a:lnSpc>
            </a:pPr>
            <a:r>
              <a:rPr lang="en-US" sz="1458" dirty="0" err="1">
                <a:solidFill>
                  <a:srgbClr val="49495A"/>
                </a:solidFill>
                <a:latin typeface="Open Sans" pitchFamily="34" charset="0"/>
                <a:ea typeface="Open Sans" pitchFamily="34" charset="-122"/>
                <a:cs typeface="Open Sans" pitchFamily="34" charset="-120"/>
              </a:rPr>
              <a:t>Direcionar</a:t>
            </a:r>
            <a:r>
              <a:rPr lang="en-US" sz="1458" dirty="0">
                <a:solidFill>
                  <a:srgbClr val="49495A"/>
                </a:solidFill>
                <a:latin typeface="Open Sans" pitchFamily="34" charset="0"/>
                <a:ea typeface="Open Sans" pitchFamily="34" charset="-122"/>
                <a:cs typeface="Open Sans" pitchFamily="34" charset="-120"/>
              </a:rPr>
              <a:t> </a:t>
            </a:r>
            <a:r>
              <a:rPr lang="en-US" sz="1458" dirty="0" err="1">
                <a:solidFill>
                  <a:srgbClr val="49495A"/>
                </a:solidFill>
                <a:latin typeface="Open Sans" pitchFamily="34" charset="0"/>
                <a:ea typeface="Open Sans" pitchFamily="34" charset="-122"/>
                <a:cs typeface="Open Sans" pitchFamily="34" charset="-120"/>
              </a:rPr>
              <a:t>uma</a:t>
            </a:r>
            <a:r>
              <a:rPr lang="en-US" sz="1458" dirty="0">
                <a:solidFill>
                  <a:srgbClr val="49495A"/>
                </a:solidFill>
                <a:latin typeface="Open Sans" pitchFamily="34" charset="0"/>
                <a:ea typeface="Open Sans" pitchFamily="34" charset="-122"/>
                <a:cs typeface="Open Sans" pitchFamily="34" charset="-120"/>
              </a:rPr>
              <a:t> </a:t>
            </a:r>
            <a:r>
              <a:rPr lang="en-US" sz="1458" dirty="0" err="1">
                <a:solidFill>
                  <a:srgbClr val="49495A"/>
                </a:solidFill>
                <a:latin typeface="Open Sans" pitchFamily="34" charset="0"/>
                <a:ea typeface="Open Sans" pitchFamily="34" charset="-122"/>
                <a:cs typeface="Open Sans" pitchFamily="34" charset="-120"/>
              </a:rPr>
              <a:t>atenção</a:t>
            </a:r>
            <a:r>
              <a:rPr lang="en-US" sz="1458" dirty="0">
                <a:solidFill>
                  <a:srgbClr val="49495A"/>
                </a:solidFill>
                <a:latin typeface="Open Sans" pitchFamily="34" charset="0"/>
                <a:ea typeface="Open Sans" pitchFamily="34" charset="-122"/>
                <a:cs typeface="Open Sans" pitchFamily="34" charset="-120"/>
              </a:rPr>
              <a:t> especial </a:t>
            </a:r>
            <a:r>
              <a:rPr lang="en-US" sz="1458" dirty="0" err="1">
                <a:solidFill>
                  <a:srgbClr val="49495A"/>
                </a:solidFill>
                <a:latin typeface="Open Sans" pitchFamily="34" charset="0"/>
                <a:ea typeface="Open Sans" pitchFamily="34" charset="-122"/>
                <a:cs typeface="Open Sans" pitchFamily="34" charset="-120"/>
              </a:rPr>
              <a:t>às</a:t>
            </a:r>
            <a:r>
              <a:rPr lang="en-US" sz="1458" dirty="0">
                <a:solidFill>
                  <a:srgbClr val="49495A"/>
                </a:solidFill>
                <a:latin typeface="Open Sans" pitchFamily="34" charset="0"/>
                <a:ea typeface="Open Sans" pitchFamily="34" charset="-122"/>
                <a:cs typeface="Open Sans" pitchFamily="34" charset="-120"/>
              </a:rPr>
              <a:t> </a:t>
            </a:r>
            <a:r>
              <a:rPr lang="en-US" sz="1458" dirty="0" err="1">
                <a:solidFill>
                  <a:srgbClr val="49495A"/>
                </a:solidFill>
                <a:latin typeface="Open Sans" pitchFamily="34" charset="0"/>
                <a:ea typeface="Open Sans" pitchFamily="34" charset="-122"/>
                <a:cs typeface="Open Sans" pitchFamily="34" charset="-120"/>
              </a:rPr>
              <a:t>aulas</a:t>
            </a:r>
            <a:r>
              <a:rPr lang="en-US" sz="1458" dirty="0">
                <a:solidFill>
                  <a:srgbClr val="49495A"/>
                </a:solidFill>
                <a:latin typeface="Open Sans" pitchFamily="34" charset="0"/>
                <a:ea typeface="Open Sans" pitchFamily="34" charset="-122"/>
                <a:cs typeface="Open Sans" pitchFamily="34" charset="-120"/>
              </a:rPr>
              <a:t> </a:t>
            </a:r>
            <a:r>
              <a:rPr lang="en-US" sz="1458" dirty="0" err="1">
                <a:solidFill>
                  <a:srgbClr val="49495A"/>
                </a:solidFill>
                <a:latin typeface="Open Sans" pitchFamily="34" charset="0"/>
                <a:ea typeface="Open Sans" pitchFamily="34" charset="-122"/>
                <a:cs typeface="Open Sans" pitchFamily="34" charset="-120"/>
              </a:rPr>
              <a:t>práticas</a:t>
            </a:r>
            <a:r>
              <a:rPr lang="en-US" sz="1458" dirty="0">
                <a:solidFill>
                  <a:srgbClr val="49495A"/>
                </a:solidFill>
                <a:latin typeface="Open Sans" pitchFamily="34" charset="0"/>
                <a:ea typeface="Open Sans" pitchFamily="34" charset="-122"/>
                <a:cs typeface="Open Sans" pitchFamily="34" charset="-120"/>
              </a:rPr>
              <a:t>. </a:t>
            </a:r>
            <a:r>
              <a:rPr lang="en-US" sz="1458" dirty="0" err="1">
                <a:solidFill>
                  <a:srgbClr val="49495A"/>
                </a:solidFill>
                <a:latin typeface="Open Sans" pitchFamily="34" charset="0"/>
                <a:ea typeface="Open Sans" pitchFamily="34" charset="-122"/>
                <a:cs typeface="Open Sans" pitchFamily="34" charset="-120"/>
              </a:rPr>
              <a:t>permite</a:t>
            </a:r>
            <a:endParaRPr lang="en-US" sz="1458" dirty="0">
              <a:solidFill>
                <a:srgbClr val="49495A"/>
              </a:solidFill>
              <a:latin typeface="Open Sans" pitchFamily="34" charset="0"/>
              <a:ea typeface="Open Sans" pitchFamily="34" charset="-122"/>
              <a:cs typeface="Open Sans" pitchFamily="34" charset="-120"/>
            </a:endParaRPr>
          </a:p>
          <a:p>
            <a:pPr>
              <a:lnSpc>
                <a:spcPts val="2375"/>
              </a:lnSpc>
            </a:pPr>
            <a:r>
              <a:rPr lang="pt-BR" sz="1458" dirty="0">
                <a:solidFill>
                  <a:srgbClr val="49495A"/>
                </a:solidFill>
                <a:latin typeface="Open Sans" pitchFamily="34" charset="0"/>
                <a:ea typeface="Open Sans" pitchFamily="34" charset="-122"/>
                <a:cs typeface="Open Sans" pitchFamily="34" charset="-120"/>
              </a:rPr>
              <a:t>observar evidências de aprendizagem dos estudantes</a:t>
            </a:r>
            <a:endParaRPr lang="en-US" sz="1458" dirty="0"/>
          </a:p>
        </p:txBody>
      </p:sp>
      <p:pic>
        <p:nvPicPr>
          <p:cNvPr id="13" name="Image 4" descr="preencoded.png"/>
          <p:cNvPicPr>
            <a:picLocks noChangeAspect="1"/>
          </p:cNvPicPr>
          <p:nvPr/>
        </p:nvPicPr>
        <p:blipFill>
          <a:blip r:embed="rId7"/>
          <a:stretch>
            <a:fillRect/>
          </a:stretch>
        </p:blipFill>
        <p:spPr>
          <a:xfrm>
            <a:off x="661492" y="5128816"/>
            <a:ext cx="945058" cy="1134070"/>
          </a:xfrm>
          <a:prstGeom prst="rect">
            <a:avLst/>
          </a:prstGeom>
        </p:spPr>
      </p:pic>
      <p:sp>
        <p:nvSpPr>
          <p:cNvPr id="14" name="Text 7"/>
          <p:cNvSpPr/>
          <p:nvPr/>
        </p:nvSpPr>
        <p:spPr>
          <a:xfrm>
            <a:off x="1890019" y="5317828"/>
            <a:ext cx="2362696" cy="295275"/>
          </a:xfrm>
          <a:prstGeom prst="rect">
            <a:avLst/>
          </a:prstGeom>
          <a:noFill/>
          <a:ln/>
        </p:spPr>
        <p:txBody>
          <a:bodyPr wrap="none" lIns="0" tIns="0" rIns="0" bIns="0" rtlCol="0" anchor="t"/>
          <a:lstStyle/>
          <a:p>
            <a:pPr>
              <a:lnSpc>
                <a:spcPts val="2292"/>
              </a:lnSpc>
            </a:pPr>
            <a:r>
              <a:rPr lang="en-US" sz="1833" dirty="0">
                <a:solidFill>
                  <a:srgbClr val="49495A"/>
                </a:solidFill>
                <a:latin typeface="Libre Baskerville" pitchFamily="34" charset="0"/>
                <a:ea typeface="Libre Baskerville" pitchFamily="34" charset="-122"/>
                <a:cs typeface="Libre Baskerville" pitchFamily="34" charset="-120"/>
              </a:rPr>
              <a:t>Gamificação</a:t>
            </a:r>
            <a:endParaRPr lang="en-US" sz="1833" dirty="0"/>
          </a:p>
        </p:txBody>
      </p:sp>
      <p:sp>
        <p:nvSpPr>
          <p:cNvPr id="15" name="Text 8"/>
          <p:cNvSpPr/>
          <p:nvPr/>
        </p:nvSpPr>
        <p:spPr>
          <a:xfrm>
            <a:off x="1890019" y="5726510"/>
            <a:ext cx="5068491" cy="302419"/>
          </a:xfrm>
          <a:prstGeom prst="rect">
            <a:avLst/>
          </a:prstGeom>
          <a:noFill/>
          <a:ln/>
        </p:spPr>
        <p:txBody>
          <a:bodyPr wrap="none" lIns="0" tIns="0" rIns="0" bIns="0" rtlCol="0" anchor="t"/>
          <a:lstStyle/>
          <a:p>
            <a:pPr>
              <a:lnSpc>
                <a:spcPts val="2375"/>
              </a:lnSpc>
            </a:pPr>
            <a:r>
              <a:rPr lang="en-US" sz="1458" dirty="0">
                <a:solidFill>
                  <a:srgbClr val="49495A"/>
                </a:solidFill>
                <a:latin typeface="Open Sans" pitchFamily="34" charset="0"/>
                <a:ea typeface="Open Sans" pitchFamily="34" charset="-122"/>
                <a:cs typeface="Open Sans" pitchFamily="34" charset="-120"/>
              </a:rPr>
              <a:t>Uso de elementos de jogos para engajar os estudantes.</a:t>
            </a:r>
            <a:endParaRPr lang="en-US" sz="1458" dirty="0"/>
          </a:p>
        </p:txBody>
      </p:sp>
      <p:sp>
        <p:nvSpPr>
          <p:cNvPr id="16" name="Google Shape;116;p3">
            <a:extLst>
              <a:ext uri="{FF2B5EF4-FFF2-40B4-BE49-F238E27FC236}">
                <a16:creationId xmlns:a16="http://schemas.microsoft.com/office/drawing/2014/main" id="{6164F058-8E02-83BC-AD31-E61C4C89CF0B}"/>
              </a:ext>
            </a:extLst>
          </p:cNvPr>
          <p:cNvSpPr/>
          <p:nvPr/>
        </p:nvSpPr>
        <p:spPr>
          <a:xfrm>
            <a:off x="-5468"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BFAFF"/>
        </a:solidFill>
        <a:effectLst/>
      </p:bgPr>
    </p:bg>
    <p:spTree>
      <p:nvGrpSpPr>
        <p:cNvPr id="1" name=""/>
        <p:cNvGrpSpPr/>
        <p:nvPr/>
      </p:nvGrpSpPr>
      <p:grpSpPr>
        <a:xfrm>
          <a:off x="0" y="0"/>
          <a:ext cx="0" cy="0"/>
          <a:chOff x="0" y="0"/>
          <a:chExt cx="0" cy="0"/>
        </a:xfrm>
      </p:grpSpPr>
      <p:sp>
        <p:nvSpPr>
          <p:cNvPr id="2" name="Text 0"/>
          <p:cNvSpPr/>
          <p:nvPr/>
        </p:nvSpPr>
        <p:spPr>
          <a:xfrm>
            <a:off x="3457575" y="658416"/>
            <a:ext cx="6169719" cy="590649"/>
          </a:xfrm>
          <a:prstGeom prst="rect">
            <a:avLst/>
          </a:prstGeom>
          <a:noFill/>
          <a:ln/>
        </p:spPr>
        <p:txBody>
          <a:bodyPr wrap="none" lIns="0" tIns="0" rIns="0" bIns="0" rtlCol="0" anchor="t"/>
          <a:lstStyle/>
          <a:p>
            <a:pPr algn="ctr">
              <a:lnSpc>
                <a:spcPts val="4625"/>
              </a:lnSpc>
            </a:pPr>
            <a:r>
              <a:rPr lang="en-US" sz="3708" b="1" dirty="0">
                <a:solidFill>
                  <a:srgbClr val="403CCF"/>
                </a:solidFill>
                <a:latin typeface="Libre Baskerville" pitchFamily="34" charset="0"/>
                <a:ea typeface="Libre Baskerville" pitchFamily="34" charset="-122"/>
                <a:cs typeface="Libre Baskerville" pitchFamily="34" charset="-120"/>
              </a:rPr>
              <a:t>Competências específicas</a:t>
            </a:r>
            <a:endParaRPr lang="en-US" sz="3708" b="1" dirty="0"/>
          </a:p>
        </p:txBody>
      </p:sp>
      <p:pic>
        <p:nvPicPr>
          <p:cNvPr id="3" name="Image 0" descr="preencoded.png"/>
          <p:cNvPicPr>
            <a:picLocks noChangeAspect="1"/>
          </p:cNvPicPr>
          <p:nvPr/>
        </p:nvPicPr>
        <p:blipFill>
          <a:blip r:embed="rId3"/>
          <a:stretch>
            <a:fillRect/>
          </a:stretch>
        </p:blipFill>
        <p:spPr>
          <a:xfrm>
            <a:off x="2481957" y="1778794"/>
            <a:ext cx="1793379" cy="1391543"/>
          </a:xfrm>
          <a:prstGeom prst="rect">
            <a:avLst/>
          </a:prstGeom>
        </p:spPr>
      </p:pic>
      <p:pic>
        <p:nvPicPr>
          <p:cNvPr id="4" name="Image 1" descr="preencoded.png"/>
          <p:cNvPicPr>
            <a:picLocks noChangeAspect="1"/>
          </p:cNvPicPr>
          <p:nvPr/>
        </p:nvPicPr>
        <p:blipFill>
          <a:blip r:embed="rId4"/>
          <a:stretch>
            <a:fillRect/>
          </a:stretch>
        </p:blipFill>
        <p:spPr>
          <a:xfrm>
            <a:off x="3245743" y="2488804"/>
            <a:ext cx="265807" cy="332184"/>
          </a:xfrm>
          <a:prstGeom prst="rect">
            <a:avLst/>
          </a:prstGeom>
        </p:spPr>
      </p:pic>
      <p:sp>
        <p:nvSpPr>
          <p:cNvPr id="5" name="Text 1"/>
          <p:cNvSpPr/>
          <p:nvPr/>
        </p:nvSpPr>
        <p:spPr>
          <a:xfrm>
            <a:off x="4464348" y="1967806"/>
            <a:ext cx="2362696" cy="295275"/>
          </a:xfrm>
          <a:prstGeom prst="rect">
            <a:avLst/>
          </a:prstGeom>
          <a:noFill/>
          <a:ln/>
        </p:spPr>
        <p:txBody>
          <a:bodyPr wrap="none" lIns="0" tIns="0" rIns="0" bIns="0" rtlCol="0" anchor="t"/>
          <a:lstStyle/>
          <a:p>
            <a:pP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Investigação</a:t>
            </a:r>
            <a:endParaRPr lang="en-US" sz="1833" b="1" dirty="0"/>
          </a:p>
        </p:txBody>
      </p:sp>
      <p:sp>
        <p:nvSpPr>
          <p:cNvPr id="6" name="Text 2"/>
          <p:cNvSpPr/>
          <p:nvPr/>
        </p:nvSpPr>
        <p:spPr>
          <a:xfrm>
            <a:off x="4464348" y="2376488"/>
            <a:ext cx="6877149" cy="604838"/>
          </a:xfrm>
          <a:prstGeom prst="rect">
            <a:avLst/>
          </a:prstGeom>
          <a:noFill/>
          <a:ln/>
        </p:spPr>
        <p:txBody>
          <a:bodyPr wrap="square" lIns="0" tIns="0" rIns="0" bIns="0" rtlCol="0" anchor="t"/>
          <a:lstStyle/>
          <a:p>
            <a:pPr>
              <a:lnSpc>
                <a:spcPts val="2375"/>
              </a:lnSpc>
            </a:pPr>
            <a:r>
              <a:rPr lang="en-US" sz="2000" i="1" dirty="0">
                <a:solidFill>
                  <a:srgbClr val="49495A"/>
                </a:solidFill>
                <a:latin typeface="Open Sans" pitchFamily="34" charset="0"/>
                <a:ea typeface="Open Sans" pitchFamily="34" charset="-122"/>
                <a:cs typeface="Open Sans" pitchFamily="34" charset="-120"/>
              </a:rPr>
              <a:t>Utilizar conhecimentos geográficos para entender interações sociedade/natureza</a:t>
            </a:r>
            <a:endParaRPr lang="en-US" sz="2000" i="1" dirty="0"/>
          </a:p>
        </p:txBody>
      </p:sp>
      <p:sp>
        <p:nvSpPr>
          <p:cNvPr id="7" name="Shape 3"/>
          <p:cNvSpPr/>
          <p:nvPr/>
        </p:nvSpPr>
        <p:spPr>
          <a:xfrm>
            <a:off x="4322564" y="3181251"/>
            <a:ext cx="7160717" cy="12700"/>
          </a:xfrm>
          <a:prstGeom prst="roundRect">
            <a:avLst>
              <a:gd name="adj" fmla="val 223256"/>
            </a:avLst>
          </a:prstGeom>
          <a:solidFill>
            <a:srgbClr val="D0CED9"/>
          </a:solidFill>
          <a:ln/>
        </p:spPr>
        <p:txBody>
          <a:bodyPr/>
          <a:lstStyle/>
          <a:p>
            <a:endParaRPr lang="pt-BR" sz="1500"/>
          </a:p>
        </p:txBody>
      </p:sp>
      <p:pic>
        <p:nvPicPr>
          <p:cNvPr id="8" name="Image 2" descr="preencoded.png"/>
          <p:cNvPicPr>
            <a:picLocks noChangeAspect="1"/>
          </p:cNvPicPr>
          <p:nvPr/>
        </p:nvPicPr>
        <p:blipFill>
          <a:blip r:embed="rId5"/>
          <a:stretch>
            <a:fillRect/>
          </a:stretch>
        </p:blipFill>
        <p:spPr>
          <a:xfrm>
            <a:off x="1585318" y="3217565"/>
            <a:ext cx="3586758" cy="1391543"/>
          </a:xfrm>
          <a:prstGeom prst="rect">
            <a:avLst/>
          </a:prstGeom>
        </p:spPr>
      </p:pic>
      <p:pic>
        <p:nvPicPr>
          <p:cNvPr id="9" name="Image 3" descr="preencoded.png"/>
          <p:cNvPicPr>
            <a:picLocks noChangeAspect="1"/>
          </p:cNvPicPr>
          <p:nvPr/>
        </p:nvPicPr>
        <p:blipFill>
          <a:blip r:embed="rId6"/>
          <a:stretch>
            <a:fillRect/>
          </a:stretch>
        </p:blipFill>
        <p:spPr>
          <a:xfrm>
            <a:off x="3245743" y="3747195"/>
            <a:ext cx="265807" cy="332184"/>
          </a:xfrm>
          <a:prstGeom prst="rect">
            <a:avLst/>
          </a:prstGeom>
        </p:spPr>
      </p:pic>
      <p:sp>
        <p:nvSpPr>
          <p:cNvPr id="10" name="Text 4"/>
          <p:cNvSpPr/>
          <p:nvPr/>
        </p:nvSpPr>
        <p:spPr>
          <a:xfrm>
            <a:off x="5361087" y="3557786"/>
            <a:ext cx="2362696" cy="295275"/>
          </a:xfrm>
          <a:prstGeom prst="rect">
            <a:avLst/>
          </a:prstGeom>
          <a:noFill/>
          <a:ln/>
        </p:spPr>
        <p:txBody>
          <a:bodyPr wrap="none" lIns="0" tIns="0" rIns="0" bIns="0" rtlCol="0" anchor="t"/>
          <a:lstStyle/>
          <a:p>
            <a:pP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Conexões</a:t>
            </a:r>
            <a:endParaRPr lang="en-US" sz="1833" b="1" dirty="0"/>
          </a:p>
        </p:txBody>
      </p:sp>
      <p:sp>
        <p:nvSpPr>
          <p:cNvPr id="11" name="Text 5"/>
          <p:cNvSpPr/>
          <p:nvPr/>
        </p:nvSpPr>
        <p:spPr>
          <a:xfrm>
            <a:off x="5361087" y="3966469"/>
            <a:ext cx="5020468" cy="302419"/>
          </a:xfrm>
          <a:prstGeom prst="rect">
            <a:avLst/>
          </a:prstGeom>
          <a:noFill/>
          <a:ln/>
        </p:spPr>
        <p:txBody>
          <a:bodyPr wrap="none" lIns="0" tIns="0" rIns="0" bIns="0" rtlCol="0" anchor="t"/>
          <a:lstStyle/>
          <a:p>
            <a:pPr>
              <a:lnSpc>
                <a:spcPts val="2375"/>
              </a:lnSpc>
            </a:pPr>
            <a:r>
              <a:rPr lang="en-US" sz="2000" i="1" dirty="0">
                <a:solidFill>
                  <a:srgbClr val="49495A"/>
                </a:solidFill>
                <a:latin typeface="Open Sans" pitchFamily="34" charset="0"/>
                <a:ea typeface="Open Sans" pitchFamily="34" charset="-122"/>
                <a:cs typeface="Open Sans" pitchFamily="34" charset="-120"/>
              </a:rPr>
              <a:t>Estabelecer conexões entre diferentes temas geográficos</a:t>
            </a:r>
            <a:endParaRPr lang="en-US" sz="2000" i="1" dirty="0"/>
          </a:p>
        </p:txBody>
      </p:sp>
      <p:pic>
        <p:nvPicPr>
          <p:cNvPr id="13" name="Image 4" descr="preencoded.png"/>
          <p:cNvPicPr>
            <a:picLocks noChangeAspect="1"/>
          </p:cNvPicPr>
          <p:nvPr/>
        </p:nvPicPr>
        <p:blipFill>
          <a:blip r:embed="rId7"/>
          <a:stretch>
            <a:fillRect/>
          </a:stretch>
        </p:blipFill>
        <p:spPr>
          <a:xfrm>
            <a:off x="688578" y="4656336"/>
            <a:ext cx="5380137" cy="1391543"/>
          </a:xfrm>
          <a:prstGeom prst="rect">
            <a:avLst/>
          </a:prstGeom>
        </p:spPr>
      </p:pic>
      <p:pic>
        <p:nvPicPr>
          <p:cNvPr id="14" name="Image 5" descr="preencoded.png"/>
          <p:cNvPicPr>
            <a:picLocks noChangeAspect="1"/>
          </p:cNvPicPr>
          <p:nvPr/>
        </p:nvPicPr>
        <p:blipFill>
          <a:blip r:embed="rId8"/>
          <a:stretch>
            <a:fillRect/>
          </a:stretch>
        </p:blipFill>
        <p:spPr>
          <a:xfrm>
            <a:off x="3245644" y="5185966"/>
            <a:ext cx="265807" cy="332184"/>
          </a:xfrm>
          <a:prstGeom prst="rect">
            <a:avLst/>
          </a:prstGeom>
        </p:spPr>
      </p:pic>
      <p:sp>
        <p:nvSpPr>
          <p:cNvPr id="15" name="Text 7"/>
          <p:cNvSpPr/>
          <p:nvPr/>
        </p:nvSpPr>
        <p:spPr>
          <a:xfrm>
            <a:off x="6257727" y="4845348"/>
            <a:ext cx="2362696" cy="295275"/>
          </a:xfrm>
          <a:prstGeom prst="rect">
            <a:avLst/>
          </a:prstGeom>
          <a:noFill/>
          <a:ln/>
        </p:spPr>
        <p:txBody>
          <a:bodyPr wrap="none" lIns="0" tIns="0" rIns="0" bIns="0" rtlCol="0" anchor="t"/>
          <a:lstStyle/>
          <a:p>
            <a:pPr>
              <a:lnSpc>
                <a:spcPts val="2292"/>
              </a:lnSpc>
            </a:pPr>
            <a:r>
              <a:rPr lang="en-US" sz="2800" b="1" dirty="0">
                <a:solidFill>
                  <a:srgbClr val="49495A"/>
                </a:solidFill>
                <a:latin typeface="Libre Baskerville" pitchFamily="34" charset="0"/>
                <a:ea typeface="Libre Baskerville" pitchFamily="34" charset="-122"/>
                <a:cs typeface="Libre Baskerville" pitchFamily="34" charset="-120"/>
              </a:rPr>
              <a:t>Raciocínio</a:t>
            </a:r>
            <a:endParaRPr lang="en-US" sz="1833" b="1" dirty="0"/>
          </a:p>
        </p:txBody>
      </p:sp>
      <p:sp>
        <p:nvSpPr>
          <p:cNvPr id="16" name="Text 8"/>
          <p:cNvSpPr/>
          <p:nvPr/>
        </p:nvSpPr>
        <p:spPr>
          <a:xfrm>
            <a:off x="6257727" y="5254030"/>
            <a:ext cx="5083770" cy="604838"/>
          </a:xfrm>
          <a:prstGeom prst="rect">
            <a:avLst/>
          </a:prstGeom>
          <a:noFill/>
          <a:ln/>
        </p:spPr>
        <p:txBody>
          <a:bodyPr wrap="square" lIns="0" tIns="0" rIns="0" bIns="0" rtlCol="0" anchor="t"/>
          <a:lstStyle/>
          <a:p>
            <a:pPr>
              <a:lnSpc>
                <a:spcPts val="2375"/>
              </a:lnSpc>
            </a:pPr>
            <a:r>
              <a:rPr lang="en-US" sz="2000" i="1" dirty="0">
                <a:solidFill>
                  <a:srgbClr val="49495A"/>
                </a:solidFill>
                <a:latin typeface="Open Sans" pitchFamily="34" charset="0"/>
                <a:ea typeface="Open Sans" pitchFamily="34" charset="-122"/>
                <a:cs typeface="Open Sans" pitchFamily="34" charset="-120"/>
              </a:rPr>
              <a:t>Desenvolver autonomia e senso crítico com raciocínio geográfico</a:t>
            </a:r>
            <a:endParaRPr lang="en-US" sz="2000" i="1" dirty="0"/>
          </a:p>
        </p:txBody>
      </p:sp>
      <p:sp>
        <p:nvSpPr>
          <p:cNvPr id="18" name="Google Shape;116;p3">
            <a:extLst>
              <a:ext uri="{FF2B5EF4-FFF2-40B4-BE49-F238E27FC236}">
                <a16:creationId xmlns:a16="http://schemas.microsoft.com/office/drawing/2014/main" id="{51F17751-9A44-E2A7-9671-B9BAA221DF94}"/>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0" name="Shape 3"/>
          <p:cNvSpPr/>
          <p:nvPr/>
        </p:nvSpPr>
        <p:spPr>
          <a:xfrm flipV="1">
            <a:off x="5219254" y="4603493"/>
            <a:ext cx="6264028" cy="14400"/>
          </a:xfrm>
          <a:prstGeom prst="roundRect">
            <a:avLst>
              <a:gd name="adj" fmla="val 223256"/>
            </a:avLst>
          </a:prstGeom>
          <a:solidFill>
            <a:srgbClr val="D0CED9"/>
          </a:solidFill>
          <a:ln/>
        </p:spPr>
        <p:txBody>
          <a:bodyPr/>
          <a:lstStyle/>
          <a:p>
            <a:endParaRPr lang="pt-BR" sz="15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BFAFF"/>
        </a:solidFill>
        <a:effectLst/>
      </p:bgPr>
    </p:bg>
    <p:spTree>
      <p:nvGrpSpPr>
        <p:cNvPr id="1" name=""/>
        <p:cNvGrpSpPr/>
        <p:nvPr/>
      </p:nvGrpSpPr>
      <p:grpSpPr>
        <a:xfrm>
          <a:off x="0" y="0"/>
          <a:ext cx="0" cy="0"/>
          <a:chOff x="0" y="0"/>
          <a:chExt cx="0" cy="0"/>
        </a:xfrm>
      </p:grpSpPr>
      <p:sp>
        <p:nvSpPr>
          <p:cNvPr id="2" name="Text 0"/>
          <p:cNvSpPr/>
          <p:nvPr/>
        </p:nvSpPr>
        <p:spPr>
          <a:xfrm>
            <a:off x="3601195" y="390226"/>
            <a:ext cx="4712394" cy="577255"/>
          </a:xfrm>
          <a:prstGeom prst="rect">
            <a:avLst/>
          </a:prstGeom>
          <a:noFill/>
          <a:ln/>
        </p:spPr>
        <p:txBody>
          <a:bodyPr wrap="none" lIns="0" tIns="0" rIns="0" bIns="0" rtlCol="0" anchor="t"/>
          <a:lstStyle/>
          <a:p>
            <a:pPr algn="ctr">
              <a:lnSpc>
                <a:spcPts val="4541"/>
              </a:lnSpc>
            </a:pPr>
            <a:r>
              <a:rPr lang="en-US" sz="3625" b="1" dirty="0">
                <a:solidFill>
                  <a:srgbClr val="403CCF"/>
                </a:solidFill>
                <a:latin typeface="Libre Baskerville" pitchFamily="34" charset="0"/>
                <a:ea typeface="Libre Baskerville" pitchFamily="34" charset="-122"/>
                <a:cs typeface="Libre Baskerville" pitchFamily="34" charset="-120"/>
              </a:rPr>
              <a:t>Unidades Temáticas</a:t>
            </a:r>
            <a:endParaRPr lang="en-US" sz="3625" b="1" dirty="0"/>
          </a:p>
        </p:txBody>
      </p:sp>
      <p:sp>
        <p:nvSpPr>
          <p:cNvPr id="3" name="Shape 1"/>
          <p:cNvSpPr/>
          <p:nvPr/>
        </p:nvSpPr>
        <p:spPr>
          <a:xfrm>
            <a:off x="6083300" y="1454745"/>
            <a:ext cx="25400" cy="4895751"/>
          </a:xfrm>
          <a:prstGeom prst="roundRect">
            <a:avLst>
              <a:gd name="adj" fmla="val 109102"/>
            </a:avLst>
          </a:prstGeom>
          <a:solidFill>
            <a:srgbClr val="D0CED9"/>
          </a:solidFill>
          <a:ln/>
        </p:spPr>
        <p:txBody>
          <a:bodyPr/>
          <a:lstStyle/>
          <a:p>
            <a:endParaRPr lang="pt-BR" sz="1500"/>
          </a:p>
        </p:txBody>
      </p:sp>
      <p:sp>
        <p:nvSpPr>
          <p:cNvPr id="4" name="Shape 2"/>
          <p:cNvSpPr/>
          <p:nvPr/>
        </p:nvSpPr>
        <p:spPr>
          <a:xfrm>
            <a:off x="5359350" y="1857573"/>
            <a:ext cx="554236" cy="25400"/>
          </a:xfrm>
          <a:prstGeom prst="roundRect">
            <a:avLst>
              <a:gd name="adj" fmla="val 109102"/>
            </a:avLst>
          </a:prstGeom>
          <a:solidFill>
            <a:srgbClr val="D0CED9"/>
          </a:solidFill>
          <a:ln/>
        </p:spPr>
        <p:txBody>
          <a:bodyPr/>
          <a:lstStyle/>
          <a:p>
            <a:endParaRPr lang="pt-BR" sz="1500"/>
          </a:p>
        </p:txBody>
      </p:sp>
      <p:sp>
        <p:nvSpPr>
          <p:cNvPr id="5" name="Shape 3"/>
          <p:cNvSpPr/>
          <p:nvPr/>
        </p:nvSpPr>
        <p:spPr>
          <a:xfrm>
            <a:off x="5888187" y="1662509"/>
            <a:ext cx="415628" cy="415628"/>
          </a:xfrm>
          <a:prstGeom prst="roundRect">
            <a:avLst>
              <a:gd name="adj" fmla="val 6668"/>
            </a:avLst>
          </a:prstGeom>
          <a:solidFill>
            <a:srgbClr val="EAE8F3"/>
          </a:solidFill>
          <a:ln/>
        </p:spPr>
        <p:txBody>
          <a:bodyPr/>
          <a:lstStyle/>
          <a:p>
            <a:endParaRPr lang="pt-BR" sz="1500"/>
          </a:p>
        </p:txBody>
      </p:sp>
      <p:sp>
        <p:nvSpPr>
          <p:cNvPr id="6" name="Text 4"/>
          <p:cNvSpPr/>
          <p:nvPr/>
        </p:nvSpPr>
        <p:spPr>
          <a:xfrm>
            <a:off x="5957392" y="1697088"/>
            <a:ext cx="277118" cy="346373"/>
          </a:xfrm>
          <a:prstGeom prst="rect">
            <a:avLst/>
          </a:prstGeom>
          <a:noFill/>
          <a:ln/>
        </p:spPr>
        <p:txBody>
          <a:bodyPr wrap="none" lIns="0" tIns="0" rIns="0" bIns="0" rtlCol="0" anchor="t"/>
          <a:lstStyle/>
          <a:p>
            <a:pPr algn="ctr">
              <a:lnSpc>
                <a:spcPts val="2167"/>
              </a:lnSpc>
            </a:pPr>
            <a:r>
              <a:rPr lang="en-US" sz="2167" dirty="0">
                <a:solidFill>
                  <a:srgbClr val="49495A"/>
                </a:solidFill>
                <a:latin typeface="Libre Baskerville" pitchFamily="34" charset="0"/>
                <a:ea typeface="Libre Baskerville" pitchFamily="34" charset="-122"/>
                <a:cs typeface="Libre Baskerville" pitchFamily="34" charset="-120"/>
              </a:rPr>
              <a:t>1</a:t>
            </a:r>
            <a:endParaRPr lang="en-US" sz="2167" dirty="0"/>
          </a:p>
        </p:txBody>
      </p:sp>
      <p:sp>
        <p:nvSpPr>
          <p:cNvPr id="7" name="Text 5"/>
          <p:cNvSpPr/>
          <p:nvPr/>
        </p:nvSpPr>
        <p:spPr>
          <a:xfrm>
            <a:off x="1474688" y="1639491"/>
            <a:ext cx="3697585" cy="288727"/>
          </a:xfrm>
          <a:prstGeom prst="rect">
            <a:avLst/>
          </a:prstGeom>
          <a:noFill/>
          <a:ln/>
        </p:spPr>
        <p:txBody>
          <a:bodyPr wrap="none" lIns="0" tIns="0" rIns="0" bIns="0" rtlCol="0" anchor="t"/>
          <a:lstStyle/>
          <a:p>
            <a:pPr algn="r">
              <a:lnSpc>
                <a:spcPts val="2250"/>
              </a:lnSpc>
            </a:pPr>
            <a:r>
              <a:rPr lang="en-US" sz="2400" b="1" dirty="0">
                <a:solidFill>
                  <a:srgbClr val="49495A"/>
                </a:solidFill>
                <a:latin typeface="Libre Baskerville" pitchFamily="34" charset="0"/>
                <a:ea typeface="Libre Baskerville" pitchFamily="34" charset="-122"/>
                <a:cs typeface="Libre Baskerville" pitchFamily="34" charset="-120"/>
              </a:rPr>
              <a:t>O sujeito e </a:t>
            </a:r>
            <a:r>
              <a:rPr lang="en-US" sz="2400" b="1" dirty="0" err="1">
                <a:solidFill>
                  <a:srgbClr val="49495A"/>
                </a:solidFill>
                <a:latin typeface="Libre Baskerville" pitchFamily="34" charset="0"/>
                <a:ea typeface="Libre Baskerville" pitchFamily="34" charset="-122"/>
                <a:cs typeface="Libre Baskerville" pitchFamily="34" charset="-120"/>
              </a:rPr>
              <a:t>seu</a:t>
            </a:r>
            <a:r>
              <a:rPr lang="en-US" sz="2400" b="1" dirty="0">
                <a:solidFill>
                  <a:srgbClr val="49495A"/>
                </a:solidFill>
                <a:latin typeface="Libre Baskerville" pitchFamily="34" charset="0"/>
                <a:ea typeface="Libre Baskerville" pitchFamily="34" charset="-122"/>
                <a:cs typeface="Libre Baskerville" pitchFamily="34" charset="-120"/>
              </a:rPr>
              <a:t> </a:t>
            </a:r>
            <a:r>
              <a:rPr lang="en-US" sz="2400" b="1" dirty="0" err="1">
                <a:solidFill>
                  <a:srgbClr val="49495A"/>
                </a:solidFill>
                <a:latin typeface="Libre Baskerville" pitchFamily="34" charset="0"/>
                <a:ea typeface="Libre Baskerville" pitchFamily="34" charset="-122"/>
                <a:cs typeface="Libre Baskerville" pitchFamily="34" charset="-120"/>
              </a:rPr>
              <a:t>lugar</a:t>
            </a:r>
            <a:r>
              <a:rPr lang="en-US" sz="2400" b="1" dirty="0">
                <a:solidFill>
                  <a:srgbClr val="49495A"/>
                </a:solidFill>
                <a:latin typeface="Libre Baskerville" pitchFamily="34" charset="0"/>
                <a:ea typeface="Libre Baskerville" pitchFamily="34" charset="-122"/>
                <a:cs typeface="Libre Baskerville" pitchFamily="34" charset="-120"/>
              </a:rPr>
              <a:t> no </a:t>
            </a:r>
            <a:r>
              <a:rPr lang="en-US" sz="2400" b="1" dirty="0" err="1">
                <a:solidFill>
                  <a:srgbClr val="49495A"/>
                </a:solidFill>
                <a:latin typeface="Libre Baskerville" pitchFamily="34" charset="0"/>
                <a:ea typeface="Libre Baskerville" pitchFamily="34" charset="-122"/>
                <a:cs typeface="Libre Baskerville" pitchFamily="34" charset="-120"/>
              </a:rPr>
              <a:t>mundo</a:t>
            </a:r>
            <a:endParaRPr lang="en-US" sz="2400" b="1" dirty="0"/>
          </a:p>
        </p:txBody>
      </p:sp>
      <p:sp>
        <p:nvSpPr>
          <p:cNvPr id="8" name="Text 6"/>
          <p:cNvSpPr/>
          <p:nvPr/>
        </p:nvSpPr>
        <p:spPr>
          <a:xfrm>
            <a:off x="833685" y="2045889"/>
            <a:ext cx="4525665" cy="295573"/>
          </a:xfrm>
          <a:prstGeom prst="rect">
            <a:avLst/>
          </a:prstGeom>
          <a:noFill/>
          <a:ln/>
        </p:spPr>
        <p:txBody>
          <a:bodyPr wrap="none" lIns="0" tIns="0" rIns="0" bIns="0" rtlCol="0" anchor="t"/>
          <a:lstStyle/>
          <a:p>
            <a:pPr algn="r">
              <a:lnSpc>
                <a:spcPts val="2292"/>
              </a:lnSpc>
            </a:pPr>
            <a:r>
              <a:rPr lang="en-US" i="1" dirty="0">
                <a:solidFill>
                  <a:srgbClr val="49495A"/>
                </a:solidFill>
                <a:latin typeface="Open Sans" pitchFamily="34" charset="0"/>
                <a:ea typeface="Open Sans" pitchFamily="34" charset="-122"/>
                <a:cs typeface="Open Sans" pitchFamily="34" charset="-120"/>
              </a:rPr>
              <a:t>Foco nas noções de pertencimento e identidade.</a:t>
            </a:r>
            <a:endParaRPr lang="en-US" i="1" dirty="0"/>
          </a:p>
        </p:txBody>
      </p:sp>
      <p:sp>
        <p:nvSpPr>
          <p:cNvPr id="9" name="Shape 7"/>
          <p:cNvSpPr/>
          <p:nvPr/>
        </p:nvSpPr>
        <p:spPr>
          <a:xfrm>
            <a:off x="6278414" y="2781300"/>
            <a:ext cx="554236" cy="25400"/>
          </a:xfrm>
          <a:prstGeom prst="roundRect">
            <a:avLst>
              <a:gd name="adj" fmla="val 109102"/>
            </a:avLst>
          </a:prstGeom>
          <a:solidFill>
            <a:srgbClr val="D0CED9"/>
          </a:solidFill>
          <a:ln/>
        </p:spPr>
        <p:txBody>
          <a:bodyPr/>
          <a:lstStyle/>
          <a:p>
            <a:endParaRPr lang="pt-BR" sz="1500"/>
          </a:p>
        </p:txBody>
      </p:sp>
      <p:sp>
        <p:nvSpPr>
          <p:cNvPr id="10" name="Shape 8"/>
          <p:cNvSpPr/>
          <p:nvPr/>
        </p:nvSpPr>
        <p:spPr>
          <a:xfrm>
            <a:off x="5888187" y="2586236"/>
            <a:ext cx="415628" cy="415628"/>
          </a:xfrm>
          <a:prstGeom prst="roundRect">
            <a:avLst>
              <a:gd name="adj" fmla="val 6668"/>
            </a:avLst>
          </a:prstGeom>
          <a:solidFill>
            <a:srgbClr val="EAE8F3"/>
          </a:solidFill>
          <a:ln/>
        </p:spPr>
        <p:txBody>
          <a:bodyPr/>
          <a:lstStyle/>
          <a:p>
            <a:endParaRPr lang="pt-BR" sz="1500"/>
          </a:p>
        </p:txBody>
      </p:sp>
      <p:sp>
        <p:nvSpPr>
          <p:cNvPr id="11" name="Text 9"/>
          <p:cNvSpPr/>
          <p:nvPr/>
        </p:nvSpPr>
        <p:spPr>
          <a:xfrm>
            <a:off x="5957392" y="2620814"/>
            <a:ext cx="277118" cy="346373"/>
          </a:xfrm>
          <a:prstGeom prst="rect">
            <a:avLst/>
          </a:prstGeom>
          <a:noFill/>
          <a:ln/>
        </p:spPr>
        <p:txBody>
          <a:bodyPr wrap="none" lIns="0" tIns="0" rIns="0" bIns="0" rtlCol="0" anchor="t"/>
          <a:lstStyle/>
          <a:p>
            <a:pPr algn="ctr">
              <a:lnSpc>
                <a:spcPts val="2167"/>
              </a:lnSpc>
            </a:pPr>
            <a:r>
              <a:rPr lang="en-US" sz="2167" dirty="0">
                <a:solidFill>
                  <a:srgbClr val="49495A"/>
                </a:solidFill>
                <a:latin typeface="Libre Baskerville" pitchFamily="34" charset="0"/>
                <a:ea typeface="Libre Baskerville" pitchFamily="34" charset="-122"/>
                <a:cs typeface="Libre Baskerville" pitchFamily="34" charset="-120"/>
              </a:rPr>
              <a:t>2</a:t>
            </a:r>
            <a:endParaRPr lang="en-US" sz="2167" dirty="0"/>
          </a:p>
        </p:txBody>
      </p:sp>
      <p:sp>
        <p:nvSpPr>
          <p:cNvPr id="12" name="Text 10"/>
          <p:cNvSpPr/>
          <p:nvPr/>
        </p:nvSpPr>
        <p:spPr>
          <a:xfrm>
            <a:off x="7019727" y="2563217"/>
            <a:ext cx="2309317" cy="288727"/>
          </a:xfrm>
          <a:prstGeom prst="rect">
            <a:avLst/>
          </a:prstGeom>
          <a:noFill/>
          <a:ln/>
        </p:spPr>
        <p:txBody>
          <a:bodyPr wrap="none" lIns="0" tIns="0" rIns="0" bIns="0" rtlCol="0" anchor="t"/>
          <a:lstStyle/>
          <a:p>
            <a:pPr>
              <a:lnSpc>
                <a:spcPts val="2250"/>
              </a:lnSpc>
            </a:pPr>
            <a:r>
              <a:rPr lang="en-US" sz="2400" b="1" dirty="0">
                <a:solidFill>
                  <a:srgbClr val="49495A"/>
                </a:solidFill>
                <a:latin typeface="Libre Baskerville" pitchFamily="34" charset="0"/>
                <a:ea typeface="Libre Baskerville" pitchFamily="34" charset="-122"/>
                <a:cs typeface="Libre Baskerville" pitchFamily="34" charset="-120"/>
              </a:rPr>
              <a:t>Conexões e escalas</a:t>
            </a:r>
            <a:endParaRPr lang="en-US" sz="2400" b="1" dirty="0"/>
          </a:p>
        </p:txBody>
      </p:sp>
      <p:sp>
        <p:nvSpPr>
          <p:cNvPr id="13" name="Text 11"/>
          <p:cNvSpPr/>
          <p:nvPr/>
        </p:nvSpPr>
        <p:spPr>
          <a:xfrm>
            <a:off x="7019727" y="2962771"/>
            <a:ext cx="4525665" cy="591145"/>
          </a:xfrm>
          <a:prstGeom prst="rect">
            <a:avLst/>
          </a:prstGeom>
          <a:noFill/>
          <a:ln/>
        </p:spPr>
        <p:txBody>
          <a:bodyPr wrap="square" lIns="0" tIns="0" rIns="0" bIns="0" rtlCol="0" anchor="t"/>
          <a:lstStyle/>
          <a:p>
            <a:pPr>
              <a:lnSpc>
                <a:spcPts val="2292"/>
              </a:lnSpc>
            </a:pPr>
            <a:r>
              <a:rPr lang="en-US" i="1" dirty="0">
                <a:solidFill>
                  <a:srgbClr val="49495A"/>
                </a:solidFill>
                <a:latin typeface="Open Sans" pitchFamily="34" charset="0"/>
                <a:ea typeface="Open Sans" pitchFamily="34" charset="-122"/>
                <a:cs typeface="Open Sans" pitchFamily="34" charset="-120"/>
              </a:rPr>
              <a:t>Articulação de diferentes espaços e escalas de análise.</a:t>
            </a:r>
            <a:endParaRPr lang="en-US" i="1" dirty="0"/>
          </a:p>
        </p:txBody>
      </p:sp>
      <p:sp>
        <p:nvSpPr>
          <p:cNvPr id="14" name="Shape 12"/>
          <p:cNvSpPr/>
          <p:nvPr/>
        </p:nvSpPr>
        <p:spPr>
          <a:xfrm>
            <a:off x="5359350" y="3612654"/>
            <a:ext cx="554236" cy="25400"/>
          </a:xfrm>
          <a:prstGeom prst="roundRect">
            <a:avLst>
              <a:gd name="adj" fmla="val 109102"/>
            </a:avLst>
          </a:prstGeom>
          <a:solidFill>
            <a:srgbClr val="D0CED9"/>
          </a:solidFill>
          <a:ln/>
        </p:spPr>
        <p:txBody>
          <a:bodyPr/>
          <a:lstStyle/>
          <a:p>
            <a:endParaRPr lang="pt-BR" sz="1500"/>
          </a:p>
        </p:txBody>
      </p:sp>
      <p:sp>
        <p:nvSpPr>
          <p:cNvPr id="15" name="Shape 13"/>
          <p:cNvSpPr/>
          <p:nvPr/>
        </p:nvSpPr>
        <p:spPr>
          <a:xfrm>
            <a:off x="5888187" y="3417590"/>
            <a:ext cx="415628" cy="415628"/>
          </a:xfrm>
          <a:prstGeom prst="roundRect">
            <a:avLst>
              <a:gd name="adj" fmla="val 6668"/>
            </a:avLst>
          </a:prstGeom>
          <a:solidFill>
            <a:srgbClr val="EAE8F3"/>
          </a:solidFill>
          <a:ln/>
        </p:spPr>
        <p:txBody>
          <a:bodyPr/>
          <a:lstStyle/>
          <a:p>
            <a:endParaRPr lang="pt-BR" sz="1500"/>
          </a:p>
        </p:txBody>
      </p:sp>
      <p:sp>
        <p:nvSpPr>
          <p:cNvPr id="16" name="Text 14"/>
          <p:cNvSpPr/>
          <p:nvPr/>
        </p:nvSpPr>
        <p:spPr>
          <a:xfrm>
            <a:off x="5957392" y="3452168"/>
            <a:ext cx="277118" cy="346373"/>
          </a:xfrm>
          <a:prstGeom prst="rect">
            <a:avLst/>
          </a:prstGeom>
          <a:noFill/>
          <a:ln/>
        </p:spPr>
        <p:txBody>
          <a:bodyPr wrap="none" lIns="0" tIns="0" rIns="0" bIns="0" rtlCol="0" anchor="t"/>
          <a:lstStyle/>
          <a:p>
            <a:pPr algn="ctr">
              <a:lnSpc>
                <a:spcPts val="2167"/>
              </a:lnSpc>
            </a:pPr>
            <a:r>
              <a:rPr lang="en-US" sz="2167" dirty="0">
                <a:solidFill>
                  <a:srgbClr val="49495A"/>
                </a:solidFill>
                <a:latin typeface="Libre Baskerville" pitchFamily="34" charset="0"/>
                <a:ea typeface="Libre Baskerville" pitchFamily="34" charset="-122"/>
                <a:cs typeface="Libre Baskerville" pitchFamily="34" charset="-120"/>
              </a:rPr>
              <a:t>3</a:t>
            </a:r>
            <a:endParaRPr lang="en-US" sz="2167" dirty="0"/>
          </a:p>
        </p:txBody>
      </p:sp>
      <p:sp>
        <p:nvSpPr>
          <p:cNvPr id="17" name="Text 15"/>
          <p:cNvSpPr/>
          <p:nvPr/>
        </p:nvSpPr>
        <p:spPr>
          <a:xfrm>
            <a:off x="2862957" y="3394571"/>
            <a:ext cx="2309317" cy="288727"/>
          </a:xfrm>
          <a:prstGeom prst="rect">
            <a:avLst/>
          </a:prstGeom>
          <a:noFill/>
          <a:ln/>
        </p:spPr>
        <p:txBody>
          <a:bodyPr wrap="none" lIns="0" tIns="0" rIns="0" bIns="0" rtlCol="0" anchor="t"/>
          <a:lstStyle/>
          <a:p>
            <a:pPr algn="r">
              <a:lnSpc>
                <a:spcPts val="2250"/>
              </a:lnSpc>
            </a:pPr>
            <a:r>
              <a:rPr lang="en-US" sz="2400" b="1" dirty="0">
                <a:solidFill>
                  <a:srgbClr val="49495A"/>
                </a:solidFill>
                <a:latin typeface="Libre Baskerville" pitchFamily="34" charset="0"/>
                <a:ea typeface="Libre Baskerville" pitchFamily="34" charset="-122"/>
                <a:cs typeface="Libre Baskerville" pitchFamily="34" charset="-120"/>
              </a:rPr>
              <a:t>Mundo do trabalho</a:t>
            </a:r>
            <a:endParaRPr lang="en-US" sz="2400" b="1" dirty="0"/>
          </a:p>
        </p:txBody>
      </p:sp>
      <p:sp>
        <p:nvSpPr>
          <p:cNvPr id="18" name="Text 16"/>
          <p:cNvSpPr/>
          <p:nvPr/>
        </p:nvSpPr>
        <p:spPr>
          <a:xfrm>
            <a:off x="646608" y="3794125"/>
            <a:ext cx="4525665" cy="591145"/>
          </a:xfrm>
          <a:prstGeom prst="rect">
            <a:avLst/>
          </a:prstGeom>
          <a:noFill/>
          <a:ln/>
        </p:spPr>
        <p:txBody>
          <a:bodyPr wrap="square" lIns="0" tIns="0" rIns="0" bIns="0" rtlCol="0" anchor="t"/>
          <a:lstStyle/>
          <a:p>
            <a:pPr algn="r">
              <a:lnSpc>
                <a:spcPts val="2292"/>
              </a:lnSpc>
            </a:pPr>
            <a:r>
              <a:rPr lang="en-US" i="1" dirty="0">
                <a:solidFill>
                  <a:srgbClr val="49495A"/>
                </a:solidFill>
                <a:latin typeface="Open Sans" pitchFamily="34" charset="0"/>
                <a:ea typeface="Open Sans" pitchFamily="34" charset="-122"/>
                <a:cs typeface="Open Sans" pitchFamily="34" charset="-120"/>
              </a:rPr>
              <a:t>Reflexão sobre atividades socioeconômicas e novas tecnologias.</a:t>
            </a:r>
            <a:endParaRPr lang="en-US" i="1" dirty="0"/>
          </a:p>
        </p:txBody>
      </p:sp>
      <p:sp>
        <p:nvSpPr>
          <p:cNvPr id="19" name="Shape 17"/>
          <p:cNvSpPr/>
          <p:nvPr/>
        </p:nvSpPr>
        <p:spPr>
          <a:xfrm>
            <a:off x="6278414" y="4444008"/>
            <a:ext cx="554236" cy="25400"/>
          </a:xfrm>
          <a:prstGeom prst="roundRect">
            <a:avLst>
              <a:gd name="adj" fmla="val 109102"/>
            </a:avLst>
          </a:prstGeom>
          <a:solidFill>
            <a:srgbClr val="D0CED9"/>
          </a:solidFill>
          <a:ln/>
        </p:spPr>
        <p:txBody>
          <a:bodyPr/>
          <a:lstStyle/>
          <a:p>
            <a:endParaRPr lang="pt-BR" sz="1500"/>
          </a:p>
        </p:txBody>
      </p:sp>
      <p:sp>
        <p:nvSpPr>
          <p:cNvPr id="20" name="Shape 18"/>
          <p:cNvSpPr/>
          <p:nvPr/>
        </p:nvSpPr>
        <p:spPr>
          <a:xfrm>
            <a:off x="5888187" y="4248944"/>
            <a:ext cx="415628" cy="415628"/>
          </a:xfrm>
          <a:prstGeom prst="roundRect">
            <a:avLst>
              <a:gd name="adj" fmla="val 6668"/>
            </a:avLst>
          </a:prstGeom>
          <a:solidFill>
            <a:srgbClr val="EAE8F3"/>
          </a:solidFill>
          <a:ln/>
        </p:spPr>
        <p:txBody>
          <a:bodyPr/>
          <a:lstStyle/>
          <a:p>
            <a:endParaRPr lang="pt-BR" sz="1500"/>
          </a:p>
        </p:txBody>
      </p:sp>
      <p:sp>
        <p:nvSpPr>
          <p:cNvPr id="21" name="Text 19"/>
          <p:cNvSpPr/>
          <p:nvPr/>
        </p:nvSpPr>
        <p:spPr>
          <a:xfrm>
            <a:off x="5957392" y="4283522"/>
            <a:ext cx="277118" cy="346373"/>
          </a:xfrm>
          <a:prstGeom prst="rect">
            <a:avLst/>
          </a:prstGeom>
          <a:noFill/>
          <a:ln/>
        </p:spPr>
        <p:txBody>
          <a:bodyPr wrap="none" lIns="0" tIns="0" rIns="0" bIns="0" rtlCol="0" anchor="t"/>
          <a:lstStyle/>
          <a:p>
            <a:pPr algn="ctr">
              <a:lnSpc>
                <a:spcPts val="2167"/>
              </a:lnSpc>
            </a:pPr>
            <a:r>
              <a:rPr lang="en-US" sz="2167" dirty="0">
                <a:solidFill>
                  <a:srgbClr val="49495A"/>
                </a:solidFill>
                <a:latin typeface="Libre Baskerville" pitchFamily="34" charset="0"/>
                <a:ea typeface="Libre Baskerville" pitchFamily="34" charset="-122"/>
                <a:cs typeface="Libre Baskerville" pitchFamily="34" charset="-120"/>
              </a:rPr>
              <a:t>4</a:t>
            </a:r>
            <a:endParaRPr lang="en-US" sz="2167" dirty="0"/>
          </a:p>
        </p:txBody>
      </p:sp>
      <p:sp>
        <p:nvSpPr>
          <p:cNvPr id="22" name="Text 20"/>
          <p:cNvSpPr/>
          <p:nvPr/>
        </p:nvSpPr>
        <p:spPr>
          <a:xfrm>
            <a:off x="7019727" y="4225925"/>
            <a:ext cx="2958108" cy="288727"/>
          </a:xfrm>
          <a:prstGeom prst="rect">
            <a:avLst/>
          </a:prstGeom>
          <a:noFill/>
          <a:ln/>
        </p:spPr>
        <p:txBody>
          <a:bodyPr wrap="none" lIns="0" tIns="0" rIns="0" bIns="0" rtlCol="0" anchor="t"/>
          <a:lstStyle/>
          <a:p>
            <a:pPr>
              <a:lnSpc>
                <a:spcPts val="2250"/>
              </a:lnSpc>
            </a:pPr>
            <a:r>
              <a:rPr lang="en-US" sz="2400" b="1" dirty="0">
                <a:solidFill>
                  <a:srgbClr val="49495A"/>
                </a:solidFill>
                <a:latin typeface="Libre Baskerville" pitchFamily="34" charset="0"/>
                <a:ea typeface="Libre Baskerville" pitchFamily="34" charset="-122"/>
                <a:cs typeface="Libre Baskerville" pitchFamily="34" charset="-120"/>
              </a:rPr>
              <a:t>Formas de representação</a:t>
            </a:r>
            <a:endParaRPr lang="en-US" sz="2400" b="1" dirty="0"/>
          </a:p>
        </p:txBody>
      </p:sp>
      <p:sp>
        <p:nvSpPr>
          <p:cNvPr id="23" name="Text 21"/>
          <p:cNvSpPr/>
          <p:nvPr/>
        </p:nvSpPr>
        <p:spPr>
          <a:xfrm>
            <a:off x="7019727" y="4625479"/>
            <a:ext cx="4525665" cy="591145"/>
          </a:xfrm>
          <a:prstGeom prst="rect">
            <a:avLst/>
          </a:prstGeom>
          <a:noFill/>
          <a:ln/>
        </p:spPr>
        <p:txBody>
          <a:bodyPr wrap="square" lIns="0" tIns="0" rIns="0" bIns="0" rtlCol="0" anchor="t"/>
          <a:lstStyle/>
          <a:p>
            <a:pPr>
              <a:lnSpc>
                <a:spcPts val="2292"/>
              </a:lnSpc>
            </a:pPr>
            <a:r>
              <a:rPr lang="en-US" i="1" dirty="0">
                <a:solidFill>
                  <a:srgbClr val="49495A"/>
                </a:solidFill>
                <a:latin typeface="Open Sans" pitchFamily="34" charset="0"/>
                <a:ea typeface="Open Sans" pitchFamily="34" charset="-122"/>
                <a:cs typeface="Open Sans" pitchFamily="34" charset="-120"/>
              </a:rPr>
              <a:t>Ampliação gradativa da concepção de mapas e representações.</a:t>
            </a:r>
            <a:endParaRPr lang="en-US" i="1" dirty="0"/>
          </a:p>
        </p:txBody>
      </p:sp>
      <p:sp>
        <p:nvSpPr>
          <p:cNvPr id="24" name="Shape 22"/>
          <p:cNvSpPr/>
          <p:nvPr/>
        </p:nvSpPr>
        <p:spPr>
          <a:xfrm>
            <a:off x="5359350" y="5275362"/>
            <a:ext cx="554236" cy="25400"/>
          </a:xfrm>
          <a:prstGeom prst="roundRect">
            <a:avLst>
              <a:gd name="adj" fmla="val 109102"/>
            </a:avLst>
          </a:prstGeom>
          <a:solidFill>
            <a:srgbClr val="D0CED9"/>
          </a:solidFill>
          <a:ln/>
        </p:spPr>
        <p:txBody>
          <a:bodyPr/>
          <a:lstStyle/>
          <a:p>
            <a:endParaRPr lang="pt-BR" sz="1500"/>
          </a:p>
        </p:txBody>
      </p:sp>
      <p:sp>
        <p:nvSpPr>
          <p:cNvPr id="25" name="Shape 23"/>
          <p:cNvSpPr/>
          <p:nvPr/>
        </p:nvSpPr>
        <p:spPr>
          <a:xfrm>
            <a:off x="5888187" y="5080298"/>
            <a:ext cx="415628" cy="415628"/>
          </a:xfrm>
          <a:prstGeom prst="roundRect">
            <a:avLst>
              <a:gd name="adj" fmla="val 6668"/>
            </a:avLst>
          </a:prstGeom>
          <a:solidFill>
            <a:srgbClr val="EAE8F3"/>
          </a:solidFill>
          <a:ln/>
        </p:spPr>
        <p:txBody>
          <a:bodyPr/>
          <a:lstStyle/>
          <a:p>
            <a:endParaRPr lang="pt-BR" sz="1500"/>
          </a:p>
        </p:txBody>
      </p:sp>
      <p:sp>
        <p:nvSpPr>
          <p:cNvPr id="26" name="Text 24"/>
          <p:cNvSpPr/>
          <p:nvPr/>
        </p:nvSpPr>
        <p:spPr>
          <a:xfrm>
            <a:off x="5957392" y="5114875"/>
            <a:ext cx="277118" cy="346373"/>
          </a:xfrm>
          <a:prstGeom prst="rect">
            <a:avLst/>
          </a:prstGeom>
          <a:noFill/>
          <a:ln/>
        </p:spPr>
        <p:txBody>
          <a:bodyPr wrap="none" lIns="0" tIns="0" rIns="0" bIns="0" rtlCol="0" anchor="t"/>
          <a:lstStyle/>
          <a:p>
            <a:pPr algn="ctr">
              <a:lnSpc>
                <a:spcPts val="2167"/>
              </a:lnSpc>
            </a:pPr>
            <a:r>
              <a:rPr lang="en-US" sz="2167" dirty="0">
                <a:solidFill>
                  <a:srgbClr val="49495A"/>
                </a:solidFill>
                <a:latin typeface="Libre Baskerville" pitchFamily="34" charset="0"/>
                <a:ea typeface="Libre Baskerville" pitchFamily="34" charset="-122"/>
                <a:cs typeface="Libre Baskerville" pitchFamily="34" charset="-120"/>
              </a:rPr>
              <a:t>5</a:t>
            </a:r>
            <a:endParaRPr lang="en-US" sz="2167" dirty="0"/>
          </a:p>
        </p:txBody>
      </p:sp>
      <p:sp>
        <p:nvSpPr>
          <p:cNvPr id="27" name="Text 25"/>
          <p:cNvSpPr/>
          <p:nvPr/>
        </p:nvSpPr>
        <p:spPr>
          <a:xfrm>
            <a:off x="1767682" y="5057279"/>
            <a:ext cx="3404593" cy="288727"/>
          </a:xfrm>
          <a:prstGeom prst="rect">
            <a:avLst/>
          </a:prstGeom>
          <a:noFill/>
          <a:ln/>
        </p:spPr>
        <p:txBody>
          <a:bodyPr wrap="none" lIns="0" tIns="0" rIns="0" bIns="0" rtlCol="0" anchor="t"/>
          <a:lstStyle/>
          <a:p>
            <a:pPr algn="r">
              <a:lnSpc>
                <a:spcPts val="2250"/>
              </a:lnSpc>
            </a:pPr>
            <a:r>
              <a:rPr lang="en-US" sz="2400" b="1" dirty="0">
                <a:solidFill>
                  <a:srgbClr val="49495A"/>
                </a:solidFill>
                <a:latin typeface="Libre Baskerville" pitchFamily="34" charset="0"/>
                <a:ea typeface="Libre Baskerville" pitchFamily="34" charset="-122"/>
                <a:cs typeface="Libre Baskerville" pitchFamily="34" charset="-120"/>
              </a:rPr>
              <a:t>Natureza e qualidade de vida</a:t>
            </a:r>
            <a:endParaRPr lang="en-US" sz="2400" b="1" dirty="0"/>
          </a:p>
        </p:txBody>
      </p:sp>
      <p:sp>
        <p:nvSpPr>
          <p:cNvPr id="28" name="Text 26"/>
          <p:cNvSpPr/>
          <p:nvPr/>
        </p:nvSpPr>
        <p:spPr>
          <a:xfrm>
            <a:off x="646608" y="5456833"/>
            <a:ext cx="4525665" cy="295573"/>
          </a:xfrm>
          <a:prstGeom prst="rect">
            <a:avLst/>
          </a:prstGeom>
          <a:noFill/>
          <a:ln/>
        </p:spPr>
        <p:txBody>
          <a:bodyPr wrap="none" lIns="0" tIns="0" rIns="0" bIns="0" rtlCol="0" anchor="t"/>
          <a:lstStyle/>
          <a:p>
            <a:pPr algn="r">
              <a:lnSpc>
                <a:spcPts val="2292"/>
              </a:lnSpc>
            </a:pPr>
            <a:r>
              <a:rPr lang="en-US" i="1" dirty="0">
                <a:solidFill>
                  <a:srgbClr val="49495A"/>
                </a:solidFill>
                <a:latin typeface="Open Sans" pitchFamily="34" charset="0"/>
                <a:ea typeface="Open Sans" pitchFamily="34" charset="-122"/>
                <a:cs typeface="Open Sans" pitchFamily="34" charset="-120"/>
              </a:rPr>
              <a:t>Articulação entre geografia física e humana.</a:t>
            </a:r>
            <a:endParaRPr lang="en-US" i="1" dirty="0"/>
          </a:p>
        </p:txBody>
      </p:sp>
      <p:sp>
        <p:nvSpPr>
          <p:cNvPr id="30" name="Google Shape;116;p3">
            <a:extLst>
              <a:ext uri="{FF2B5EF4-FFF2-40B4-BE49-F238E27FC236}">
                <a16:creationId xmlns:a16="http://schemas.microsoft.com/office/drawing/2014/main" id="{D52B8482-DCC9-77C6-2DCB-403AF8F4F8A2}"/>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 name="Imagem 8" descr="Desenho de pessoas&#10;&#10;O conteúdo gerado por IA pode estar incorreto.">
            <a:extLst>
              <a:ext uri="{FF2B5EF4-FFF2-40B4-BE49-F238E27FC236}">
                <a16:creationId xmlns:a16="http://schemas.microsoft.com/office/drawing/2014/main" id="{03AAF2C3-7030-8CB2-8FCF-2E64F2E789AD}"/>
              </a:ext>
            </a:extLst>
          </p:cNvPr>
          <p:cNvPicPr>
            <a:picLocks noChangeAspect="1"/>
          </p:cNvPicPr>
          <p:nvPr/>
        </p:nvPicPr>
        <p:blipFill>
          <a:blip r:embed="rId3">
            <a:extLst>
              <a:ext uri="{28A0092B-C50C-407E-A947-70E740481C1C}">
                <a14:useLocalDpi xmlns:a14="http://schemas.microsoft.com/office/drawing/2010/main" val="0"/>
              </a:ext>
            </a:extLst>
          </a:blip>
          <a:srcRect t="22583" b="-2592"/>
          <a:stretch/>
        </p:blipFill>
        <p:spPr>
          <a:xfrm>
            <a:off x="0" y="-7883"/>
            <a:ext cx="12192000" cy="3436883"/>
          </a:xfrm>
          <a:prstGeom prst="rect">
            <a:avLst/>
          </a:prstGeom>
        </p:spPr>
      </p:pic>
      <p:pic>
        <p:nvPicPr>
          <p:cNvPr id="2" name="Image 0" descr="preencoded.png"/>
          <p:cNvPicPr>
            <a:picLocks noChangeAspect="1"/>
          </p:cNvPicPr>
          <p:nvPr/>
        </p:nvPicPr>
        <p:blipFill>
          <a:blip r:embed="rId4"/>
          <a:stretch>
            <a:fillRect/>
          </a:stretch>
        </p:blipFill>
        <p:spPr>
          <a:xfrm>
            <a:off x="6958510" y="0"/>
            <a:ext cx="5233490" cy="6858000"/>
          </a:xfrm>
          <a:prstGeom prst="rect">
            <a:avLst/>
          </a:prstGeom>
        </p:spPr>
      </p:pic>
      <p:sp>
        <p:nvSpPr>
          <p:cNvPr id="3" name="Text 0"/>
          <p:cNvSpPr/>
          <p:nvPr/>
        </p:nvSpPr>
        <p:spPr>
          <a:xfrm>
            <a:off x="126124" y="3599777"/>
            <a:ext cx="6706262" cy="599864"/>
          </a:xfrm>
          <a:prstGeom prst="rect">
            <a:avLst/>
          </a:prstGeom>
          <a:noFill/>
          <a:ln/>
        </p:spPr>
        <p:txBody>
          <a:bodyPr wrap="square" lIns="0" tIns="0" rIns="0" bIns="0" rtlCol="0" anchor="t"/>
          <a:lstStyle/>
          <a:p>
            <a:pPr algn="ctr">
              <a:lnSpc>
                <a:spcPts val="4625"/>
              </a:lnSpc>
            </a:pPr>
            <a:r>
              <a:rPr lang="en-US" sz="3600" b="1" dirty="0" err="1">
                <a:solidFill>
                  <a:srgbClr val="FF0000"/>
                </a:solidFill>
                <a:latin typeface="Platypi Medium" pitchFamily="34" charset="0"/>
                <a:ea typeface="Platypi Medium" pitchFamily="34" charset="-122"/>
                <a:cs typeface="Platypi Medium" pitchFamily="34" charset="-120"/>
              </a:rPr>
              <a:t>História</a:t>
            </a:r>
            <a:r>
              <a:rPr lang="en-US" sz="3600" b="1" dirty="0">
                <a:solidFill>
                  <a:srgbClr val="FF0000"/>
                </a:solidFill>
                <a:latin typeface="Platypi Medium" pitchFamily="34" charset="0"/>
                <a:ea typeface="Platypi Medium" pitchFamily="34" charset="-122"/>
                <a:cs typeface="Platypi Medium" pitchFamily="34" charset="-120"/>
              </a:rPr>
              <a:t> no </a:t>
            </a:r>
            <a:r>
              <a:rPr lang="en-US" sz="3600" b="1" dirty="0" err="1">
                <a:solidFill>
                  <a:srgbClr val="FF0000"/>
                </a:solidFill>
                <a:latin typeface="Platypi Medium" pitchFamily="34" charset="0"/>
                <a:ea typeface="Platypi Medium" pitchFamily="34" charset="-122"/>
                <a:cs typeface="Platypi Medium" pitchFamily="34" charset="-120"/>
              </a:rPr>
              <a:t>Currículo</a:t>
            </a:r>
            <a:r>
              <a:rPr lang="en-US" sz="3600" b="1" dirty="0">
                <a:solidFill>
                  <a:srgbClr val="FF0000"/>
                </a:solidFill>
                <a:latin typeface="Platypi Medium" pitchFamily="34" charset="0"/>
                <a:ea typeface="Platypi Medium" pitchFamily="34" charset="-122"/>
                <a:cs typeface="Platypi Medium" pitchFamily="34" charset="-120"/>
              </a:rPr>
              <a:t> </a:t>
            </a:r>
            <a:r>
              <a:rPr lang="en-US" sz="3600" b="1" dirty="0" err="1">
                <a:solidFill>
                  <a:srgbClr val="FF0000"/>
                </a:solidFill>
                <a:latin typeface="Platypi Medium" pitchFamily="34" charset="0"/>
                <a:ea typeface="Platypi Medium" pitchFamily="34" charset="-122"/>
                <a:cs typeface="Platypi Medium" pitchFamily="34" charset="-120"/>
              </a:rPr>
              <a:t>Paulista</a:t>
            </a:r>
            <a:endParaRPr lang="en-US" sz="3600" b="1" dirty="0">
              <a:solidFill>
                <a:srgbClr val="FF0000"/>
              </a:solidFill>
              <a:latin typeface="Platypi Medium" pitchFamily="34" charset="0"/>
              <a:ea typeface="Platypi Medium" pitchFamily="34" charset="-122"/>
              <a:cs typeface="Platypi Medium" pitchFamily="34" charset="-120"/>
            </a:endParaRPr>
          </a:p>
        </p:txBody>
      </p:sp>
      <p:sp>
        <p:nvSpPr>
          <p:cNvPr id="4" name="Text 1"/>
          <p:cNvSpPr/>
          <p:nvPr/>
        </p:nvSpPr>
        <p:spPr>
          <a:xfrm>
            <a:off x="330746" y="4478592"/>
            <a:ext cx="6297018" cy="2192533"/>
          </a:xfrm>
          <a:prstGeom prst="rect">
            <a:avLst/>
          </a:prstGeom>
          <a:noFill/>
          <a:ln/>
        </p:spPr>
        <p:txBody>
          <a:bodyPr wrap="square" lIns="0" tIns="0" rIns="0" bIns="0" rtlCol="0" anchor="t"/>
          <a:lstStyle/>
          <a:p>
            <a:pPr algn="just">
              <a:lnSpc>
                <a:spcPts val="2375"/>
              </a:lnSpc>
            </a:pPr>
            <a:r>
              <a:rPr lang="en-US" sz="2400" dirty="0">
                <a:solidFill>
                  <a:srgbClr val="504C49"/>
                </a:solidFill>
                <a:latin typeface="Source Serif Pro" pitchFamily="34" charset="0"/>
                <a:ea typeface="Source Serif Pro" pitchFamily="34" charset="-122"/>
                <a:cs typeface="Source Serif Pro" pitchFamily="34" charset="-120"/>
              </a:rPr>
              <a:t>O saber histórico na sala de aula caracteriza-se por um </a:t>
            </a:r>
            <a:r>
              <a:rPr lang="en-US" sz="2400" dirty="0" err="1">
                <a:solidFill>
                  <a:srgbClr val="504C49"/>
                </a:solidFill>
                <a:latin typeface="Source Serif Pro" pitchFamily="34" charset="0"/>
                <a:ea typeface="Source Serif Pro" pitchFamily="34" charset="-122"/>
                <a:cs typeface="Source Serif Pro" pitchFamily="34" charset="-120"/>
              </a:rPr>
              <a:t>duplo</a:t>
            </a:r>
            <a:r>
              <a:rPr lang="en-US" sz="2400" dirty="0">
                <a:solidFill>
                  <a:srgbClr val="504C49"/>
                </a:solidFill>
                <a:latin typeface="Source Serif Pro" pitchFamily="34" charset="0"/>
                <a:ea typeface="Source Serif Pro" pitchFamily="34" charset="-122"/>
                <a:cs typeface="Source Serif Pro" pitchFamily="34" charset="-120"/>
              </a:rPr>
              <a:t> </a:t>
            </a:r>
            <a:r>
              <a:rPr lang="en-US" sz="2400" dirty="0" err="1">
                <a:solidFill>
                  <a:srgbClr val="504C49"/>
                </a:solidFill>
                <a:latin typeface="Source Serif Pro" pitchFamily="34" charset="0"/>
                <a:ea typeface="Source Serif Pro" pitchFamily="34" charset="-122"/>
                <a:cs typeface="Source Serif Pro" pitchFamily="34" charset="-120"/>
              </a:rPr>
              <a:t>movimento</a:t>
            </a:r>
            <a:r>
              <a:rPr lang="en-US" sz="2400" dirty="0">
                <a:solidFill>
                  <a:srgbClr val="504C49"/>
                </a:solidFill>
                <a:latin typeface="Source Serif Pro" pitchFamily="34" charset="0"/>
                <a:ea typeface="Source Serif Pro" pitchFamily="34" charset="-122"/>
                <a:cs typeface="Source Serif Pro" pitchFamily="34" charset="-120"/>
              </a:rPr>
              <a:t>. Compreende-se o presente através do passado e reelabora-se a </a:t>
            </a:r>
            <a:r>
              <a:rPr lang="en-US" sz="2400" dirty="0" err="1">
                <a:solidFill>
                  <a:srgbClr val="504C49"/>
                </a:solidFill>
                <a:latin typeface="Source Serif Pro" pitchFamily="34" charset="0"/>
                <a:ea typeface="Source Serif Pro" pitchFamily="34" charset="-122"/>
                <a:cs typeface="Source Serif Pro" pitchFamily="34" charset="-120"/>
              </a:rPr>
              <a:t>História</a:t>
            </a:r>
            <a:r>
              <a:rPr lang="en-US" sz="2400" dirty="0">
                <a:solidFill>
                  <a:srgbClr val="504C49"/>
                </a:solidFill>
                <a:latin typeface="Source Serif Pro" pitchFamily="34" charset="0"/>
                <a:ea typeface="Source Serif Pro" pitchFamily="34" charset="-122"/>
                <a:cs typeface="Source Serif Pro" pitchFamily="34" charset="-120"/>
              </a:rPr>
              <a:t> com novos </a:t>
            </a:r>
            <a:r>
              <a:rPr lang="en-US" sz="2400" dirty="0" err="1">
                <a:solidFill>
                  <a:srgbClr val="504C49"/>
                </a:solidFill>
                <a:latin typeface="Source Serif Pro" pitchFamily="34" charset="0"/>
                <a:ea typeface="Source Serif Pro" pitchFamily="34" charset="-122"/>
                <a:cs typeface="Source Serif Pro" pitchFamily="34" charset="-120"/>
              </a:rPr>
              <a:t>questionamentos</a:t>
            </a:r>
            <a:r>
              <a:rPr lang="en-US" sz="2400" dirty="0">
                <a:solidFill>
                  <a:srgbClr val="504C49"/>
                </a:solidFill>
                <a:latin typeface="Source Serif Pro" pitchFamily="34" charset="0"/>
                <a:ea typeface="Source Serif Pro" pitchFamily="34" charset="-122"/>
                <a:cs typeface="Source Serif Pro" pitchFamily="34" charset="-120"/>
              </a:rPr>
              <a:t>.</a:t>
            </a:r>
          </a:p>
          <a:p>
            <a:pPr algn="just">
              <a:lnSpc>
                <a:spcPts val="2375"/>
              </a:lnSpc>
            </a:pPr>
            <a:r>
              <a:rPr lang="en-US" sz="2400" dirty="0">
                <a:solidFill>
                  <a:srgbClr val="504C49"/>
                </a:solidFill>
                <a:latin typeface="Source Serif Pro" pitchFamily="34" charset="0"/>
                <a:ea typeface="Source Serif Pro" pitchFamily="34" charset="-122"/>
                <a:cs typeface="Source Serif Pro" pitchFamily="34" charset="-120"/>
              </a:rPr>
              <a:t>Este processo </a:t>
            </a:r>
            <a:r>
              <a:rPr lang="en-US" sz="2400" dirty="0" err="1">
                <a:solidFill>
                  <a:srgbClr val="504C49"/>
                </a:solidFill>
                <a:latin typeface="Source Serif Pro" pitchFamily="34" charset="0"/>
                <a:ea typeface="Source Serif Pro" pitchFamily="34" charset="-122"/>
                <a:cs typeface="Source Serif Pro" pitchFamily="34" charset="-120"/>
              </a:rPr>
              <a:t>contribui</a:t>
            </a:r>
            <a:r>
              <a:rPr lang="en-US" sz="2400" dirty="0">
                <a:solidFill>
                  <a:srgbClr val="504C49"/>
                </a:solidFill>
                <a:latin typeface="Source Serif Pro" pitchFamily="34" charset="0"/>
                <a:ea typeface="Source Serif Pro" pitchFamily="34" charset="-122"/>
                <a:cs typeface="Source Serif Pro" pitchFamily="34" charset="-120"/>
              </a:rPr>
              <a:t> para a </a:t>
            </a:r>
            <a:r>
              <a:rPr lang="en-US" sz="2400" dirty="0" err="1">
                <a:solidFill>
                  <a:srgbClr val="504C49"/>
                </a:solidFill>
                <a:latin typeface="Source Serif Pro" pitchFamily="34" charset="0"/>
                <a:ea typeface="Source Serif Pro" pitchFamily="34" charset="-122"/>
                <a:cs typeface="Source Serif Pro" pitchFamily="34" charset="-120"/>
              </a:rPr>
              <a:t>construção</a:t>
            </a:r>
            <a:r>
              <a:rPr lang="en-US" sz="2400" dirty="0">
                <a:solidFill>
                  <a:srgbClr val="504C49"/>
                </a:solidFill>
                <a:latin typeface="Source Serif Pro" pitchFamily="34" charset="0"/>
                <a:ea typeface="Source Serif Pro" pitchFamily="34" charset="-122"/>
                <a:cs typeface="Source Serif Pro" pitchFamily="34" charset="-120"/>
              </a:rPr>
              <a:t> das </a:t>
            </a:r>
            <a:r>
              <a:rPr lang="en-US" sz="2400" dirty="0" err="1">
                <a:solidFill>
                  <a:srgbClr val="504C49"/>
                </a:solidFill>
                <a:latin typeface="Source Serif Pro" pitchFamily="34" charset="0"/>
                <a:ea typeface="Source Serif Pro" pitchFamily="34" charset="-122"/>
                <a:cs typeface="Source Serif Pro" pitchFamily="34" charset="-120"/>
              </a:rPr>
              <a:t>identidades</a:t>
            </a:r>
            <a:r>
              <a:rPr lang="en-US" sz="2400" dirty="0">
                <a:solidFill>
                  <a:srgbClr val="504C49"/>
                </a:solidFill>
                <a:latin typeface="Source Serif Pro" pitchFamily="34" charset="0"/>
                <a:ea typeface="Source Serif Pro" pitchFamily="34" charset="-122"/>
                <a:cs typeface="Source Serif Pro" pitchFamily="34" charset="-120"/>
              </a:rPr>
              <a:t> dos </a:t>
            </a:r>
            <a:r>
              <a:rPr lang="en-US" sz="2400" dirty="0" err="1">
                <a:solidFill>
                  <a:srgbClr val="504C49"/>
                </a:solidFill>
                <a:latin typeface="Source Serif Pro" pitchFamily="34" charset="0"/>
                <a:ea typeface="Source Serif Pro" pitchFamily="34" charset="-122"/>
                <a:cs typeface="Source Serif Pro" pitchFamily="34" charset="-120"/>
              </a:rPr>
              <a:t>diferentes</a:t>
            </a:r>
            <a:r>
              <a:rPr lang="en-US" sz="2400" dirty="0">
                <a:solidFill>
                  <a:srgbClr val="504C49"/>
                </a:solidFill>
                <a:latin typeface="Source Serif Pro" pitchFamily="34" charset="0"/>
                <a:ea typeface="Source Serif Pro" pitchFamily="34" charset="-122"/>
                <a:cs typeface="Source Serif Pro" pitchFamily="34" charset="-120"/>
              </a:rPr>
              <a:t> grupos que </a:t>
            </a:r>
            <a:r>
              <a:rPr lang="en-US" sz="2400" dirty="0" err="1">
                <a:solidFill>
                  <a:srgbClr val="504C49"/>
                </a:solidFill>
                <a:latin typeface="Source Serif Pro" pitchFamily="34" charset="0"/>
                <a:ea typeface="Source Serif Pro" pitchFamily="34" charset="-122"/>
                <a:cs typeface="Source Serif Pro" pitchFamily="34" charset="-120"/>
              </a:rPr>
              <a:t>constituem</a:t>
            </a:r>
            <a:r>
              <a:rPr lang="en-US" sz="2400" dirty="0">
                <a:solidFill>
                  <a:srgbClr val="504C49"/>
                </a:solidFill>
                <a:latin typeface="Source Serif Pro" pitchFamily="34" charset="0"/>
                <a:ea typeface="Source Serif Pro" pitchFamily="34" charset="-122"/>
                <a:cs typeface="Source Serif Pro" pitchFamily="34" charset="-120"/>
              </a:rPr>
              <a:t> a sociedade.</a:t>
            </a:r>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044480" cy="6858000"/>
          </a:xfrm>
          <a:prstGeom prst="rect">
            <a:avLst/>
          </a:prstGeom>
        </p:spPr>
      </p:pic>
      <p:sp>
        <p:nvSpPr>
          <p:cNvPr id="3" name="Text 0"/>
          <p:cNvSpPr/>
          <p:nvPr/>
        </p:nvSpPr>
        <p:spPr>
          <a:xfrm>
            <a:off x="5357837" y="796285"/>
            <a:ext cx="6485682" cy="718244"/>
          </a:xfrm>
          <a:prstGeom prst="rect">
            <a:avLst/>
          </a:prstGeom>
          <a:noFill/>
          <a:ln/>
        </p:spPr>
        <p:txBody>
          <a:bodyPr wrap="square" lIns="0" tIns="0" rIns="0" bIns="0" rtlCol="0" anchor="t"/>
          <a:lstStyle/>
          <a:p>
            <a:pPr algn="ctr">
              <a:lnSpc>
                <a:spcPts val="4625"/>
              </a:lnSpc>
            </a:pPr>
            <a:r>
              <a:rPr lang="en-US" sz="3708" b="1" dirty="0">
                <a:solidFill>
                  <a:srgbClr val="201B18"/>
                </a:solidFill>
                <a:latin typeface="Platypi Medium" pitchFamily="34" charset="0"/>
                <a:ea typeface="Platypi Medium" pitchFamily="34" charset="-122"/>
                <a:cs typeface="Platypi Medium" pitchFamily="34" charset="-120"/>
              </a:rPr>
              <a:t>Superando a </a:t>
            </a:r>
            <a:r>
              <a:rPr lang="en-US" sz="3708" b="1" dirty="0" err="1">
                <a:solidFill>
                  <a:srgbClr val="201B18"/>
                </a:solidFill>
                <a:latin typeface="Platypi Medium" pitchFamily="34" charset="0"/>
                <a:ea typeface="Platypi Medium" pitchFamily="34" charset="-122"/>
                <a:cs typeface="Platypi Medium" pitchFamily="34" charset="-120"/>
              </a:rPr>
              <a:t>História</a:t>
            </a:r>
            <a:r>
              <a:rPr lang="en-US" sz="3708" b="1" dirty="0">
                <a:solidFill>
                  <a:srgbClr val="201B18"/>
                </a:solidFill>
                <a:latin typeface="Platypi Medium" pitchFamily="34" charset="0"/>
                <a:ea typeface="Platypi Medium" pitchFamily="34" charset="-122"/>
                <a:cs typeface="Platypi Medium" pitchFamily="34" charset="-120"/>
              </a:rPr>
              <a:t> factual</a:t>
            </a:r>
            <a:endParaRPr lang="en-US" sz="3708" b="1" dirty="0"/>
          </a:p>
        </p:txBody>
      </p:sp>
      <p:sp>
        <p:nvSpPr>
          <p:cNvPr id="4" name="Shape 1"/>
          <p:cNvSpPr/>
          <p:nvPr/>
        </p:nvSpPr>
        <p:spPr>
          <a:xfrm>
            <a:off x="5351611" y="1834073"/>
            <a:ext cx="425252" cy="425252"/>
          </a:xfrm>
          <a:prstGeom prst="roundRect">
            <a:avLst>
              <a:gd name="adj" fmla="val 6667"/>
            </a:avLst>
          </a:prstGeom>
          <a:solidFill>
            <a:srgbClr val="F9F7F7"/>
          </a:solidFill>
          <a:ln/>
        </p:spPr>
        <p:txBody>
          <a:bodyPr/>
          <a:lstStyle/>
          <a:p>
            <a:endParaRPr lang="pt-BR" sz="1500"/>
          </a:p>
        </p:txBody>
      </p:sp>
      <p:pic>
        <p:nvPicPr>
          <p:cNvPr id="5" name="Image 1" descr="preencoded.png"/>
          <p:cNvPicPr>
            <a:picLocks noChangeAspect="1"/>
          </p:cNvPicPr>
          <p:nvPr/>
        </p:nvPicPr>
        <p:blipFill>
          <a:blip r:embed="rId4"/>
          <a:stretch>
            <a:fillRect/>
          </a:stretch>
        </p:blipFill>
        <p:spPr>
          <a:xfrm>
            <a:off x="5422503" y="1869495"/>
            <a:ext cx="283468" cy="354409"/>
          </a:xfrm>
          <a:prstGeom prst="rect">
            <a:avLst/>
          </a:prstGeom>
        </p:spPr>
      </p:pic>
      <p:sp>
        <p:nvSpPr>
          <p:cNvPr id="6" name="Text 2"/>
          <p:cNvSpPr/>
          <p:nvPr/>
        </p:nvSpPr>
        <p:spPr>
          <a:xfrm>
            <a:off x="5965875" y="1908487"/>
            <a:ext cx="4597022" cy="276424"/>
          </a:xfrm>
          <a:prstGeom prst="rect">
            <a:avLst/>
          </a:prstGeom>
          <a:noFill/>
          <a:ln/>
        </p:spPr>
        <p:txBody>
          <a:bodyPr wrap="square" lIns="0" tIns="0" rIns="0" bIns="0" rtlCol="0" anchor="t"/>
          <a:lstStyle/>
          <a:p>
            <a:pPr>
              <a:lnSpc>
                <a:spcPts val="2292"/>
              </a:lnSpc>
            </a:pPr>
            <a:r>
              <a:rPr lang="en-US" sz="2400" i="1" dirty="0">
                <a:solidFill>
                  <a:srgbClr val="504C49"/>
                </a:solidFill>
                <a:latin typeface="Platypi Medium" pitchFamily="34" charset="0"/>
                <a:ea typeface="Platypi Medium" pitchFamily="34" charset="-122"/>
                <a:cs typeface="Platypi Medium" pitchFamily="34" charset="-120"/>
              </a:rPr>
              <a:t>Revisão dos </a:t>
            </a:r>
            <a:r>
              <a:rPr lang="en-US" sz="2400" i="1" dirty="0" err="1">
                <a:solidFill>
                  <a:srgbClr val="504C49"/>
                </a:solidFill>
                <a:latin typeface="Platypi Medium" pitchFamily="34" charset="0"/>
                <a:ea typeface="Platypi Medium" pitchFamily="34" charset="-122"/>
                <a:cs typeface="Platypi Medium" pitchFamily="34" charset="-120"/>
              </a:rPr>
              <a:t>marcos</a:t>
            </a:r>
            <a:r>
              <a:rPr lang="en-US" sz="2400" i="1" dirty="0">
                <a:solidFill>
                  <a:srgbClr val="504C49"/>
                </a:solidFill>
                <a:latin typeface="Platypi Medium" pitchFamily="34" charset="0"/>
                <a:ea typeface="Platypi Medium" pitchFamily="34" charset="-122"/>
                <a:cs typeface="Platypi Medium" pitchFamily="34" charset="-120"/>
              </a:rPr>
              <a:t> </a:t>
            </a:r>
            <a:r>
              <a:rPr lang="en-US" sz="2400" i="1" dirty="0" err="1">
                <a:solidFill>
                  <a:srgbClr val="504C49"/>
                </a:solidFill>
                <a:latin typeface="Platypi Medium" pitchFamily="34" charset="0"/>
                <a:ea typeface="Platypi Medium" pitchFamily="34" charset="-122"/>
                <a:cs typeface="Platypi Medium" pitchFamily="34" charset="-120"/>
              </a:rPr>
              <a:t>históricos</a:t>
            </a:r>
            <a:endParaRPr lang="en-US" sz="2400" i="1" dirty="0"/>
          </a:p>
        </p:txBody>
      </p:sp>
      <p:sp>
        <p:nvSpPr>
          <p:cNvPr id="7" name="Text 3"/>
          <p:cNvSpPr/>
          <p:nvPr/>
        </p:nvSpPr>
        <p:spPr>
          <a:xfrm>
            <a:off x="5965875" y="2416355"/>
            <a:ext cx="5877644" cy="718245"/>
          </a:xfrm>
          <a:prstGeom prst="rect">
            <a:avLst/>
          </a:prstGeom>
          <a:noFill/>
          <a:ln/>
        </p:spPr>
        <p:txBody>
          <a:bodyPr wrap="square" lIns="0" tIns="0" rIns="0" bIns="0" rtlCol="0" anchor="t"/>
          <a:lstStyle/>
          <a:p>
            <a:pPr>
              <a:lnSpc>
                <a:spcPts val="2375"/>
              </a:lnSpc>
            </a:pPr>
            <a:r>
              <a:rPr lang="en-US" sz="2000" dirty="0">
                <a:solidFill>
                  <a:srgbClr val="504C49"/>
                </a:solidFill>
                <a:latin typeface="Source Serif Pro" pitchFamily="34" charset="0"/>
                <a:ea typeface="Source Serif Pro" pitchFamily="34" charset="-122"/>
                <a:cs typeface="Source Serif Pro" pitchFamily="34" charset="-120"/>
              </a:rPr>
              <a:t>Os velhos marcos estão sendo revistos, introduzindo novas perspectivas históricas.</a:t>
            </a:r>
            <a:endParaRPr lang="en-US" sz="2000" dirty="0"/>
          </a:p>
        </p:txBody>
      </p:sp>
      <p:sp>
        <p:nvSpPr>
          <p:cNvPr id="8" name="Shape 4"/>
          <p:cNvSpPr/>
          <p:nvPr/>
        </p:nvSpPr>
        <p:spPr>
          <a:xfrm>
            <a:off x="5351611" y="3638081"/>
            <a:ext cx="425252" cy="425252"/>
          </a:xfrm>
          <a:prstGeom prst="roundRect">
            <a:avLst>
              <a:gd name="adj" fmla="val 6667"/>
            </a:avLst>
          </a:prstGeom>
          <a:solidFill>
            <a:srgbClr val="F9F7F7"/>
          </a:solidFill>
          <a:ln/>
        </p:spPr>
        <p:txBody>
          <a:bodyPr/>
          <a:lstStyle/>
          <a:p>
            <a:endParaRPr lang="pt-BR" sz="1500"/>
          </a:p>
        </p:txBody>
      </p:sp>
      <p:pic>
        <p:nvPicPr>
          <p:cNvPr id="9" name="Image 2" descr="preencoded.png"/>
          <p:cNvPicPr>
            <a:picLocks noChangeAspect="1"/>
          </p:cNvPicPr>
          <p:nvPr/>
        </p:nvPicPr>
        <p:blipFill>
          <a:blip r:embed="rId5"/>
          <a:stretch>
            <a:fillRect/>
          </a:stretch>
        </p:blipFill>
        <p:spPr>
          <a:xfrm>
            <a:off x="5422503" y="3673503"/>
            <a:ext cx="283468" cy="354409"/>
          </a:xfrm>
          <a:prstGeom prst="rect">
            <a:avLst/>
          </a:prstGeom>
        </p:spPr>
      </p:pic>
      <p:sp>
        <p:nvSpPr>
          <p:cNvPr id="10" name="Text 5"/>
          <p:cNvSpPr/>
          <p:nvPr/>
        </p:nvSpPr>
        <p:spPr>
          <a:xfrm>
            <a:off x="5965875" y="3723400"/>
            <a:ext cx="4355284" cy="329140"/>
          </a:xfrm>
          <a:prstGeom prst="rect">
            <a:avLst/>
          </a:prstGeom>
          <a:noFill/>
          <a:ln/>
        </p:spPr>
        <p:txBody>
          <a:bodyPr wrap="square" lIns="0" tIns="0" rIns="0" bIns="0" rtlCol="0" anchor="t"/>
          <a:lstStyle/>
          <a:p>
            <a:pPr>
              <a:lnSpc>
                <a:spcPts val="2292"/>
              </a:lnSpc>
            </a:pPr>
            <a:r>
              <a:rPr lang="en-US" sz="2400" i="1" dirty="0">
                <a:solidFill>
                  <a:srgbClr val="504C49"/>
                </a:solidFill>
                <a:latin typeface="Platypi Medium" pitchFamily="34" charset="0"/>
                <a:ea typeface="Platypi Medium" pitchFamily="34" charset="-122"/>
                <a:cs typeface="Platypi Medium" pitchFamily="34" charset="-120"/>
              </a:rPr>
              <a:t>Professor como </a:t>
            </a:r>
            <a:r>
              <a:rPr lang="en-US" sz="2400" i="1" dirty="0" err="1">
                <a:solidFill>
                  <a:srgbClr val="504C49"/>
                </a:solidFill>
                <a:latin typeface="Platypi Medium" pitchFamily="34" charset="0"/>
                <a:ea typeface="Platypi Medium" pitchFamily="34" charset="-122"/>
                <a:cs typeface="Platypi Medium" pitchFamily="34" charset="-120"/>
              </a:rPr>
              <a:t>mediador</a:t>
            </a:r>
            <a:endParaRPr lang="en-US" sz="2400" i="1" dirty="0"/>
          </a:p>
        </p:txBody>
      </p:sp>
      <p:sp>
        <p:nvSpPr>
          <p:cNvPr id="11" name="Text 6"/>
          <p:cNvSpPr/>
          <p:nvPr/>
        </p:nvSpPr>
        <p:spPr>
          <a:xfrm>
            <a:off x="5965875" y="4262717"/>
            <a:ext cx="5877644" cy="718245"/>
          </a:xfrm>
          <a:prstGeom prst="rect">
            <a:avLst/>
          </a:prstGeom>
          <a:noFill/>
          <a:ln/>
        </p:spPr>
        <p:txBody>
          <a:bodyPr wrap="square" lIns="0" tIns="0" rIns="0" bIns="0" rtlCol="0" anchor="t"/>
          <a:lstStyle/>
          <a:p>
            <a:pPr>
              <a:lnSpc>
                <a:spcPts val="2375"/>
              </a:lnSpc>
            </a:pPr>
            <a:r>
              <a:rPr lang="en-US" sz="2000" dirty="0">
                <a:solidFill>
                  <a:srgbClr val="504C49"/>
                </a:solidFill>
                <a:latin typeface="Source Serif Pro" pitchFamily="34" charset="0"/>
                <a:ea typeface="Source Serif Pro" pitchFamily="34" charset="-122"/>
                <a:cs typeface="Source Serif Pro" pitchFamily="34" charset="-120"/>
              </a:rPr>
              <a:t>O professor não é transmissor de conhecimento, mas mediador no processo de aprendizagem.</a:t>
            </a:r>
            <a:endParaRPr lang="en-US" sz="2000" dirty="0"/>
          </a:p>
        </p:txBody>
      </p:sp>
      <p:sp>
        <p:nvSpPr>
          <p:cNvPr id="12" name="Shape 7"/>
          <p:cNvSpPr/>
          <p:nvPr/>
        </p:nvSpPr>
        <p:spPr>
          <a:xfrm>
            <a:off x="5233492" y="5365610"/>
            <a:ext cx="425252" cy="425252"/>
          </a:xfrm>
          <a:prstGeom prst="roundRect">
            <a:avLst>
              <a:gd name="adj" fmla="val 6667"/>
            </a:avLst>
          </a:prstGeom>
          <a:solidFill>
            <a:srgbClr val="F9F7F7"/>
          </a:solidFill>
          <a:ln/>
        </p:spPr>
        <p:txBody>
          <a:bodyPr/>
          <a:lstStyle/>
          <a:p>
            <a:endParaRPr lang="pt-BR" sz="1500"/>
          </a:p>
        </p:txBody>
      </p:sp>
      <p:pic>
        <p:nvPicPr>
          <p:cNvPr id="13" name="Image 3" descr="preencoded.png"/>
          <p:cNvPicPr>
            <a:picLocks noChangeAspect="1"/>
          </p:cNvPicPr>
          <p:nvPr/>
        </p:nvPicPr>
        <p:blipFill>
          <a:blip r:embed="rId6"/>
          <a:stretch>
            <a:fillRect/>
          </a:stretch>
        </p:blipFill>
        <p:spPr>
          <a:xfrm>
            <a:off x="5304384" y="5401031"/>
            <a:ext cx="283468" cy="354409"/>
          </a:xfrm>
          <a:prstGeom prst="rect">
            <a:avLst/>
          </a:prstGeom>
        </p:spPr>
      </p:pic>
      <p:sp>
        <p:nvSpPr>
          <p:cNvPr id="14" name="Text 8"/>
          <p:cNvSpPr/>
          <p:nvPr/>
        </p:nvSpPr>
        <p:spPr>
          <a:xfrm>
            <a:off x="5847755" y="5432465"/>
            <a:ext cx="2752923" cy="295275"/>
          </a:xfrm>
          <a:prstGeom prst="rect">
            <a:avLst/>
          </a:prstGeom>
          <a:noFill/>
          <a:ln/>
        </p:spPr>
        <p:txBody>
          <a:bodyPr wrap="none" lIns="0" tIns="0" rIns="0" bIns="0" rtlCol="0" anchor="t"/>
          <a:lstStyle/>
          <a:p>
            <a:pPr>
              <a:lnSpc>
                <a:spcPts val="2292"/>
              </a:lnSpc>
            </a:pPr>
            <a:r>
              <a:rPr lang="en-US" sz="2400" i="1" dirty="0" err="1">
                <a:solidFill>
                  <a:srgbClr val="504C49"/>
                </a:solidFill>
                <a:latin typeface="Platypi Medium" pitchFamily="34" charset="0"/>
                <a:ea typeface="Platypi Medium" pitchFamily="34" charset="-122"/>
                <a:cs typeface="Platypi Medium" pitchFamily="34" charset="-120"/>
              </a:rPr>
              <a:t>Estudante</a:t>
            </a:r>
            <a:r>
              <a:rPr lang="en-US" sz="2400" i="1" dirty="0">
                <a:solidFill>
                  <a:srgbClr val="504C49"/>
                </a:solidFill>
                <a:latin typeface="Platypi Medium" pitchFamily="34" charset="0"/>
                <a:ea typeface="Platypi Medium" pitchFamily="34" charset="-122"/>
                <a:cs typeface="Platypi Medium" pitchFamily="34" charset="-120"/>
              </a:rPr>
              <a:t> </a:t>
            </a:r>
            <a:r>
              <a:rPr lang="en-US" sz="2400" i="1" dirty="0" err="1">
                <a:solidFill>
                  <a:srgbClr val="504C49"/>
                </a:solidFill>
                <a:latin typeface="Platypi Medium" pitchFamily="34" charset="0"/>
                <a:ea typeface="Platypi Medium" pitchFamily="34" charset="-122"/>
                <a:cs typeface="Platypi Medium" pitchFamily="34" charset="-120"/>
              </a:rPr>
              <a:t>protagonista</a:t>
            </a:r>
            <a:endParaRPr lang="en-US" sz="2400" i="1" dirty="0"/>
          </a:p>
        </p:txBody>
      </p:sp>
      <p:sp>
        <p:nvSpPr>
          <p:cNvPr id="15" name="Text 9"/>
          <p:cNvSpPr/>
          <p:nvPr/>
        </p:nvSpPr>
        <p:spPr>
          <a:xfrm>
            <a:off x="5847755" y="5862636"/>
            <a:ext cx="6186590" cy="604838"/>
          </a:xfrm>
          <a:prstGeom prst="rect">
            <a:avLst/>
          </a:prstGeom>
          <a:noFill/>
          <a:ln/>
        </p:spPr>
        <p:txBody>
          <a:bodyPr wrap="square" lIns="0" tIns="0" rIns="0" bIns="0" rtlCol="0" anchor="t"/>
          <a:lstStyle/>
          <a:p>
            <a:pPr>
              <a:lnSpc>
                <a:spcPts val="2375"/>
              </a:lnSpc>
            </a:pPr>
            <a:r>
              <a:rPr lang="en-US" sz="2000" dirty="0">
                <a:solidFill>
                  <a:srgbClr val="504C49"/>
                </a:solidFill>
                <a:latin typeface="Source Serif Pro" pitchFamily="34" charset="0"/>
                <a:ea typeface="Source Serif Pro" pitchFamily="34" charset="-122"/>
                <a:cs typeface="Source Serif Pro" pitchFamily="34" charset="-120"/>
              </a:rPr>
              <a:t>O estudante é ser ativo no seu processo de aprendizagem, contribuindo para sua formação como protagonista.</a:t>
            </a:r>
            <a:endParaRPr lang="en-US" sz="2000" dirty="0"/>
          </a:p>
        </p:txBody>
      </p:sp>
      <p:sp>
        <p:nvSpPr>
          <p:cNvPr id="17" name="Google Shape;116;p3">
            <a:extLst>
              <a:ext uri="{FF2B5EF4-FFF2-40B4-BE49-F238E27FC236}">
                <a16:creationId xmlns:a16="http://schemas.microsoft.com/office/drawing/2014/main" id="{9C7CC6DD-F7E1-D05E-7A43-9F347BAB8623}"/>
              </a:ext>
            </a:extLst>
          </p:cNvPr>
          <p:cNvSpPr/>
          <p:nvPr/>
        </p:nvSpPr>
        <p:spPr>
          <a:xfrm>
            <a:off x="9275421" y="-105844"/>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6154340" y="497481"/>
            <a:ext cx="4854377" cy="541536"/>
          </a:xfrm>
          <a:prstGeom prst="rect">
            <a:avLst/>
          </a:prstGeom>
          <a:noFill/>
          <a:ln/>
        </p:spPr>
        <p:txBody>
          <a:bodyPr wrap="none" lIns="0" tIns="0" rIns="0" bIns="0" rtlCol="0" anchor="t"/>
          <a:lstStyle/>
          <a:p>
            <a:pPr algn="ctr">
              <a:lnSpc>
                <a:spcPts val="4250"/>
              </a:lnSpc>
            </a:pPr>
            <a:r>
              <a:rPr lang="en-US" sz="3375" b="1" dirty="0">
                <a:solidFill>
                  <a:srgbClr val="201B18"/>
                </a:solidFill>
                <a:latin typeface="Platypi Medium" pitchFamily="34" charset="0"/>
                <a:ea typeface="Platypi Medium" pitchFamily="34" charset="-122"/>
                <a:cs typeface="Platypi Medium" pitchFamily="34" charset="-120"/>
              </a:rPr>
              <a:t>A </a:t>
            </a:r>
            <a:r>
              <a:rPr lang="en-US" sz="3375" b="1" dirty="0" err="1">
                <a:solidFill>
                  <a:srgbClr val="201B18"/>
                </a:solidFill>
                <a:latin typeface="Platypi Medium" pitchFamily="34" charset="0"/>
                <a:ea typeface="Platypi Medium" pitchFamily="34" charset="-122"/>
                <a:cs typeface="Platypi Medium" pitchFamily="34" charset="-120"/>
              </a:rPr>
              <a:t>atitude</a:t>
            </a:r>
            <a:r>
              <a:rPr lang="en-US" sz="3375" b="1" dirty="0">
                <a:solidFill>
                  <a:srgbClr val="201B18"/>
                </a:solidFill>
                <a:latin typeface="Platypi Medium" pitchFamily="34" charset="0"/>
                <a:ea typeface="Platypi Medium" pitchFamily="34" charset="-122"/>
                <a:cs typeface="Platypi Medium" pitchFamily="34" charset="-120"/>
              </a:rPr>
              <a:t> </a:t>
            </a:r>
            <a:r>
              <a:rPr lang="en-US" sz="3375" b="1" dirty="0" err="1">
                <a:solidFill>
                  <a:srgbClr val="201B18"/>
                </a:solidFill>
                <a:latin typeface="Platypi Medium" pitchFamily="34" charset="0"/>
                <a:ea typeface="Platypi Medium" pitchFamily="34" charset="-122"/>
                <a:cs typeface="Platypi Medium" pitchFamily="34" charset="-120"/>
              </a:rPr>
              <a:t>historiadora</a:t>
            </a:r>
            <a:endParaRPr lang="en-US" sz="3375" b="1" dirty="0"/>
          </a:p>
        </p:txBody>
      </p:sp>
      <p:pic>
        <p:nvPicPr>
          <p:cNvPr id="4" name="Image 1" descr="preencoded.png"/>
          <p:cNvPicPr>
            <a:picLocks noChangeAspect="1"/>
          </p:cNvPicPr>
          <p:nvPr/>
        </p:nvPicPr>
        <p:blipFill>
          <a:blip r:embed="rId4"/>
          <a:stretch>
            <a:fillRect/>
          </a:stretch>
        </p:blipFill>
        <p:spPr>
          <a:xfrm>
            <a:off x="5178524" y="1316137"/>
            <a:ext cx="866478" cy="1275656"/>
          </a:xfrm>
          <a:prstGeom prst="rect">
            <a:avLst/>
          </a:prstGeom>
        </p:spPr>
      </p:pic>
      <p:sp>
        <p:nvSpPr>
          <p:cNvPr id="5" name="Text 1"/>
          <p:cNvSpPr/>
          <p:nvPr/>
        </p:nvSpPr>
        <p:spPr>
          <a:xfrm>
            <a:off x="6304856" y="1489372"/>
            <a:ext cx="2621757" cy="270668"/>
          </a:xfrm>
          <a:prstGeom prst="rect">
            <a:avLst/>
          </a:prstGeom>
          <a:noFill/>
          <a:ln/>
        </p:spPr>
        <p:txBody>
          <a:bodyPr wrap="none" lIns="0" tIns="0" rIns="0" bIns="0" rtlCol="0" anchor="t"/>
          <a:lstStyle/>
          <a:p>
            <a:pPr>
              <a:lnSpc>
                <a:spcPts val="2125"/>
              </a:lnSpc>
            </a:pPr>
            <a:r>
              <a:rPr lang="en-US" sz="2800" i="1" dirty="0">
                <a:solidFill>
                  <a:srgbClr val="504C49"/>
                </a:solidFill>
                <a:latin typeface="Platypi Medium" pitchFamily="34" charset="0"/>
                <a:ea typeface="Platypi Medium" pitchFamily="34" charset="-122"/>
                <a:cs typeface="Platypi Medium" pitchFamily="34" charset="-120"/>
              </a:rPr>
              <a:t>Uso de Fontes Históricas</a:t>
            </a:r>
            <a:endParaRPr lang="en-US" sz="2800" i="1" dirty="0"/>
          </a:p>
        </p:txBody>
      </p:sp>
      <p:sp>
        <p:nvSpPr>
          <p:cNvPr id="6" name="Text 2"/>
          <p:cNvSpPr/>
          <p:nvPr/>
        </p:nvSpPr>
        <p:spPr>
          <a:xfrm>
            <a:off x="6304856" y="1863923"/>
            <a:ext cx="5280620" cy="554633"/>
          </a:xfrm>
          <a:prstGeom prst="rect">
            <a:avLst/>
          </a:prstGeom>
          <a:noFill/>
          <a:ln/>
        </p:spPr>
        <p:txBody>
          <a:bodyPr wrap="square" lIns="0" tIns="0" rIns="0" bIns="0" rtlCol="0" anchor="t"/>
          <a:lstStyle/>
          <a:p>
            <a:pPr>
              <a:lnSpc>
                <a:spcPts val="2167"/>
              </a:lnSpc>
            </a:pPr>
            <a:r>
              <a:rPr lang="en-US" sz="2000" dirty="0">
                <a:solidFill>
                  <a:srgbClr val="504C49"/>
                </a:solidFill>
                <a:latin typeface="Source Serif Pro" pitchFamily="34" charset="0"/>
                <a:ea typeface="Source Serif Pro" pitchFamily="34" charset="-122"/>
                <a:cs typeface="Source Serif Pro" pitchFamily="34" charset="-120"/>
              </a:rPr>
              <a:t>Utilização de fontes em diferentes linguagens para construir conhecimento histórico.</a:t>
            </a:r>
            <a:endParaRPr lang="en-US" sz="2000" dirty="0"/>
          </a:p>
        </p:txBody>
      </p:sp>
      <p:pic>
        <p:nvPicPr>
          <p:cNvPr id="7" name="Image 2" descr="preencoded.png"/>
          <p:cNvPicPr>
            <a:picLocks noChangeAspect="1"/>
          </p:cNvPicPr>
          <p:nvPr/>
        </p:nvPicPr>
        <p:blipFill>
          <a:blip r:embed="rId5"/>
          <a:stretch>
            <a:fillRect/>
          </a:stretch>
        </p:blipFill>
        <p:spPr>
          <a:xfrm>
            <a:off x="5178524" y="2657773"/>
            <a:ext cx="866478" cy="1275656"/>
          </a:xfrm>
          <a:prstGeom prst="rect">
            <a:avLst/>
          </a:prstGeom>
        </p:spPr>
      </p:pic>
      <p:sp>
        <p:nvSpPr>
          <p:cNvPr id="8" name="Text 3"/>
          <p:cNvSpPr/>
          <p:nvPr/>
        </p:nvSpPr>
        <p:spPr>
          <a:xfrm>
            <a:off x="6304856" y="2692668"/>
            <a:ext cx="2308523" cy="270668"/>
          </a:xfrm>
          <a:prstGeom prst="rect">
            <a:avLst/>
          </a:prstGeom>
          <a:noFill/>
          <a:ln/>
        </p:spPr>
        <p:txBody>
          <a:bodyPr wrap="none" lIns="0" tIns="0" rIns="0" bIns="0" rtlCol="0" anchor="t"/>
          <a:lstStyle/>
          <a:p>
            <a:pPr>
              <a:lnSpc>
                <a:spcPts val="2125"/>
              </a:lnSpc>
            </a:pPr>
            <a:r>
              <a:rPr lang="en-US" sz="2800" i="1" dirty="0">
                <a:solidFill>
                  <a:srgbClr val="504C49"/>
                </a:solidFill>
                <a:latin typeface="Platypi Medium" pitchFamily="34" charset="0"/>
                <a:ea typeface="Platypi Medium" pitchFamily="34" charset="-122"/>
                <a:cs typeface="Platypi Medium" pitchFamily="34" charset="-120"/>
              </a:rPr>
              <a:t>Operações Cognitivas</a:t>
            </a:r>
            <a:endParaRPr lang="en-US" sz="2800" i="1" dirty="0"/>
          </a:p>
        </p:txBody>
      </p:sp>
      <p:sp>
        <p:nvSpPr>
          <p:cNvPr id="9" name="Text 4"/>
          <p:cNvSpPr/>
          <p:nvPr/>
        </p:nvSpPr>
        <p:spPr>
          <a:xfrm>
            <a:off x="6304856" y="3067219"/>
            <a:ext cx="5280620" cy="554633"/>
          </a:xfrm>
          <a:prstGeom prst="rect">
            <a:avLst/>
          </a:prstGeom>
          <a:noFill/>
          <a:ln/>
        </p:spPr>
        <p:txBody>
          <a:bodyPr wrap="square" lIns="0" tIns="0" rIns="0" bIns="0" rtlCol="0" anchor="t"/>
          <a:lstStyle/>
          <a:p>
            <a:pPr>
              <a:lnSpc>
                <a:spcPts val="2167"/>
              </a:lnSpc>
            </a:pPr>
            <a:r>
              <a:rPr lang="en-US" sz="2000" dirty="0">
                <a:solidFill>
                  <a:srgbClr val="504C49"/>
                </a:solidFill>
                <a:latin typeface="Source Serif Pro" pitchFamily="34" charset="0"/>
                <a:ea typeface="Source Serif Pro" pitchFamily="34" charset="-122"/>
                <a:cs typeface="Source Serif Pro" pitchFamily="34" charset="-120"/>
              </a:rPr>
              <a:t>Descrever, analisar, comparar e questionar fontes para produzir discursos sobre o passado.</a:t>
            </a:r>
            <a:endParaRPr lang="en-US" sz="2000" dirty="0"/>
          </a:p>
        </p:txBody>
      </p:sp>
      <p:pic>
        <p:nvPicPr>
          <p:cNvPr id="10" name="Image 3" descr="preencoded.png"/>
          <p:cNvPicPr>
            <a:picLocks noChangeAspect="1"/>
          </p:cNvPicPr>
          <p:nvPr/>
        </p:nvPicPr>
        <p:blipFill>
          <a:blip r:embed="rId6"/>
          <a:stretch>
            <a:fillRect/>
          </a:stretch>
        </p:blipFill>
        <p:spPr>
          <a:xfrm>
            <a:off x="5178524" y="3978003"/>
            <a:ext cx="866478" cy="1275656"/>
          </a:xfrm>
          <a:prstGeom prst="rect">
            <a:avLst/>
          </a:prstGeom>
        </p:spPr>
      </p:pic>
      <p:sp>
        <p:nvSpPr>
          <p:cNvPr id="11" name="Text 5"/>
          <p:cNvSpPr/>
          <p:nvPr/>
        </p:nvSpPr>
        <p:spPr>
          <a:xfrm>
            <a:off x="6304856" y="4151240"/>
            <a:ext cx="2276673" cy="270668"/>
          </a:xfrm>
          <a:prstGeom prst="rect">
            <a:avLst/>
          </a:prstGeom>
          <a:noFill/>
          <a:ln/>
        </p:spPr>
        <p:txBody>
          <a:bodyPr wrap="none" lIns="0" tIns="0" rIns="0" bIns="0" rtlCol="0" anchor="t"/>
          <a:lstStyle/>
          <a:p>
            <a:pPr>
              <a:lnSpc>
                <a:spcPts val="2125"/>
              </a:lnSpc>
            </a:pPr>
            <a:r>
              <a:rPr lang="en-US" sz="2800" i="1" dirty="0">
                <a:solidFill>
                  <a:srgbClr val="504C49"/>
                </a:solidFill>
                <a:latin typeface="Platypi Medium" pitchFamily="34" charset="0"/>
                <a:ea typeface="Platypi Medium" pitchFamily="34" charset="-122"/>
                <a:cs typeface="Platypi Medium" pitchFamily="34" charset="-120"/>
              </a:rPr>
              <a:t>Experiências Práticas</a:t>
            </a:r>
            <a:endParaRPr lang="en-US" sz="2800" i="1" dirty="0"/>
          </a:p>
        </p:txBody>
      </p:sp>
      <p:sp>
        <p:nvSpPr>
          <p:cNvPr id="12" name="Text 6"/>
          <p:cNvSpPr/>
          <p:nvPr/>
        </p:nvSpPr>
        <p:spPr>
          <a:xfrm>
            <a:off x="6304856" y="4525790"/>
            <a:ext cx="5280620" cy="554633"/>
          </a:xfrm>
          <a:prstGeom prst="rect">
            <a:avLst/>
          </a:prstGeom>
          <a:noFill/>
          <a:ln/>
        </p:spPr>
        <p:txBody>
          <a:bodyPr wrap="square" lIns="0" tIns="0" rIns="0" bIns="0" rtlCol="0" anchor="t"/>
          <a:lstStyle/>
          <a:p>
            <a:pPr>
              <a:lnSpc>
                <a:spcPts val="2167"/>
              </a:lnSpc>
            </a:pPr>
            <a:r>
              <a:rPr lang="en-US" sz="2000" dirty="0">
                <a:solidFill>
                  <a:srgbClr val="504C49"/>
                </a:solidFill>
                <a:latin typeface="Source Serif Pro" pitchFamily="34" charset="0"/>
                <a:ea typeface="Source Serif Pro" pitchFamily="34" charset="-122"/>
                <a:cs typeface="Source Serif Pro" pitchFamily="34" charset="-120"/>
              </a:rPr>
              <a:t>Observar contextos, entrevistar pessoas, consultar arquivos e visitar lugares de memória.</a:t>
            </a:r>
            <a:endParaRPr lang="en-US" sz="2000" dirty="0"/>
          </a:p>
        </p:txBody>
      </p:sp>
      <p:pic>
        <p:nvPicPr>
          <p:cNvPr id="13" name="Image 4" descr="preencoded.png"/>
          <p:cNvPicPr>
            <a:picLocks noChangeAspect="1"/>
          </p:cNvPicPr>
          <p:nvPr/>
        </p:nvPicPr>
        <p:blipFill>
          <a:blip r:embed="rId7"/>
          <a:stretch>
            <a:fillRect/>
          </a:stretch>
        </p:blipFill>
        <p:spPr>
          <a:xfrm>
            <a:off x="5178524" y="5357542"/>
            <a:ext cx="866478" cy="1275656"/>
          </a:xfrm>
          <a:prstGeom prst="rect">
            <a:avLst/>
          </a:prstGeom>
        </p:spPr>
      </p:pic>
      <p:sp>
        <p:nvSpPr>
          <p:cNvPr id="14" name="Text 7"/>
          <p:cNvSpPr/>
          <p:nvPr/>
        </p:nvSpPr>
        <p:spPr>
          <a:xfrm>
            <a:off x="6304856" y="5530778"/>
            <a:ext cx="2168128" cy="270668"/>
          </a:xfrm>
          <a:prstGeom prst="rect">
            <a:avLst/>
          </a:prstGeom>
          <a:noFill/>
          <a:ln/>
        </p:spPr>
        <p:txBody>
          <a:bodyPr wrap="none" lIns="0" tIns="0" rIns="0" bIns="0" rtlCol="0" anchor="t"/>
          <a:lstStyle/>
          <a:p>
            <a:pPr>
              <a:lnSpc>
                <a:spcPts val="2125"/>
              </a:lnSpc>
            </a:pPr>
            <a:r>
              <a:rPr lang="en-US" sz="2800" i="1" dirty="0">
                <a:solidFill>
                  <a:srgbClr val="504C49"/>
                </a:solidFill>
                <a:latin typeface="Platypi Medium" pitchFamily="34" charset="0"/>
                <a:ea typeface="Platypi Medium" pitchFamily="34" charset="-122"/>
                <a:cs typeface="Platypi Medium" pitchFamily="34" charset="-120"/>
              </a:rPr>
              <a:t>Criação de Registros</a:t>
            </a:r>
            <a:endParaRPr lang="en-US" sz="2800" i="1" dirty="0"/>
          </a:p>
        </p:txBody>
      </p:sp>
      <p:sp>
        <p:nvSpPr>
          <p:cNvPr id="15" name="Text 8"/>
          <p:cNvSpPr/>
          <p:nvPr/>
        </p:nvSpPr>
        <p:spPr>
          <a:xfrm>
            <a:off x="6304856" y="5905329"/>
            <a:ext cx="5280620" cy="554633"/>
          </a:xfrm>
          <a:prstGeom prst="rect">
            <a:avLst/>
          </a:prstGeom>
          <a:noFill/>
          <a:ln/>
        </p:spPr>
        <p:txBody>
          <a:bodyPr wrap="square" lIns="0" tIns="0" rIns="0" bIns="0" rtlCol="0" anchor="t"/>
          <a:lstStyle/>
          <a:p>
            <a:pPr>
              <a:lnSpc>
                <a:spcPts val="2167"/>
              </a:lnSpc>
            </a:pPr>
            <a:r>
              <a:rPr lang="en-US" sz="2000" dirty="0">
                <a:solidFill>
                  <a:srgbClr val="504C49"/>
                </a:solidFill>
                <a:latin typeface="Source Serif Pro" pitchFamily="34" charset="0"/>
                <a:ea typeface="Source Serif Pro" pitchFamily="34" charset="-122"/>
                <a:cs typeface="Source Serif Pro" pitchFamily="34" charset="-120"/>
              </a:rPr>
              <a:t>Coletar materiais e criar registros próprios, como centros de memória na escola.</a:t>
            </a:r>
            <a:endParaRPr lang="en-US" sz="2000" dirty="0"/>
          </a:p>
        </p:txBody>
      </p:sp>
      <p:sp>
        <p:nvSpPr>
          <p:cNvPr id="17" name="Google Shape;116;p3">
            <a:extLst>
              <a:ext uri="{FF2B5EF4-FFF2-40B4-BE49-F238E27FC236}">
                <a16:creationId xmlns:a16="http://schemas.microsoft.com/office/drawing/2014/main" id="{DEE380BB-C0D8-1C16-0789-65D35E97435B}"/>
              </a:ext>
            </a:extLst>
          </p:cNvPr>
          <p:cNvSpPr/>
          <p:nvPr/>
        </p:nvSpPr>
        <p:spPr>
          <a:xfrm>
            <a:off x="9275421" y="-105844"/>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8">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 0"/>
          <p:cNvSpPr/>
          <p:nvPr/>
        </p:nvSpPr>
        <p:spPr>
          <a:xfrm>
            <a:off x="3831679" y="516336"/>
            <a:ext cx="4528642" cy="571103"/>
          </a:xfrm>
          <a:prstGeom prst="rect">
            <a:avLst/>
          </a:prstGeom>
          <a:noFill/>
          <a:ln/>
        </p:spPr>
        <p:txBody>
          <a:bodyPr wrap="none" lIns="0" tIns="0" rIns="0" bIns="0" rtlCol="0" anchor="t"/>
          <a:lstStyle/>
          <a:p>
            <a:pPr>
              <a:lnSpc>
                <a:spcPts val="4458"/>
              </a:lnSpc>
            </a:pPr>
            <a:r>
              <a:rPr lang="en-US" sz="3583" b="1" dirty="0">
                <a:solidFill>
                  <a:srgbClr val="201B18"/>
                </a:solidFill>
                <a:latin typeface="Platypi Medium" pitchFamily="34" charset="0"/>
                <a:ea typeface="Platypi Medium" pitchFamily="34" charset="-122"/>
                <a:cs typeface="Platypi Medium" pitchFamily="34" charset="-120"/>
              </a:rPr>
              <a:t>Consciência Histórica</a:t>
            </a:r>
            <a:endParaRPr lang="en-US" sz="3583" b="1" dirty="0"/>
          </a:p>
        </p:txBody>
      </p:sp>
      <p:pic>
        <p:nvPicPr>
          <p:cNvPr id="3" name="Image 0" descr="preencoded.png"/>
          <p:cNvPicPr>
            <a:picLocks noChangeAspect="1"/>
          </p:cNvPicPr>
          <p:nvPr/>
        </p:nvPicPr>
        <p:blipFill>
          <a:blip r:embed="rId3"/>
          <a:stretch>
            <a:fillRect/>
          </a:stretch>
        </p:blipFill>
        <p:spPr>
          <a:xfrm>
            <a:off x="2467471" y="1439169"/>
            <a:ext cx="1800523" cy="1345506"/>
          </a:xfrm>
          <a:prstGeom prst="rect">
            <a:avLst/>
          </a:prstGeom>
        </p:spPr>
      </p:pic>
      <p:pic>
        <p:nvPicPr>
          <p:cNvPr id="4" name="Image 1" descr="preencoded.png"/>
          <p:cNvPicPr>
            <a:picLocks noChangeAspect="1"/>
          </p:cNvPicPr>
          <p:nvPr/>
        </p:nvPicPr>
        <p:blipFill>
          <a:blip r:embed="rId4"/>
          <a:stretch>
            <a:fillRect/>
          </a:stretch>
        </p:blipFill>
        <p:spPr>
          <a:xfrm>
            <a:off x="3239194" y="2125663"/>
            <a:ext cx="256977" cy="321171"/>
          </a:xfrm>
          <a:prstGeom prst="rect">
            <a:avLst/>
          </a:prstGeom>
        </p:spPr>
      </p:pic>
      <p:sp>
        <p:nvSpPr>
          <p:cNvPr id="5" name="Text 1"/>
          <p:cNvSpPr/>
          <p:nvPr/>
        </p:nvSpPr>
        <p:spPr>
          <a:xfrm>
            <a:off x="4450755" y="1768078"/>
            <a:ext cx="2284512" cy="285552"/>
          </a:xfrm>
          <a:prstGeom prst="rect">
            <a:avLst/>
          </a:prstGeom>
          <a:noFill/>
          <a:ln/>
        </p:spPr>
        <p:txBody>
          <a:bodyPr wrap="none" lIns="0" tIns="0" rIns="0" bIns="0" rtlCol="0" anchor="t"/>
          <a:lstStyle/>
          <a:p>
            <a:pPr>
              <a:lnSpc>
                <a:spcPts val="2208"/>
              </a:lnSpc>
            </a:pPr>
            <a:r>
              <a:rPr lang="en-US" sz="2800" i="1" dirty="0">
                <a:solidFill>
                  <a:srgbClr val="504C49"/>
                </a:solidFill>
                <a:latin typeface="Platypi Medium" pitchFamily="34" charset="0"/>
                <a:ea typeface="Platypi Medium" pitchFamily="34" charset="-122"/>
                <a:cs typeface="Platypi Medium" pitchFamily="34" charset="-120"/>
              </a:rPr>
              <a:t>Domínio do tempo</a:t>
            </a:r>
            <a:endParaRPr lang="en-US" sz="2800" i="1" dirty="0"/>
          </a:p>
        </p:txBody>
      </p:sp>
      <p:sp>
        <p:nvSpPr>
          <p:cNvPr id="6" name="Text 2"/>
          <p:cNvSpPr/>
          <p:nvPr/>
        </p:nvSpPr>
        <p:spPr>
          <a:xfrm>
            <a:off x="4450755" y="2163267"/>
            <a:ext cx="4914900" cy="292398"/>
          </a:xfrm>
          <a:prstGeom prst="rect">
            <a:avLst/>
          </a:prstGeom>
          <a:noFill/>
          <a:ln/>
        </p:spPr>
        <p:txBody>
          <a:bodyPr wrap="none" lIns="0" tIns="0" rIns="0" bIns="0" rtlCol="0" anchor="t"/>
          <a:lstStyle/>
          <a:p>
            <a:pPr>
              <a:lnSpc>
                <a:spcPts val="2292"/>
              </a:lnSpc>
            </a:pPr>
            <a:r>
              <a:rPr lang="en-US" sz="2000" dirty="0">
                <a:solidFill>
                  <a:srgbClr val="504C49"/>
                </a:solidFill>
                <a:latin typeface="Source Serif Pro" pitchFamily="34" charset="0"/>
                <a:ea typeface="Source Serif Pro" pitchFamily="34" charset="-122"/>
                <a:cs typeface="Source Serif Pro" pitchFamily="34" charset="-120"/>
              </a:rPr>
              <a:t>Intenção de dominar o tempo experimentado como ameaça.</a:t>
            </a:r>
            <a:endParaRPr lang="en-US" sz="2000" dirty="0"/>
          </a:p>
        </p:txBody>
      </p:sp>
      <p:sp>
        <p:nvSpPr>
          <p:cNvPr id="7" name="Shape 3"/>
          <p:cNvSpPr/>
          <p:nvPr/>
        </p:nvSpPr>
        <p:spPr>
          <a:xfrm>
            <a:off x="4313634" y="2794794"/>
            <a:ext cx="7193062" cy="12700"/>
          </a:xfrm>
          <a:prstGeom prst="roundRect">
            <a:avLst>
              <a:gd name="adj" fmla="val 215861"/>
            </a:avLst>
          </a:prstGeom>
          <a:solidFill>
            <a:srgbClr val="D8D4D4"/>
          </a:solidFill>
          <a:ln/>
        </p:spPr>
        <p:txBody>
          <a:bodyPr/>
          <a:lstStyle/>
          <a:p>
            <a:endParaRPr lang="pt-BR" sz="1500"/>
          </a:p>
        </p:txBody>
      </p:sp>
      <p:pic>
        <p:nvPicPr>
          <p:cNvPr id="8" name="Image 2" descr="preencoded.png"/>
          <p:cNvPicPr>
            <a:picLocks noChangeAspect="1"/>
          </p:cNvPicPr>
          <p:nvPr/>
        </p:nvPicPr>
        <p:blipFill>
          <a:blip r:embed="rId5"/>
          <a:stretch>
            <a:fillRect/>
          </a:stretch>
        </p:blipFill>
        <p:spPr>
          <a:xfrm>
            <a:off x="1567161" y="2830315"/>
            <a:ext cx="3601144" cy="1345506"/>
          </a:xfrm>
          <a:prstGeom prst="rect">
            <a:avLst/>
          </a:prstGeom>
        </p:spPr>
      </p:pic>
      <p:pic>
        <p:nvPicPr>
          <p:cNvPr id="9" name="Image 3" descr="preencoded.png"/>
          <p:cNvPicPr>
            <a:picLocks noChangeAspect="1"/>
          </p:cNvPicPr>
          <p:nvPr/>
        </p:nvPicPr>
        <p:blipFill>
          <a:blip r:embed="rId6"/>
          <a:stretch>
            <a:fillRect/>
          </a:stretch>
        </p:blipFill>
        <p:spPr>
          <a:xfrm>
            <a:off x="3239194" y="3342481"/>
            <a:ext cx="256977" cy="321171"/>
          </a:xfrm>
          <a:prstGeom prst="rect">
            <a:avLst/>
          </a:prstGeom>
        </p:spPr>
      </p:pic>
      <p:sp>
        <p:nvSpPr>
          <p:cNvPr id="10" name="Text 4"/>
          <p:cNvSpPr/>
          <p:nvPr/>
        </p:nvSpPr>
        <p:spPr>
          <a:xfrm>
            <a:off x="5351066" y="3159224"/>
            <a:ext cx="2481659" cy="285552"/>
          </a:xfrm>
          <a:prstGeom prst="rect">
            <a:avLst/>
          </a:prstGeom>
          <a:noFill/>
          <a:ln/>
        </p:spPr>
        <p:txBody>
          <a:bodyPr wrap="none" lIns="0" tIns="0" rIns="0" bIns="0" rtlCol="0" anchor="t"/>
          <a:lstStyle/>
          <a:p>
            <a:pPr>
              <a:lnSpc>
                <a:spcPts val="2208"/>
              </a:lnSpc>
            </a:pPr>
            <a:r>
              <a:rPr lang="en-US" sz="2800" i="1" dirty="0">
                <a:solidFill>
                  <a:srgbClr val="504C49"/>
                </a:solidFill>
                <a:latin typeface="Platypi Medium" pitchFamily="34" charset="0"/>
                <a:ea typeface="Platypi Medium" pitchFamily="34" charset="-122"/>
                <a:cs typeface="Platypi Medium" pitchFamily="34" charset="-120"/>
              </a:rPr>
              <a:t>Pensamento Histórico</a:t>
            </a:r>
            <a:endParaRPr lang="en-US" sz="2800" i="1" dirty="0"/>
          </a:p>
        </p:txBody>
      </p:sp>
      <p:sp>
        <p:nvSpPr>
          <p:cNvPr id="11" name="Text 5"/>
          <p:cNvSpPr/>
          <p:nvPr/>
        </p:nvSpPr>
        <p:spPr>
          <a:xfrm>
            <a:off x="5351066" y="3554413"/>
            <a:ext cx="4290418" cy="292398"/>
          </a:xfrm>
          <a:prstGeom prst="rect">
            <a:avLst/>
          </a:prstGeom>
          <a:noFill/>
          <a:ln/>
        </p:spPr>
        <p:txBody>
          <a:bodyPr wrap="none" lIns="0" tIns="0" rIns="0" bIns="0" rtlCol="0" anchor="t"/>
          <a:lstStyle/>
          <a:p>
            <a:pPr>
              <a:lnSpc>
                <a:spcPts val="2292"/>
              </a:lnSpc>
            </a:pPr>
            <a:r>
              <a:rPr lang="en-US" sz="2000" dirty="0">
                <a:solidFill>
                  <a:srgbClr val="504C49"/>
                </a:solidFill>
                <a:latin typeface="Source Serif Pro" pitchFamily="34" charset="0"/>
                <a:ea typeface="Source Serif Pro" pitchFamily="34" charset="-122"/>
                <a:cs typeface="Source Serif Pro" pitchFamily="34" charset="-120"/>
              </a:rPr>
              <a:t>Ganho de tempo através da reflexão sobre o passado.</a:t>
            </a:r>
            <a:endParaRPr lang="en-US" sz="2000" dirty="0"/>
          </a:p>
        </p:txBody>
      </p:sp>
      <p:sp>
        <p:nvSpPr>
          <p:cNvPr id="12" name="Shape 6"/>
          <p:cNvSpPr/>
          <p:nvPr/>
        </p:nvSpPr>
        <p:spPr>
          <a:xfrm>
            <a:off x="5213945" y="4185940"/>
            <a:ext cx="6292751" cy="12700"/>
          </a:xfrm>
          <a:prstGeom prst="roundRect">
            <a:avLst>
              <a:gd name="adj" fmla="val 215861"/>
            </a:avLst>
          </a:prstGeom>
          <a:solidFill>
            <a:srgbClr val="D8D4D4"/>
          </a:solidFill>
          <a:ln/>
        </p:spPr>
        <p:txBody>
          <a:bodyPr/>
          <a:lstStyle/>
          <a:p>
            <a:endParaRPr lang="pt-BR" sz="1500"/>
          </a:p>
        </p:txBody>
      </p:sp>
      <p:pic>
        <p:nvPicPr>
          <p:cNvPr id="13" name="Image 4" descr="preencoded.png"/>
          <p:cNvPicPr>
            <a:picLocks noChangeAspect="1"/>
          </p:cNvPicPr>
          <p:nvPr/>
        </p:nvPicPr>
        <p:blipFill>
          <a:blip r:embed="rId7"/>
          <a:stretch>
            <a:fillRect/>
          </a:stretch>
        </p:blipFill>
        <p:spPr>
          <a:xfrm>
            <a:off x="666849" y="4221460"/>
            <a:ext cx="5401767" cy="1345506"/>
          </a:xfrm>
          <a:prstGeom prst="rect">
            <a:avLst/>
          </a:prstGeom>
        </p:spPr>
      </p:pic>
      <p:pic>
        <p:nvPicPr>
          <p:cNvPr id="14" name="Image 5" descr="preencoded.png"/>
          <p:cNvPicPr>
            <a:picLocks noChangeAspect="1"/>
          </p:cNvPicPr>
          <p:nvPr/>
        </p:nvPicPr>
        <p:blipFill>
          <a:blip r:embed="rId8"/>
          <a:stretch>
            <a:fillRect/>
          </a:stretch>
        </p:blipFill>
        <p:spPr>
          <a:xfrm>
            <a:off x="3239194" y="4733628"/>
            <a:ext cx="256977" cy="321171"/>
          </a:xfrm>
          <a:prstGeom prst="rect">
            <a:avLst/>
          </a:prstGeom>
        </p:spPr>
      </p:pic>
      <p:sp>
        <p:nvSpPr>
          <p:cNvPr id="15" name="Text 7"/>
          <p:cNvSpPr/>
          <p:nvPr/>
        </p:nvSpPr>
        <p:spPr>
          <a:xfrm>
            <a:off x="6251377" y="4404221"/>
            <a:ext cx="2728318" cy="285552"/>
          </a:xfrm>
          <a:prstGeom prst="rect">
            <a:avLst/>
          </a:prstGeom>
          <a:noFill/>
          <a:ln/>
        </p:spPr>
        <p:txBody>
          <a:bodyPr wrap="none" lIns="0" tIns="0" rIns="0" bIns="0" rtlCol="0" anchor="t"/>
          <a:lstStyle/>
          <a:p>
            <a:pPr>
              <a:lnSpc>
                <a:spcPts val="2208"/>
              </a:lnSpc>
            </a:pPr>
            <a:r>
              <a:rPr lang="en-US" sz="2800" i="1" dirty="0">
                <a:solidFill>
                  <a:srgbClr val="504C49"/>
                </a:solidFill>
                <a:latin typeface="Platypi Medium" pitchFamily="34" charset="0"/>
                <a:ea typeface="Platypi Medium" pitchFamily="34" charset="-122"/>
                <a:cs typeface="Platypi Medium" pitchFamily="34" charset="-120"/>
              </a:rPr>
              <a:t>Conhecimento Histórico</a:t>
            </a:r>
            <a:endParaRPr lang="en-US" sz="2800" i="1" dirty="0"/>
          </a:p>
        </p:txBody>
      </p:sp>
      <p:sp>
        <p:nvSpPr>
          <p:cNvPr id="16" name="Text 8"/>
          <p:cNvSpPr/>
          <p:nvPr/>
        </p:nvSpPr>
        <p:spPr>
          <a:xfrm>
            <a:off x="6251377" y="4799409"/>
            <a:ext cx="5300960" cy="584795"/>
          </a:xfrm>
          <a:prstGeom prst="rect">
            <a:avLst/>
          </a:prstGeom>
          <a:noFill/>
          <a:ln/>
        </p:spPr>
        <p:txBody>
          <a:bodyPr wrap="square" lIns="0" tIns="0" rIns="0" bIns="0" rtlCol="0" anchor="t"/>
          <a:lstStyle/>
          <a:p>
            <a:pPr>
              <a:lnSpc>
                <a:spcPts val="2292"/>
              </a:lnSpc>
            </a:pPr>
            <a:r>
              <a:rPr lang="en-US" sz="2000" dirty="0">
                <a:solidFill>
                  <a:srgbClr val="504C49"/>
                </a:solidFill>
                <a:latin typeface="Source Serif Pro" pitchFamily="34" charset="0"/>
                <a:ea typeface="Source Serif Pro" pitchFamily="34" charset="-122"/>
                <a:cs typeface="Source Serif Pro" pitchFamily="34" charset="-120"/>
              </a:rPr>
              <a:t>Tempo ganho através da compreensão dos processos históricos.</a:t>
            </a:r>
            <a:endParaRPr lang="en-US" sz="2000" dirty="0"/>
          </a:p>
        </p:txBody>
      </p:sp>
      <p:sp>
        <p:nvSpPr>
          <p:cNvPr id="17" name="Text 9"/>
          <p:cNvSpPr/>
          <p:nvPr/>
        </p:nvSpPr>
        <p:spPr>
          <a:xfrm>
            <a:off x="639664" y="5986206"/>
            <a:ext cx="10912673" cy="584795"/>
          </a:xfrm>
          <a:prstGeom prst="rect">
            <a:avLst/>
          </a:prstGeom>
          <a:noFill/>
          <a:ln/>
        </p:spPr>
        <p:txBody>
          <a:bodyPr wrap="square" lIns="0" tIns="0" rIns="0" bIns="0" rtlCol="0" anchor="t"/>
          <a:lstStyle/>
          <a:p>
            <a:pPr algn="just">
              <a:lnSpc>
                <a:spcPts val="2292"/>
              </a:lnSpc>
            </a:pPr>
            <a:r>
              <a:rPr lang="en-US" sz="2000" dirty="0">
                <a:solidFill>
                  <a:srgbClr val="504C49"/>
                </a:solidFill>
                <a:latin typeface="Source Serif Pro" pitchFamily="34" charset="0"/>
                <a:ea typeface="Source Serif Pro" pitchFamily="34" charset="-122"/>
                <a:cs typeface="Source Serif Pro" pitchFamily="34" charset="-120"/>
              </a:rPr>
              <a:t>Segundo Rusen (2001), a consciência histórica é inerente ao ser humano e resulta das interações com o tempo, ocorrendo antes mesmo do conhecimento sobre fatos históricos.</a:t>
            </a:r>
            <a:endParaRPr lang="en-US" sz="2000" dirty="0"/>
          </a:p>
        </p:txBody>
      </p:sp>
      <p:sp>
        <p:nvSpPr>
          <p:cNvPr id="19" name="Google Shape;116;p3">
            <a:extLst>
              <a:ext uri="{FF2B5EF4-FFF2-40B4-BE49-F238E27FC236}">
                <a16:creationId xmlns:a16="http://schemas.microsoft.com/office/drawing/2014/main" id="{6429FAF1-9538-93DC-3D56-41F9E3634F11}"/>
              </a:ext>
            </a:extLst>
          </p:cNvPr>
          <p:cNvSpPr/>
          <p:nvPr/>
        </p:nvSpPr>
        <p:spPr>
          <a:xfrm>
            <a:off x="9275421" y="-105844"/>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9">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 0"/>
          <p:cNvSpPr/>
          <p:nvPr/>
        </p:nvSpPr>
        <p:spPr>
          <a:xfrm>
            <a:off x="3297234" y="633892"/>
            <a:ext cx="5597434" cy="590649"/>
          </a:xfrm>
          <a:prstGeom prst="rect">
            <a:avLst/>
          </a:prstGeom>
          <a:noFill/>
          <a:ln/>
        </p:spPr>
        <p:txBody>
          <a:bodyPr wrap="none" lIns="0" tIns="0" rIns="0" bIns="0" rtlCol="0" anchor="t"/>
          <a:lstStyle/>
          <a:p>
            <a:pPr>
              <a:lnSpc>
                <a:spcPts val="4625"/>
              </a:lnSpc>
            </a:pPr>
            <a:r>
              <a:rPr lang="en-US" sz="3708" b="1" dirty="0">
                <a:solidFill>
                  <a:srgbClr val="201B18"/>
                </a:solidFill>
                <a:latin typeface="Platypi Medium" pitchFamily="34" charset="0"/>
                <a:ea typeface="Platypi Medium" pitchFamily="34" charset="-122"/>
                <a:cs typeface="Platypi Medium" pitchFamily="34" charset="-120"/>
              </a:rPr>
              <a:t>Articulação com Geografia</a:t>
            </a:r>
            <a:endParaRPr lang="en-US" sz="3708" b="1" dirty="0"/>
          </a:p>
        </p:txBody>
      </p:sp>
      <p:sp>
        <p:nvSpPr>
          <p:cNvPr id="3" name="Text 1"/>
          <p:cNvSpPr/>
          <p:nvPr/>
        </p:nvSpPr>
        <p:spPr>
          <a:xfrm>
            <a:off x="1831182" y="1945979"/>
            <a:ext cx="2362696" cy="295275"/>
          </a:xfrm>
          <a:prstGeom prst="rect">
            <a:avLst/>
          </a:prstGeom>
          <a:noFill/>
          <a:ln/>
        </p:spPr>
        <p:txBody>
          <a:bodyPr wrap="none" lIns="0" tIns="0" rIns="0" bIns="0" rtlCol="0" anchor="t"/>
          <a:lstStyle/>
          <a:p>
            <a:pPr algn="r">
              <a:lnSpc>
                <a:spcPts val="2292"/>
              </a:lnSpc>
            </a:pPr>
            <a:r>
              <a:rPr lang="en-US" sz="2800" b="1" dirty="0">
                <a:solidFill>
                  <a:srgbClr val="504C49"/>
                </a:solidFill>
                <a:latin typeface="Platypi Medium" pitchFamily="34" charset="0"/>
                <a:ea typeface="Platypi Medium" pitchFamily="34" charset="-122"/>
                <a:cs typeface="Platypi Medium" pitchFamily="34" charset="-120"/>
              </a:rPr>
              <a:t>(Re)conhecer</a:t>
            </a:r>
            <a:endParaRPr lang="en-US" sz="2800" b="1" dirty="0"/>
          </a:p>
        </p:txBody>
      </p:sp>
      <p:sp>
        <p:nvSpPr>
          <p:cNvPr id="4" name="Text 2"/>
          <p:cNvSpPr/>
          <p:nvPr/>
        </p:nvSpPr>
        <p:spPr>
          <a:xfrm>
            <a:off x="661490" y="2371667"/>
            <a:ext cx="3553058" cy="604838"/>
          </a:xfrm>
          <a:prstGeom prst="rect">
            <a:avLst/>
          </a:prstGeom>
          <a:noFill/>
          <a:ln/>
        </p:spPr>
        <p:txBody>
          <a:bodyPr wrap="square" lIns="0" tIns="0" rIns="0" bIns="0" rtlCol="0" anchor="t"/>
          <a:lstStyle/>
          <a:p>
            <a:pPr algn="r">
              <a:lnSpc>
                <a:spcPts val="2375"/>
              </a:lnSpc>
            </a:pPr>
            <a:r>
              <a:rPr lang="en-US" sz="2000" dirty="0">
                <a:solidFill>
                  <a:srgbClr val="504C49"/>
                </a:solidFill>
                <a:latin typeface="Source Serif Pro" pitchFamily="34" charset="0"/>
                <a:ea typeface="Source Serif Pro" pitchFamily="34" charset="-122"/>
                <a:cs typeface="Source Serif Pro" pitchFamily="34" charset="-120"/>
              </a:rPr>
              <a:t>Identificar sociedades humanas em diferentes tempos e espaços.</a:t>
            </a:r>
            <a:endParaRPr lang="en-US" sz="2000" dirty="0"/>
          </a:p>
        </p:txBody>
      </p:sp>
      <p:pic>
        <p:nvPicPr>
          <p:cNvPr id="5" name="Image 0" descr="preencoded.png"/>
          <p:cNvPicPr>
            <a:picLocks noChangeAspect="1"/>
          </p:cNvPicPr>
          <p:nvPr/>
        </p:nvPicPr>
        <p:blipFill>
          <a:blip r:embed="rId3"/>
          <a:stretch>
            <a:fillRect/>
          </a:stretch>
        </p:blipFill>
        <p:spPr>
          <a:xfrm>
            <a:off x="4193878" y="2011264"/>
            <a:ext cx="3804146" cy="3804146"/>
          </a:xfrm>
          <a:prstGeom prst="rect">
            <a:avLst/>
          </a:prstGeom>
        </p:spPr>
      </p:pic>
      <p:sp>
        <p:nvSpPr>
          <p:cNvPr id="6" name="Text 3"/>
          <p:cNvSpPr/>
          <p:nvPr/>
        </p:nvSpPr>
        <p:spPr>
          <a:xfrm>
            <a:off x="5188943" y="2647157"/>
            <a:ext cx="282773" cy="353517"/>
          </a:xfrm>
          <a:prstGeom prst="rect">
            <a:avLst/>
          </a:prstGeom>
          <a:noFill/>
          <a:ln/>
        </p:spPr>
        <p:txBody>
          <a:bodyPr wrap="none" lIns="0" tIns="0" rIns="0" bIns="0" rtlCol="0" anchor="t"/>
          <a:lstStyle/>
          <a:p>
            <a:pPr>
              <a:lnSpc>
                <a:spcPts val="3542"/>
              </a:lnSpc>
            </a:pPr>
            <a:r>
              <a:rPr lang="en-US" sz="2208" dirty="0">
                <a:solidFill>
                  <a:srgbClr val="504C49"/>
                </a:solidFill>
                <a:latin typeface="Platypi Medium" pitchFamily="34" charset="0"/>
                <a:ea typeface="Platypi Medium" pitchFamily="34" charset="-122"/>
                <a:cs typeface="Platypi Medium" pitchFamily="34" charset="-120"/>
              </a:rPr>
              <a:t>1</a:t>
            </a:r>
            <a:endParaRPr lang="en-US" sz="2208" dirty="0"/>
          </a:p>
        </p:txBody>
      </p:sp>
      <p:sp>
        <p:nvSpPr>
          <p:cNvPr id="7" name="Text 4"/>
          <p:cNvSpPr/>
          <p:nvPr/>
        </p:nvSpPr>
        <p:spPr>
          <a:xfrm>
            <a:off x="7998024" y="2093616"/>
            <a:ext cx="2362696" cy="295275"/>
          </a:xfrm>
          <a:prstGeom prst="rect">
            <a:avLst/>
          </a:prstGeom>
          <a:noFill/>
          <a:ln/>
        </p:spPr>
        <p:txBody>
          <a:bodyPr wrap="none" lIns="0" tIns="0" rIns="0" bIns="0" rtlCol="0" anchor="t"/>
          <a:lstStyle/>
          <a:p>
            <a:pPr>
              <a:lnSpc>
                <a:spcPts val="2292"/>
              </a:lnSpc>
            </a:pPr>
            <a:r>
              <a:rPr lang="en-US" sz="2800" b="1" dirty="0">
                <a:solidFill>
                  <a:srgbClr val="504C49"/>
                </a:solidFill>
                <a:latin typeface="Platypi Medium" pitchFamily="34" charset="0"/>
                <a:ea typeface="Platypi Medium" pitchFamily="34" charset="-122"/>
                <a:cs typeface="Platypi Medium" pitchFamily="34" charset="-120"/>
              </a:rPr>
              <a:t>Pesquisar</a:t>
            </a:r>
            <a:endParaRPr lang="en-US" sz="2800" b="1" dirty="0"/>
          </a:p>
        </p:txBody>
      </p:sp>
      <p:sp>
        <p:nvSpPr>
          <p:cNvPr id="8" name="Text 5"/>
          <p:cNvSpPr/>
          <p:nvPr/>
        </p:nvSpPr>
        <p:spPr>
          <a:xfrm>
            <a:off x="7998024" y="2542827"/>
            <a:ext cx="3553156" cy="604838"/>
          </a:xfrm>
          <a:prstGeom prst="rect">
            <a:avLst/>
          </a:prstGeom>
          <a:noFill/>
          <a:ln/>
        </p:spPr>
        <p:txBody>
          <a:bodyPr wrap="square" lIns="0" tIns="0" rIns="0" bIns="0" rtlCol="0" anchor="t"/>
          <a:lstStyle/>
          <a:p>
            <a:pPr>
              <a:lnSpc>
                <a:spcPts val="2375"/>
              </a:lnSpc>
            </a:pPr>
            <a:r>
              <a:rPr lang="en-US" sz="2000" dirty="0">
                <a:solidFill>
                  <a:srgbClr val="504C49"/>
                </a:solidFill>
                <a:latin typeface="Source Serif Pro" pitchFamily="34" charset="0"/>
                <a:ea typeface="Source Serif Pro" pitchFamily="34" charset="-122"/>
                <a:cs typeface="Source Serif Pro" pitchFamily="34" charset="-120"/>
              </a:rPr>
              <a:t>Classificar, comparar e diferenciar informações históricas.</a:t>
            </a:r>
            <a:endParaRPr lang="en-US" sz="2000" dirty="0"/>
          </a:p>
        </p:txBody>
      </p:sp>
      <p:pic>
        <p:nvPicPr>
          <p:cNvPr id="9" name="Image 1" descr="preencoded.png"/>
          <p:cNvPicPr>
            <a:picLocks noChangeAspect="1"/>
          </p:cNvPicPr>
          <p:nvPr/>
        </p:nvPicPr>
        <p:blipFill>
          <a:blip r:embed="rId4"/>
          <a:stretch>
            <a:fillRect/>
          </a:stretch>
        </p:blipFill>
        <p:spPr>
          <a:xfrm>
            <a:off x="4193878" y="2011264"/>
            <a:ext cx="3804146" cy="3804146"/>
          </a:xfrm>
          <a:prstGeom prst="rect">
            <a:avLst/>
          </a:prstGeom>
        </p:spPr>
      </p:pic>
      <p:sp>
        <p:nvSpPr>
          <p:cNvPr id="10" name="Text 6"/>
          <p:cNvSpPr/>
          <p:nvPr/>
        </p:nvSpPr>
        <p:spPr>
          <a:xfrm>
            <a:off x="7043837" y="2970907"/>
            <a:ext cx="282773" cy="353517"/>
          </a:xfrm>
          <a:prstGeom prst="rect">
            <a:avLst/>
          </a:prstGeom>
          <a:noFill/>
          <a:ln/>
        </p:spPr>
        <p:txBody>
          <a:bodyPr wrap="none" lIns="0" tIns="0" rIns="0" bIns="0" rtlCol="0" anchor="t"/>
          <a:lstStyle/>
          <a:p>
            <a:pPr>
              <a:lnSpc>
                <a:spcPts val="3542"/>
              </a:lnSpc>
            </a:pPr>
            <a:r>
              <a:rPr lang="en-US" sz="2208" dirty="0">
                <a:solidFill>
                  <a:srgbClr val="504C49"/>
                </a:solidFill>
                <a:latin typeface="Platypi Medium" pitchFamily="34" charset="0"/>
                <a:ea typeface="Platypi Medium" pitchFamily="34" charset="-122"/>
                <a:cs typeface="Platypi Medium" pitchFamily="34" charset="-120"/>
              </a:rPr>
              <a:t>2</a:t>
            </a:r>
            <a:endParaRPr lang="en-US" sz="2208" dirty="0"/>
          </a:p>
        </p:txBody>
      </p:sp>
      <p:sp>
        <p:nvSpPr>
          <p:cNvPr id="11" name="Text 7"/>
          <p:cNvSpPr/>
          <p:nvPr/>
        </p:nvSpPr>
        <p:spPr>
          <a:xfrm>
            <a:off x="7977454" y="4711894"/>
            <a:ext cx="2362696" cy="295275"/>
          </a:xfrm>
          <a:prstGeom prst="rect">
            <a:avLst/>
          </a:prstGeom>
          <a:noFill/>
          <a:ln/>
        </p:spPr>
        <p:txBody>
          <a:bodyPr wrap="none" lIns="0" tIns="0" rIns="0" bIns="0" rtlCol="0" anchor="t"/>
          <a:lstStyle/>
          <a:p>
            <a:pPr>
              <a:lnSpc>
                <a:spcPts val="2292"/>
              </a:lnSpc>
            </a:pPr>
            <a:r>
              <a:rPr lang="en-US" sz="2800" b="1" dirty="0">
                <a:solidFill>
                  <a:srgbClr val="504C49"/>
                </a:solidFill>
                <a:latin typeface="Platypi Medium" pitchFamily="34" charset="0"/>
                <a:ea typeface="Platypi Medium" pitchFamily="34" charset="-122"/>
                <a:cs typeface="Platypi Medium" pitchFamily="34" charset="-120"/>
              </a:rPr>
              <a:t>Interpretar</a:t>
            </a:r>
            <a:endParaRPr lang="en-US" sz="1833" b="1" dirty="0"/>
          </a:p>
        </p:txBody>
      </p:sp>
      <p:sp>
        <p:nvSpPr>
          <p:cNvPr id="12" name="Text 8"/>
          <p:cNvSpPr/>
          <p:nvPr/>
        </p:nvSpPr>
        <p:spPr>
          <a:xfrm>
            <a:off x="7977454" y="5106566"/>
            <a:ext cx="3804146" cy="604838"/>
          </a:xfrm>
          <a:prstGeom prst="rect">
            <a:avLst/>
          </a:prstGeom>
          <a:noFill/>
          <a:ln/>
        </p:spPr>
        <p:txBody>
          <a:bodyPr wrap="square" lIns="0" tIns="0" rIns="0" bIns="0" rtlCol="0" anchor="t"/>
          <a:lstStyle/>
          <a:p>
            <a:pPr>
              <a:lnSpc>
                <a:spcPts val="2375"/>
              </a:lnSpc>
            </a:pPr>
            <a:r>
              <a:rPr lang="en-US" sz="2000" dirty="0">
                <a:solidFill>
                  <a:srgbClr val="504C49"/>
                </a:solidFill>
                <a:latin typeface="Source Serif Pro" pitchFamily="34" charset="0"/>
                <a:ea typeface="Source Serif Pro" pitchFamily="34" charset="-122"/>
                <a:cs typeface="Source Serif Pro" pitchFamily="34" charset="-120"/>
              </a:rPr>
              <a:t>Compreender e analisar criticamente os processos históricos.</a:t>
            </a:r>
            <a:endParaRPr lang="en-US" sz="2000" dirty="0"/>
          </a:p>
        </p:txBody>
      </p:sp>
      <p:pic>
        <p:nvPicPr>
          <p:cNvPr id="13" name="Image 2" descr="preencoded.png"/>
          <p:cNvPicPr>
            <a:picLocks noChangeAspect="1"/>
          </p:cNvPicPr>
          <p:nvPr/>
        </p:nvPicPr>
        <p:blipFill>
          <a:blip r:embed="rId5"/>
          <a:stretch>
            <a:fillRect/>
          </a:stretch>
        </p:blipFill>
        <p:spPr>
          <a:xfrm>
            <a:off x="4193878" y="2011264"/>
            <a:ext cx="3804146" cy="3804146"/>
          </a:xfrm>
          <a:prstGeom prst="rect">
            <a:avLst/>
          </a:prstGeom>
        </p:spPr>
      </p:pic>
      <p:sp>
        <p:nvSpPr>
          <p:cNvPr id="14" name="Text 9"/>
          <p:cNvSpPr/>
          <p:nvPr/>
        </p:nvSpPr>
        <p:spPr>
          <a:xfrm>
            <a:off x="6720086" y="4825802"/>
            <a:ext cx="282773" cy="353517"/>
          </a:xfrm>
          <a:prstGeom prst="rect">
            <a:avLst/>
          </a:prstGeom>
          <a:noFill/>
          <a:ln/>
        </p:spPr>
        <p:txBody>
          <a:bodyPr wrap="none" lIns="0" tIns="0" rIns="0" bIns="0" rtlCol="0" anchor="t"/>
          <a:lstStyle/>
          <a:p>
            <a:pPr>
              <a:lnSpc>
                <a:spcPts val="3542"/>
              </a:lnSpc>
            </a:pPr>
            <a:r>
              <a:rPr lang="en-US" sz="2208" dirty="0">
                <a:solidFill>
                  <a:srgbClr val="504C49"/>
                </a:solidFill>
                <a:latin typeface="Platypi Medium" pitchFamily="34" charset="0"/>
                <a:ea typeface="Platypi Medium" pitchFamily="34" charset="-122"/>
                <a:cs typeface="Platypi Medium" pitchFamily="34" charset="-120"/>
              </a:rPr>
              <a:t>3</a:t>
            </a:r>
            <a:endParaRPr lang="en-US" sz="2208" dirty="0"/>
          </a:p>
        </p:txBody>
      </p:sp>
      <p:sp>
        <p:nvSpPr>
          <p:cNvPr id="15" name="Text 10"/>
          <p:cNvSpPr/>
          <p:nvPr/>
        </p:nvSpPr>
        <p:spPr>
          <a:xfrm>
            <a:off x="1831182" y="4707285"/>
            <a:ext cx="2362696" cy="295275"/>
          </a:xfrm>
          <a:prstGeom prst="rect">
            <a:avLst/>
          </a:prstGeom>
          <a:noFill/>
          <a:ln/>
        </p:spPr>
        <p:txBody>
          <a:bodyPr wrap="none" lIns="0" tIns="0" rIns="0" bIns="0" rtlCol="0" anchor="t"/>
          <a:lstStyle/>
          <a:p>
            <a:pPr algn="r">
              <a:lnSpc>
                <a:spcPts val="2292"/>
              </a:lnSpc>
            </a:pPr>
            <a:r>
              <a:rPr lang="en-US" sz="2800" b="1" dirty="0">
                <a:solidFill>
                  <a:srgbClr val="504C49"/>
                </a:solidFill>
                <a:latin typeface="Platypi Medium" pitchFamily="34" charset="0"/>
                <a:ea typeface="Platypi Medium" pitchFamily="34" charset="-122"/>
                <a:cs typeface="Platypi Medium" pitchFamily="34" charset="-120"/>
              </a:rPr>
              <a:t>Produzir</a:t>
            </a:r>
            <a:endParaRPr lang="en-US" sz="2800" b="1" dirty="0"/>
          </a:p>
        </p:txBody>
      </p:sp>
      <p:sp>
        <p:nvSpPr>
          <p:cNvPr id="16" name="Text 11"/>
          <p:cNvSpPr/>
          <p:nvPr/>
        </p:nvSpPr>
        <p:spPr>
          <a:xfrm>
            <a:off x="965630" y="5106566"/>
            <a:ext cx="3248918" cy="604838"/>
          </a:xfrm>
          <a:prstGeom prst="rect">
            <a:avLst/>
          </a:prstGeom>
          <a:noFill/>
          <a:ln/>
        </p:spPr>
        <p:txBody>
          <a:bodyPr wrap="square" lIns="0" tIns="0" rIns="0" bIns="0" rtlCol="0" anchor="t"/>
          <a:lstStyle/>
          <a:p>
            <a:pPr algn="r">
              <a:lnSpc>
                <a:spcPts val="2375"/>
              </a:lnSpc>
            </a:pPr>
            <a:r>
              <a:rPr lang="en-US" sz="2000" dirty="0">
                <a:solidFill>
                  <a:srgbClr val="504C49"/>
                </a:solidFill>
                <a:latin typeface="Source Serif Pro" pitchFamily="34" charset="0"/>
                <a:ea typeface="Source Serif Pro" pitchFamily="34" charset="-122"/>
                <a:cs typeface="Source Serif Pro" pitchFamily="34" charset="-120"/>
              </a:rPr>
              <a:t>Criar conhecimento mobilizando várias linguagens.</a:t>
            </a:r>
            <a:endParaRPr lang="en-US" sz="2000" dirty="0"/>
          </a:p>
        </p:txBody>
      </p:sp>
      <p:pic>
        <p:nvPicPr>
          <p:cNvPr id="17" name="Image 3" descr="preencoded.png"/>
          <p:cNvPicPr>
            <a:picLocks noChangeAspect="1"/>
          </p:cNvPicPr>
          <p:nvPr/>
        </p:nvPicPr>
        <p:blipFill>
          <a:blip r:embed="rId6"/>
          <a:stretch>
            <a:fillRect/>
          </a:stretch>
        </p:blipFill>
        <p:spPr>
          <a:xfrm>
            <a:off x="4193878" y="2011264"/>
            <a:ext cx="3804146" cy="3804146"/>
          </a:xfrm>
          <a:prstGeom prst="rect">
            <a:avLst/>
          </a:prstGeom>
        </p:spPr>
      </p:pic>
      <p:sp>
        <p:nvSpPr>
          <p:cNvPr id="18" name="Text 12"/>
          <p:cNvSpPr/>
          <p:nvPr/>
        </p:nvSpPr>
        <p:spPr>
          <a:xfrm>
            <a:off x="4865192" y="4502051"/>
            <a:ext cx="282773" cy="353517"/>
          </a:xfrm>
          <a:prstGeom prst="rect">
            <a:avLst/>
          </a:prstGeom>
          <a:noFill/>
          <a:ln/>
        </p:spPr>
        <p:txBody>
          <a:bodyPr wrap="none" lIns="0" tIns="0" rIns="0" bIns="0" rtlCol="0" anchor="t"/>
          <a:lstStyle/>
          <a:p>
            <a:pPr>
              <a:lnSpc>
                <a:spcPts val="3542"/>
              </a:lnSpc>
            </a:pPr>
            <a:r>
              <a:rPr lang="en-US" sz="2208" dirty="0">
                <a:solidFill>
                  <a:srgbClr val="504C49"/>
                </a:solidFill>
                <a:latin typeface="Platypi Medium" pitchFamily="34" charset="0"/>
                <a:ea typeface="Platypi Medium" pitchFamily="34" charset="-122"/>
                <a:cs typeface="Platypi Medium" pitchFamily="34" charset="-120"/>
              </a:rPr>
              <a:t>4</a:t>
            </a:r>
            <a:endParaRPr lang="en-US" sz="2208" dirty="0"/>
          </a:p>
        </p:txBody>
      </p:sp>
      <p:sp>
        <p:nvSpPr>
          <p:cNvPr id="20" name="Google Shape;116;p3">
            <a:extLst>
              <a:ext uri="{FF2B5EF4-FFF2-40B4-BE49-F238E27FC236}">
                <a16:creationId xmlns:a16="http://schemas.microsoft.com/office/drawing/2014/main" id="{DDA34A2D-D80B-37D3-A21D-5FF9182C5C68}"/>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7">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3492" y="760512"/>
            <a:ext cx="6297018" cy="1181298"/>
          </a:xfrm>
          <a:prstGeom prst="rect">
            <a:avLst/>
          </a:prstGeom>
          <a:noFill/>
          <a:ln/>
        </p:spPr>
        <p:txBody>
          <a:bodyPr wrap="square" lIns="0" tIns="0" rIns="0" bIns="0" rtlCol="0" anchor="t"/>
          <a:lstStyle/>
          <a:p>
            <a:pPr algn="ctr">
              <a:lnSpc>
                <a:spcPts val="4625"/>
              </a:lnSpc>
            </a:pPr>
            <a:r>
              <a:rPr lang="en-US" sz="3708" b="1" dirty="0">
                <a:solidFill>
                  <a:srgbClr val="201B18"/>
                </a:solidFill>
                <a:latin typeface="Platypi Medium" pitchFamily="34" charset="0"/>
                <a:ea typeface="Platypi Medium" pitchFamily="34" charset="-122"/>
                <a:cs typeface="Platypi Medium" pitchFamily="34" charset="-120"/>
              </a:rPr>
              <a:t>Anos </a:t>
            </a:r>
            <a:r>
              <a:rPr lang="en-US" sz="3708" b="1" dirty="0" err="1">
                <a:solidFill>
                  <a:srgbClr val="201B18"/>
                </a:solidFill>
                <a:latin typeface="Platypi Medium" pitchFamily="34" charset="0"/>
                <a:ea typeface="Platypi Medium" pitchFamily="34" charset="-122"/>
                <a:cs typeface="Platypi Medium" pitchFamily="34" charset="-120"/>
              </a:rPr>
              <a:t>Finais</a:t>
            </a:r>
            <a:r>
              <a:rPr lang="en-US" sz="3708" b="1" dirty="0">
                <a:solidFill>
                  <a:srgbClr val="201B18"/>
                </a:solidFill>
                <a:latin typeface="Platypi Medium" pitchFamily="34" charset="0"/>
                <a:ea typeface="Platypi Medium" pitchFamily="34" charset="-122"/>
                <a:cs typeface="Platypi Medium" pitchFamily="34" charset="-120"/>
              </a:rPr>
              <a:t> do</a:t>
            </a:r>
          </a:p>
          <a:p>
            <a:pPr algn="ctr">
              <a:lnSpc>
                <a:spcPts val="4625"/>
              </a:lnSpc>
            </a:pPr>
            <a:r>
              <a:rPr lang="en-US" sz="3708" b="1" dirty="0">
                <a:solidFill>
                  <a:srgbClr val="201B18"/>
                </a:solidFill>
                <a:latin typeface="Platypi Medium" pitchFamily="34" charset="0"/>
                <a:ea typeface="Platypi Medium" pitchFamily="34" charset="-122"/>
                <a:cs typeface="Platypi Medium" pitchFamily="34" charset="-120"/>
              </a:rPr>
              <a:t>Ensino Fundamental</a:t>
            </a:r>
            <a:endParaRPr lang="en-US" sz="3708" b="1" dirty="0"/>
          </a:p>
        </p:txBody>
      </p:sp>
      <p:sp>
        <p:nvSpPr>
          <p:cNvPr id="4" name="Shape 1"/>
          <p:cNvSpPr/>
          <p:nvPr/>
        </p:nvSpPr>
        <p:spPr>
          <a:xfrm>
            <a:off x="5233492" y="2225279"/>
            <a:ext cx="3054053" cy="2291656"/>
          </a:xfrm>
          <a:prstGeom prst="roundRect">
            <a:avLst>
              <a:gd name="adj" fmla="val 1237"/>
            </a:avLst>
          </a:prstGeom>
          <a:solidFill>
            <a:srgbClr val="F9F7F7"/>
          </a:solidFill>
          <a:ln/>
        </p:spPr>
        <p:txBody>
          <a:bodyPr/>
          <a:lstStyle/>
          <a:p>
            <a:endParaRPr lang="pt-BR" sz="1500"/>
          </a:p>
        </p:txBody>
      </p:sp>
      <p:sp>
        <p:nvSpPr>
          <p:cNvPr id="5" name="Text 2"/>
          <p:cNvSpPr/>
          <p:nvPr/>
        </p:nvSpPr>
        <p:spPr>
          <a:xfrm>
            <a:off x="5280745" y="2202277"/>
            <a:ext cx="2959546" cy="420488"/>
          </a:xfrm>
          <a:prstGeom prst="rect">
            <a:avLst/>
          </a:prstGeom>
          <a:noFill/>
          <a:ln/>
        </p:spPr>
        <p:txBody>
          <a:bodyPr wrap="square" lIns="0" tIns="0" rIns="0" bIns="0" rtlCol="0" anchor="t"/>
          <a:lstStyle/>
          <a:p>
            <a:pPr algn="ctr">
              <a:lnSpc>
                <a:spcPts val="2292"/>
              </a:lnSpc>
            </a:pPr>
            <a:r>
              <a:rPr lang="en-US" sz="2000" b="1" dirty="0" err="1">
                <a:solidFill>
                  <a:srgbClr val="504C49"/>
                </a:solidFill>
                <a:latin typeface="Platypi Medium" pitchFamily="34" charset="0"/>
                <a:ea typeface="Platypi Medium" pitchFamily="34" charset="-122"/>
                <a:cs typeface="Platypi Medium" pitchFamily="34" charset="-120"/>
              </a:rPr>
              <a:t>Abordagem</a:t>
            </a:r>
            <a:r>
              <a:rPr lang="en-US" sz="2000" b="1" dirty="0">
                <a:solidFill>
                  <a:srgbClr val="504C49"/>
                </a:solidFill>
                <a:latin typeface="Platypi Medium" pitchFamily="34" charset="0"/>
                <a:ea typeface="Platypi Medium" pitchFamily="34" charset="-122"/>
                <a:cs typeface="Platypi Medium" pitchFamily="34" charset="-120"/>
              </a:rPr>
              <a:t> </a:t>
            </a:r>
            <a:r>
              <a:rPr lang="en-US" sz="2000" b="1" dirty="0" err="1">
                <a:solidFill>
                  <a:srgbClr val="504C49"/>
                </a:solidFill>
                <a:latin typeface="Platypi Medium" pitchFamily="34" charset="0"/>
                <a:ea typeface="Platypi Medium" pitchFamily="34" charset="-122"/>
                <a:cs typeface="Platypi Medium" pitchFamily="34" charset="-120"/>
              </a:rPr>
              <a:t>cronológica</a:t>
            </a:r>
            <a:endParaRPr lang="en-US" sz="2000" b="1" dirty="0"/>
          </a:p>
        </p:txBody>
      </p:sp>
      <p:sp>
        <p:nvSpPr>
          <p:cNvPr id="6" name="Text 3"/>
          <p:cNvSpPr/>
          <p:nvPr/>
        </p:nvSpPr>
        <p:spPr>
          <a:xfrm>
            <a:off x="5422504" y="2698370"/>
            <a:ext cx="2676029" cy="1819174"/>
          </a:xfrm>
          <a:prstGeom prst="rect">
            <a:avLst/>
          </a:prstGeom>
          <a:noFill/>
          <a:ln/>
        </p:spPr>
        <p:txBody>
          <a:bodyPr wrap="square" lIns="0" tIns="0" rIns="0" bIns="0" rtlCol="0" anchor="t"/>
          <a:lstStyle/>
          <a:p>
            <a:pPr algn="just">
              <a:lnSpc>
                <a:spcPts val="2375"/>
              </a:lnSpc>
            </a:pPr>
            <a:r>
              <a:rPr lang="en-US" dirty="0">
                <a:solidFill>
                  <a:srgbClr val="504C49"/>
                </a:solidFill>
                <a:latin typeface="Source Serif Pro" pitchFamily="34" charset="0"/>
                <a:ea typeface="Source Serif Pro" pitchFamily="34" charset="-122"/>
                <a:cs typeface="Source Serif Pro" pitchFamily="34" charset="-120"/>
              </a:rPr>
              <a:t>Preservação da cronologia tradicional do 6º ao 9º ano, com ênfase nas experiências brasileiras e latino-americanas.</a:t>
            </a:r>
            <a:endParaRPr lang="en-US" dirty="0"/>
          </a:p>
        </p:txBody>
      </p:sp>
      <p:sp>
        <p:nvSpPr>
          <p:cNvPr id="7" name="Shape 4"/>
          <p:cNvSpPr/>
          <p:nvPr/>
        </p:nvSpPr>
        <p:spPr>
          <a:xfrm>
            <a:off x="8476556" y="2225279"/>
            <a:ext cx="3054053" cy="2291656"/>
          </a:xfrm>
          <a:prstGeom prst="roundRect">
            <a:avLst>
              <a:gd name="adj" fmla="val 1237"/>
            </a:avLst>
          </a:prstGeom>
          <a:solidFill>
            <a:srgbClr val="F9F7F7"/>
          </a:solidFill>
          <a:ln/>
        </p:spPr>
        <p:txBody>
          <a:bodyPr/>
          <a:lstStyle/>
          <a:p>
            <a:endParaRPr lang="pt-BR" sz="1500"/>
          </a:p>
        </p:txBody>
      </p:sp>
      <p:sp>
        <p:nvSpPr>
          <p:cNvPr id="8" name="Text 5"/>
          <p:cNvSpPr/>
          <p:nvPr/>
        </p:nvSpPr>
        <p:spPr>
          <a:xfrm>
            <a:off x="8586853" y="2244229"/>
            <a:ext cx="2754645" cy="590550"/>
          </a:xfrm>
          <a:prstGeom prst="rect">
            <a:avLst/>
          </a:prstGeom>
          <a:noFill/>
          <a:ln/>
        </p:spPr>
        <p:txBody>
          <a:bodyPr wrap="square" lIns="0" tIns="0" rIns="0" bIns="0" rtlCol="0" anchor="t"/>
          <a:lstStyle/>
          <a:p>
            <a:pPr algn="ctr">
              <a:lnSpc>
                <a:spcPts val="2292"/>
              </a:lnSpc>
            </a:pPr>
            <a:r>
              <a:rPr lang="en-US" sz="2000" b="1" dirty="0">
                <a:solidFill>
                  <a:srgbClr val="504C49"/>
                </a:solidFill>
                <a:latin typeface="Platypi Medium" pitchFamily="34" charset="0"/>
                <a:ea typeface="Platypi Medium" pitchFamily="34" charset="-122"/>
                <a:cs typeface="Platypi Medium" pitchFamily="34" charset="-120"/>
              </a:rPr>
              <a:t>Inclusão de </a:t>
            </a:r>
            <a:r>
              <a:rPr lang="en-US" sz="2000" b="1" dirty="0" err="1">
                <a:solidFill>
                  <a:srgbClr val="504C49"/>
                </a:solidFill>
                <a:latin typeface="Platypi Medium" pitchFamily="34" charset="0"/>
                <a:ea typeface="Platypi Medium" pitchFamily="34" charset="-122"/>
                <a:cs typeface="Platypi Medium" pitchFamily="34" charset="-120"/>
              </a:rPr>
              <a:t>grupos</a:t>
            </a:r>
            <a:r>
              <a:rPr lang="en-US" sz="2000" b="1" dirty="0">
                <a:solidFill>
                  <a:srgbClr val="504C49"/>
                </a:solidFill>
                <a:latin typeface="Platypi Medium" pitchFamily="34" charset="0"/>
                <a:ea typeface="Platypi Medium" pitchFamily="34" charset="-122"/>
                <a:cs typeface="Platypi Medium" pitchFamily="34" charset="-120"/>
              </a:rPr>
              <a:t> </a:t>
            </a:r>
            <a:r>
              <a:rPr lang="en-US" sz="2000" b="1" dirty="0" err="1">
                <a:solidFill>
                  <a:srgbClr val="504C49"/>
                </a:solidFill>
                <a:latin typeface="Platypi Medium" pitchFamily="34" charset="0"/>
                <a:ea typeface="Platypi Medium" pitchFamily="34" charset="-122"/>
                <a:cs typeface="Platypi Medium" pitchFamily="34" charset="-120"/>
              </a:rPr>
              <a:t>marginalizados</a:t>
            </a:r>
            <a:endParaRPr lang="en-US" sz="2000" b="1" dirty="0"/>
          </a:p>
        </p:txBody>
      </p:sp>
      <p:sp>
        <p:nvSpPr>
          <p:cNvPr id="9" name="Text 6"/>
          <p:cNvSpPr/>
          <p:nvPr/>
        </p:nvSpPr>
        <p:spPr>
          <a:xfrm>
            <a:off x="8665567" y="2881801"/>
            <a:ext cx="2676029" cy="1188057"/>
          </a:xfrm>
          <a:prstGeom prst="rect">
            <a:avLst/>
          </a:prstGeom>
          <a:noFill/>
          <a:ln/>
        </p:spPr>
        <p:txBody>
          <a:bodyPr wrap="square" lIns="0" tIns="0" rIns="0" bIns="0" rtlCol="0" anchor="t"/>
          <a:lstStyle/>
          <a:p>
            <a:pPr algn="just">
              <a:lnSpc>
                <a:spcPts val="2375"/>
              </a:lnSpc>
            </a:pPr>
            <a:r>
              <a:rPr lang="en-US" dirty="0">
                <a:solidFill>
                  <a:srgbClr val="504C49"/>
                </a:solidFill>
                <a:latin typeface="Source Serif Pro" pitchFamily="34" charset="0"/>
                <a:ea typeface="Source Serif Pro" pitchFamily="34" charset="-122"/>
                <a:cs typeface="Source Serif Pro" pitchFamily="34" charset="-120"/>
              </a:rPr>
              <a:t>Destaque ao papel das mulheres e às conquistas dos grupos historicamente marginalizados.</a:t>
            </a:r>
            <a:endParaRPr lang="en-US" dirty="0"/>
          </a:p>
        </p:txBody>
      </p:sp>
      <p:sp>
        <p:nvSpPr>
          <p:cNvPr id="10" name="Shape 7"/>
          <p:cNvSpPr/>
          <p:nvPr/>
        </p:nvSpPr>
        <p:spPr>
          <a:xfrm>
            <a:off x="5233492" y="4705945"/>
            <a:ext cx="6297018" cy="1391543"/>
          </a:xfrm>
          <a:prstGeom prst="roundRect">
            <a:avLst>
              <a:gd name="adj" fmla="val 2038"/>
            </a:avLst>
          </a:prstGeom>
          <a:solidFill>
            <a:srgbClr val="F9F7F7"/>
          </a:solidFill>
          <a:ln/>
        </p:spPr>
        <p:txBody>
          <a:bodyPr/>
          <a:lstStyle/>
          <a:p>
            <a:endParaRPr lang="pt-BR" sz="1500"/>
          </a:p>
        </p:txBody>
      </p:sp>
      <p:sp>
        <p:nvSpPr>
          <p:cNvPr id="11" name="Text 8"/>
          <p:cNvSpPr/>
          <p:nvPr/>
        </p:nvSpPr>
        <p:spPr>
          <a:xfrm>
            <a:off x="7037984" y="4857155"/>
            <a:ext cx="2688034" cy="295275"/>
          </a:xfrm>
          <a:prstGeom prst="rect">
            <a:avLst/>
          </a:prstGeom>
          <a:noFill/>
          <a:ln/>
        </p:spPr>
        <p:txBody>
          <a:bodyPr wrap="none" lIns="0" tIns="0" rIns="0" bIns="0" rtlCol="0" anchor="t"/>
          <a:lstStyle/>
          <a:p>
            <a:pPr>
              <a:lnSpc>
                <a:spcPts val="2292"/>
              </a:lnSpc>
            </a:pPr>
            <a:r>
              <a:rPr lang="en-US" sz="2000" b="1" dirty="0" err="1">
                <a:solidFill>
                  <a:srgbClr val="504C49"/>
                </a:solidFill>
                <a:latin typeface="Platypi Medium" pitchFamily="34" charset="0"/>
                <a:ea typeface="Platypi Medium" pitchFamily="34" charset="-122"/>
                <a:cs typeface="Platypi Medium" pitchFamily="34" charset="-120"/>
              </a:rPr>
              <a:t>Contextualização</a:t>
            </a:r>
            <a:r>
              <a:rPr lang="en-US" sz="2000" b="1" dirty="0">
                <a:solidFill>
                  <a:srgbClr val="504C49"/>
                </a:solidFill>
                <a:latin typeface="Platypi Medium" pitchFamily="34" charset="0"/>
                <a:ea typeface="Platypi Medium" pitchFamily="34" charset="-122"/>
                <a:cs typeface="Platypi Medium" pitchFamily="34" charset="-120"/>
              </a:rPr>
              <a:t> local</a:t>
            </a:r>
            <a:endParaRPr lang="en-US" sz="2000" b="1" dirty="0"/>
          </a:p>
        </p:txBody>
      </p:sp>
      <p:sp>
        <p:nvSpPr>
          <p:cNvPr id="12" name="Text 9"/>
          <p:cNvSpPr/>
          <p:nvPr/>
        </p:nvSpPr>
        <p:spPr>
          <a:xfrm>
            <a:off x="5422504" y="5303639"/>
            <a:ext cx="5918994" cy="604838"/>
          </a:xfrm>
          <a:prstGeom prst="rect">
            <a:avLst/>
          </a:prstGeom>
          <a:noFill/>
          <a:ln/>
        </p:spPr>
        <p:txBody>
          <a:bodyPr wrap="square" lIns="0" tIns="0" rIns="0" bIns="0" rtlCol="0" anchor="t"/>
          <a:lstStyle/>
          <a:p>
            <a:pPr algn="just">
              <a:lnSpc>
                <a:spcPts val="2375"/>
              </a:lnSpc>
            </a:pPr>
            <a:r>
              <a:rPr lang="en-US" dirty="0">
                <a:solidFill>
                  <a:srgbClr val="504C49"/>
                </a:solidFill>
                <a:latin typeface="Source Serif Pro" pitchFamily="34" charset="0"/>
                <a:ea typeface="Source Serif Pro" pitchFamily="34" charset="-122"/>
                <a:cs typeface="Source Serif Pro" pitchFamily="34" charset="-120"/>
              </a:rPr>
              <a:t>Inclusão de temas relacionados à realidade escolar, cultura local e cotidiano dos estudantes.</a:t>
            </a:r>
            <a:endParaRPr lang="en-US" dirty="0"/>
          </a:p>
        </p:txBody>
      </p:sp>
      <p:sp>
        <p:nvSpPr>
          <p:cNvPr id="14" name="Google Shape;116;p3">
            <a:extLst>
              <a:ext uri="{FF2B5EF4-FFF2-40B4-BE49-F238E27FC236}">
                <a16:creationId xmlns:a16="http://schemas.microsoft.com/office/drawing/2014/main" id="{9FE60B83-CC0E-0E29-8E82-483863794406}"/>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sp>
        <p:nvSpPr>
          <p:cNvPr id="11" name="Shape 1">
            <a:extLst>
              <a:ext uri="{FF2B5EF4-FFF2-40B4-BE49-F238E27FC236}">
                <a16:creationId xmlns:a16="http://schemas.microsoft.com/office/drawing/2014/main" id="{6A476754-A45A-CEDF-7B36-5A3EF85A4E2F}"/>
              </a:ext>
            </a:extLst>
          </p:cNvPr>
          <p:cNvSpPr/>
          <p:nvPr/>
        </p:nvSpPr>
        <p:spPr>
          <a:xfrm>
            <a:off x="442169" y="4358879"/>
            <a:ext cx="3470722" cy="2291656"/>
          </a:xfrm>
          <a:prstGeom prst="roundRect">
            <a:avLst>
              <a:gd name="adj" fmla="val 1237"/>
            </a:avLst>
          </a:prstGeom>
          <a:solidFill>
            <a:srgbClr val="F9F7F7"/>
          </a:solidFill>
          <a:ln/>
        </p:spPr>
        <p:txBody>
          <a:bodyPr/>
          <a:lstStyle/>
          <a:p>
            <a:endParaRPr lang="pt-BR" sz="1500"/>
          </a:p>
        </p:txBody>
      </p:sp>
      <p:sp>
        <p:nvSpPr>
          <p:cNvPr id="12" name="Shape 1">
            <a:extLst>
              <a:ext uri="{FF2B5EF4-FFF2-40B4-BE49-F238E27FC236}">
                <a16:creationId xmlns:a16="http://schemas.microsoft.com/office/drawing/2014/main" id="{3008911E-F77F-BD29-401B-FD08A9F7E965}"/>
              </a:ext>
            </a:extLst>
          </p:cNvPr>
          <p:cNvSpPr/>
          <p:nvPr/>
        </p:nvSpPr>
        <p:spPr>
          <a:xfrm>
            <a:off x="4283142" y="4358879"/>
            <a:ext cx="3470722" cy="2291656"/>
          </a:xfrm>
          <a:prstGeom prst="roundRect">
            <a:avLst>
              <a:gd name="adj" fmla="val 1237"/>
            </a:avLst>
          </a:prstGeom>
          <a:solidFill>
            <a:srgbClr val="F9F7F7"/>
          </a:solidFill>
          <a:ln/>
        </p:spPr>
        <p:txBody>
          <a:bodyPr/>
          <a:lstStyle/>
          <a:p>
            <a:endParaRPr lang="pt-BR" sz="1500"/>
          </a:p>
        </p:txBody>
      </p:sp>
      <p:sp>
        <p:nvSpPr>
          <p:cNvPr id="13" name="Shape 1">
            <a:extLst>
              <a:ext uri="{FF2B5EF4-FFF2-40B4-BE49-F238E27FC236}">
                <a16:creationId xmlns:a16="http://schemas.microsoft.com/office/drawing/2014/main" id="{96D85E7C-212C-96C6-4538-6A7854E7A36D}"/>
              </a:ext>
            </a:extLst>
          </p:cNvPr>
          <p:cNvSpPr/>
          <p:nvPr/>
        </p:nvSpPr>
        <p:spPr>
          <a:xfrm>
            <a:off x="8148909" y="4355415"/>
            <a:ext cx="3470722" cy="2291656"/>
          </a:xfrm>
          <a:prstGeom prst="roundRect">
            <a:avLst>
              <a:gd name="adj" fmla="val 1237"/>
            </a:avLst>
          </a:prstGeom>
          <a:solidFill>
            <a:srgbClr val="F9F7F7"/>
          </a:solidFill>
          <a:ln/>
        </p:spPr>
        <p:txBody>
          <a:bodyPr/>
          <a:lstStyle/>
          <a:p>
            <a:endParaRPr lang="pt-BR" sz="1500"/>
          </a:p>
        </p:txBody>
      </p:sp>
      <p:sp>
        <p:nvSpPr>
          <p:cNvPr id="2" name="Text 0"/>
          <p:cNvSpPr/>
          <p:nvPr/>
        </p:nvSpPr>
        <p:spPr>
          <a:xfrm>
            <a:off x="1756271" y="3599277"/>
            <a:ext cx="8679458" cy="590649"/>
          </a:xfrm>
          <a:prstGeom prst="rect">
            <a:avLst/>
          </a:prstGeom>
          <a:noFill/>
          <a:ln/>
        </p:spPr>
        <p:txBody>
          <a:bodyPr wrap="none" lIns="0" tIns="0" rIns="0" bIns="0" rtlCol="0" anchor="t"/>
          <a:lstStyle/>
          <a:p>
            <a:pPr>
              <a:lnSpc>
                <a:spcPts val="4625"/>
              </a:lnSpc>
            </a:pPr>
            <a:r>
              <a:rPr lang="en-US" sz="3708" b="1" dirty="0" err="1">
                <a:solidFill>
                  <a:srgbClr val="201B18"/>
                </a:solidFill>
                <a:latin typeface="Platypi Medium" pitchFamily="34" charset="0"/>
                <a:ea typeface="Platypi Medium" pitchFamily="34" charset="-122"/>
                <a:cs typeface="Platypi Medium" pitchFamily="34" charset="-120"/>
              </a:rPr>
              <a:t>Competências</a:t>
            </a:r>
            <a:r>
              <a:rPr lang="en-US" sz="3708" b="1" dirty="0">
                <a:solidFill>
                  <a:srgbClr val="201B18"/>
                </a:solidFill>
                <a:latin typeface="Platypi Medium" pitchFamily="34" charset="0"/>
                <a:ea typeface="Platypi Medium" pitchFamily="34" charset="-122"/>
                <a:cs typeface="Platypi Medium" pitchFamily="34" charset="-120"/>
              </a:rPr>
              <a:t> </a:t>
            </a:r>
            <a:r>
              <a:rPr lang="en-US" sz="3708" b="1" dirty="0" err="1">
                <a:solidFill>
                  <a:srgbClr val="201B18"/>
                </a:solidFill>
                <a:latin typeface="Platypi Medium" pitchFamily="34" charset="0"/>
                <a:ea typeface="Platypi Medium" pitchFamily="34" charset="-122"/>
                <a:cs typeface="Platypi Medium" pitchFamily="34" charset="-120"/>
              </a:rPr>
              <a:t>específicas</a:t>
            </a:r>
            <a:r>
              <a:rPr lang="en-US" sz="3708" b="1" dirty="0">
                <a:solidFill>
                  <a:srgbClr val="201B18"/>
                </a:solidFill>
                <a:latin typeface="Platypi Medium" pitchFamily="34" charset="0"/>
                <a:ea typeface="Platypi Medium" pitchFamily="34" charset="-122"/>
                <a:cs typeface="Platypi Medium" pitchFamily="34" charset="-120"/>
              </a:rPr>
              <a:t> de História</a:t>
            </a:r>
            <a:endParaRPr lang="en-US" sz="3708" b="1" dirty="0"/>
          </a:p>
        </p:txBody>
      </p:sp>
      <p:sp>
        <p:nvSpPr>
          <p:cNvPr id="3" name="Text 1"/>
          <p:cNvSpPr/>
          <p:nvPr/>
        </p:nvSpPr>
        <p:spPr>
          <a:xfrm>
            <a:off x="572369" y="4502102"/>
            <a:ext cx="3150546" cy="344622"/>
          </a:xfrm>
          <a:prstGeom prst="rect">
            <a:avLst/>
          </a:prstGeom>
          <a:noFill/>
          <a:ln/>
        </p:spPr>
        <p:txBody>
          <a:bodyPr wrap="none" lIns="0" tIns="0" rIns="0" bIns="0" rtlCol="0" anchor="t"/>
          <a:lstStyle/>
          <a:p>
            <a:pPr algn="ctr">
              <a:lnSpc>
                <a:spcPts val="2292"/>
              </a:lnSpc>
            </a:pPr>
            <a:r>
              <a:rPr lang="en-US" sz="2400" b="1" dirty="0" err="1">
                <a:solidFill>
                  <a:srgbClr val="201B18"/>
                </a:solidFill>
                <a:latin typeface="Platypi Medium" pitchFamily="34" charset="0"/>
                <a:ea typeface="Platypi Medium" pitchFamily="34" charset="-122"/>
                <a:cs typeface="Platypi Medium" pitchFamily="34" charset="-120"/>
              </a:rPr>
              <a:t>Compreensão</a:t>
            </a:r>
            <a:endParaRPr lang="en-US" sz="2400" b="1" dirty="0">
              <a:solidFill>
                <a:srgbClr val="201B18"/>
              </a:solidFill>
              <a:latin typeface="Platypi Medium" pitchFamily="34" charset="0"/>
              <a:ea typeface="Platypi Medium" pitchFamily="34" charset="-122"/>
              <a:cs typeface="Platypi Medium" pitchFamily="34" charset="-120"/>
            </a:endParaRPr>
          </a:p>
          <a:p>
            <a:pPr algn="ctr">
              <a:lnSpc>
                <a:spcPts val="2292"/>
              </a:lnSpc>
            </a:pPr>
            <a:r>
              <a:rPr lang="en-US" sz="2400" b="1" dirty="0" err="1">
                <a:solidFill>
                  <a:srgbClr val="201B18"/>
                </a:solidFill>
                <a:latin typeface="Platypi Medium" pitchFamily="34" charset="0"/>
                <a:ea typeface="Platypi Medium" pitchFamily="34" charset="-122"/>
                <a:cs typeface="Platypi Medium" pitchFamily="34" charset="-120"/>
              </a:rPr>
              <a:t>histórica</a:t>
            </a:r>
            <a:endParaRPr lang="en-US" sz="2400" b="1" dirty="0"/>
          </a:p>
        </p:txBody>
      </p:sp>
      <p:sp>
        <p:nvSpPr>
          <p:cNvPr id="4" name="Text 2"/>
          <p:cNvSpPr/>
          <p:nvPr/>
        </p:nvSpPr>
        <p:spPr>
          <a:xfrm>
            <a:off x="661493" y="5156585"/>
            <a:ext cx="3061422" cy="1209675"/>
          </a:xfrm>
          <a:prstGeom prst="rect">
            <a:avLst/>
          </a:prstGeom>
          <a:noFill/>
          <a:ln/>
        </p:spPr>
        <p:txBody>
          <a:bodyPr wrap="square" lIns="0" tIns="0" rIns="0" bIns="0" rtlCol="0" anchor="t"/>
          <a:lstStyle/>
          <a:p>
            <a:pPr algn="just">
              <a:lnSpc>
                <a:spcPts val="2375"/>
              </a:lnSpc>
            </a:pPr>
            <a:r>
              <a:rPr lang="en-US" dirty="0">
                <a:solidFill>
                  <a:srgbClr val="504C49"/>
                </a:solidFill>
                <a:latin typeface="Source Serif Pro" pitchFamily="34" charset="0"/>
                <a:ea typeface="Source Serif Pro" pitchFamily="34" charset="-122"/>
                <a:cs typeface="Source Serif Pro" pitchFamily="34" charset="-120"/>
              </a:rPr>
              <a:t>Entender acontecimentos, relações de poder e processos de transformação das estruturas sociais ao longo do tempo.</a:t>
            </a:r>
            <a:endParaRPr lang="en-US" dirty="0"/>
          </a:p>
        </p:txBody>
      </p:sp>
      <p:sp>
        <p:nvSpPr>
          <p:cNvPr id="5" name="Text 3"/>
          <p:cNvSpPr/>
          <p:nvPr/>
        </p:nvSpPr>
        <p:spPr>
          <a:xfrm>
            <a:off x="4620525" y="4662573"/>
            <a:ext cx="2757741" cy="325177"/>
          </a:xfrm>
          <a:prstGeom prst="rect">
            <a:avLst/>
          </a:prstGeom>
          <a:noFill/>
          <a:ln/>
        </p:spPr>
        <p:txBody>
          <a:bodyPr wrap="none" lIns="0" tIns="0" rIns="0" bIns="0" rtlCol="0" anchor="t"/>
          <a:lstStyle/>
          <a:p>
            <a:pPr>
              <a:lnSpc>
                <a:spcPts val="2292"/>
              </a:lnSpc>
            </a:pPr>
            <a:r>
              <a:rPr lang="en-US" sz="2400" b="1" dirty="0" err="1">
                <a:solidFill>
                  <a:srgbClr val="201B18"/>
                </a:solidFill>
                <a:latin typeface="Platypi Medium" pitchFamily="34" charset="0"/>
                <a:ea typeface="Platypi Medium" pitchFamily="34" charset="-122"/>
                <a:cs typeface="Platypi Medium" pitchFamily="34" charset="-120"/>
              </a:rPr>
              <a:t>Diversidade</a:t>
            </a:r>
            <a:r>
              <a:rPr lang="en-US" sz="2400" b="1" dirty="0">
                <a:solidFill>
                  <a:srgbClr val="201B18"/>
                </a:solidFill>
                <a:latin typeface="Platypi Medium" pitchFamily="34" charset="0"/>
                <a:ea typeface="Platypi Medium" pitchFamily="34" charset="-122"/>
                <a:cs typeface="Platypi Medium" pitchFamily="34" charset="-120"/>
              </a:rPr>
              <a:t> cultural</a:t>
            </a:r>
            <a:endParaRPr lang="en-US" sz="2400" b="1" dirty="0"/>
          </a:p>
        </p:txBody>
      </p:sp>
      <p:sp>
        <p:nvSpPr>
          <p:cNvPr id="6" name="Text 4"/>
          <p:cNvSpPr/>
          <p:nvPr/>
        </p:nvSpPr>
        <p:spPr>
          <a:xfrm>
            <a:off x="4444107" y="5156585"/>
            <a:ext cx="3110579" cy="1209675"/>
          </a:xfrm>
          <a:prstGeom prst="rect">
            <a:avLst/>
          </a:prstGeom>
          <a:noFill/>
          <a:ln/>
        </p:spPr>
        <p:txBody>
          <a:bodyPr wrap="square" lIns="0" tIns="0" rIns="0" bIns="0" rtlCol="0" anchor="t"/>
          <a:lstStyle/>
          <a:p>
            <a:pPr algn="just">
              <a:lnSpc>
                <a:spcPts val="2375"/>
              </a:lnSpc>
            </a:pPr>
            <a:r>
              <a:rPr lang="en-US" sz="1650" dirty="0">
                <a:solidFill>
                  <a:srgbClr val="504C49"/>
                </a:solidFill>
                <a:latin typeface="Source Serif Pro" pitchFamily="34" charset="0"/>
                <a:ea typeface="Source Serif Pro" pitchFamily="34" charset="-122"/>
                <a:cs typeface="Source Serif Pro" pitchFamily="34" charset="-120"/>
              </a:rPr>
              <a:t>Compreender a história e cultura africana, afro-brasileira, imigrante e indígena, tratando com equidade as diferentes culturas.</a:t>
            </a:r>
            <a:endParaRPr lang="en-US" sz="1650" dirty="0"/>
          </a:p>
        </p:txBody>
      </p:sp>
      <p:sp>
        <p:nvSpPr>
          <p:cNvPr id="7" name="Text 5"/>
          <p:cNvSpPr/>
          <p:nvPr/>
        </p:nvSpPr>
        <p:spPr>
          <a:xfrm>
            <a:off x="8702881" y="4627022"/>
            <a:ext cx="2362696" cy="295275"/>
          </a:xfrm>
          <a:prstGeom prst="rect">
            <a:avLst/>
          </a:prstGeom>
          <a:noFill/>
          <a:ln/>
        </p:spPr>
        <p:txBody>
          <a:bodyPr wrap="none" lIns="0" tIns="0" rIns="0" bIns="0" rtlCol="0" anchor="t"/>
          <a:lstStyle/>
          <a:p>
            <a:pPr>
              <a:lnSpc>
                <a:spcPts val="2292"/>
              </a:lnSpc>
            </a:pPr>
            <a:r>
              <a:rPr lang="en-US" sz="2400" b="1" dirty="0" err="1">
                <a:solidFill>
                  <a:srgbClr val="201B18"/>
                </a:solidFill>
                <a:latin typeface="Platypi Medium" pitchFamily="34" charset="0"/>
                <a:ea typeface="Platypi Medium" pitchFamily="34" charset="-122"/>
                <a:cs typeface="Platypi Medium" pitchFamily="34" charset="-120"/>
              </a:rPr>
              <a:t>Formação</a:t>
            </a:r>
            <a:r>
              <a:rPr lang="en-US" sz="2400" b="1" dirty="0">
                <a:solidFill>
                  <a:srgbClr val="201B18"/>
                </a:solidFill>
                <a:latin typeface="Platypi Medium" pitchFamily="34" charset="0"/>
                <a:ea typeface="Platypi Medium" pitchFamily="34" charset="-122"/>
                <a:cs typeface="Platypi Medium" pitchFamily="34" charset="-120"/>
              </a:rPr>
              <a:t> </a:t>
            </a:r>
            <a:r>
              <a:rPr lang="en-US" sz="2400" b="1" dirty="0" err="1">
                <a:solidFill>
                  <a:srgbClr val="201B18"/>
                </a:solidFill>
                <a:latin typeface="Platypi Medium" pitchFamily="34" charset="0"/>
                <a:ea typeface="Platypi Medium" pitchFamily="34" charset="-122"/>
                <a:cs typeface="Platypi Medium" pitchFamily="34" charset="-120"/>
              </a:rPr>
              <a:t>cidadã</a:t>
            </a:r>
            <a:endParaRPr lang="en-US" sz="2400" b="1" dirty="0"/>
          </a:p>
        </p:txBody>
      </p:sp>
      <p:sp>
        <p:nvSpPr>
          <p:cNvPr id="8" name="Text 6"/>
          <p:cNvSpPr/>
          <p:nvPr/>
        </p:nvSpPr>
        <p:spPr>
          <a:xfrm>
            <a:off x="8338457" y="5156585"/>
            <a:ext cx="3091544" cy="1209675"/>
          </a:xfrm>
          <a:prstGeom prst="rect">
            <a:avLst/>
          </a:prstGeom>
          <a:noFill/>
          <a:ln/>
        </p:spPr>
        <p:txBody>
          <a:bodyPr wrap="square" lIns="0" tIns="0" rIns="0" bIns="0" rtlCol="0" anchor="t"/>
          <a:lstStyle/>
          <a:p>
            <a:pPr algn="just">
              <a:lnSpc>
                <a:spcPts val="2375"/>
              </a:lnSpc>
            </a:pPr>
            <a:r>
              <a:rPr lang="en-US" dirty="0">
                <a:solidFill>
                  <a:srgbClr val="504C49"/>
                </a:solidFill>
                <a:latin typeface="Source Serif Pro" pitchFamily="34" charset="0"/>
                <a:ea typeface="Source Serif Pro" pitchFamily="34" charset="-122"/>
                <a:cs typeface="Source Serif Pro" pitchFamily="34" charset="-120"/>
              </a:rPr>
              <a:t>Identificar e respeitar diversidades e movimentos sociais, contribuindo para uma sociedade igualitária e empática.</a:t>
            </a:r>
            <a:endParaRPr lang="en-US" dirty="0"/>
          </a:p>
        </p:txBody>
      </p:sp>
      <p:pic>
        <p:nvPicPr>
          <p:cNvPr id="10" name="Imagem 9" descr="Uma imagem contendo edifício, velho, mesa, em pé&#10;&#10;O conteúdo gerado por IA pode estar incorreto.">
            <a:extLst>
              <a:ext uri="{FF2B5EF4-FFF2-40B4-BE49-F238E27FC236}">
                <a16:creationId xmlns:a16="http://schemas.microsoft.com/office/drawing/2014/main" id="{25E011BB-DBAE-17CB-201B-F3C4EEE29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330925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26"/>
        <p:cNvGrpSpPr/>
        <p:nvPr/>
      </p:nvGrpSpPr>
      <p:grpSpPr>
        <a:xfrm>
          <a:off x="0" y="0"/>
          <a:ext cx="0" cy="0"/>
          <a:chOff x="0" y="0"/>
          <a:chExt cx="0" cy="0"/>
        </a:xfrm>
      </p:grpSpPr>
      <p:sp>
        <p:nvSpPr>
          <p:cNvPr id="227" name="Google Shape;227;p15"/>
          <p:cNvSpPr/>
          <p:nvPr/>
        </p:nvSpPr>
        <p:spPr>
          <a:xfrm>
            <a:off x="846161" y="1692322"/>
            <a:ext cx="10645254" cy="3998794"/>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200"/>
              <a:defRPr/>
            </a:pPr>
            <a:r>
              <a:rPr lang="pt-BR" sz="1600" kern="0">
                <a:solidFill>
                  <a:srgbClr val="000000"/>
                </a:solidFill>
                <a:latin typeface="Montserrat"/>
                <a:ea typeface="Montserrat"/>
                <a:cs typeface="Montserrat"/>
                <a:sym typeface="Montserrat"/>
              </a:rPr>
              <a:t> </a:t>
            </a:r>
            <a:endParaRPr sz="1600" kern="0">
              <a:solidFill>
                <a:srgbClr val="000000"/>
              </a:solidFill>
              <a:latin typeface="Montserrat"/>
              <a:ea typeface="Montserrat"/>
              <a:cs typeface="Montserrat"/>
              <a:sym typeface="Montserrat"/>
            </a:endParaRPr>
          </a:p>
        </p:txBody>
      </p:sp>
      <p:sp>
        <p:nvSpPr>
          <p:cNvPr id="231" name="Google Shape;231;p15"/>
          <p:cNvSpPr txBox="1"/>
          <p:nvPr/>
        </p:nvSpPr>
        <p:spPr>
          <a:xfrm>
            <a:off x="983578" y="1843350"/>
            <a:ext cx="10806400" cy="3632478"/>
          </a:xfrm>
          <a:prstGeom prst="rect">
            <a:avLst/>
          </a:prstGeom>
          <a:noFill/>
          <a:ln>
            <a:noFill/>
          </a:ln>
        </p:spPr>
        <p:txBody>
          <a:bodyPr spcFirstLastPara="1" wrap="square" lIns="121900" tIns="60933" rIns="121900" bIns="60933" anchor="t" anchorCtr="0">
            <a:spAutoFit/>
          </a:bodyPr>
          <a:lstStyle/>
          <a:p>
            <a:pPr algn="ctr" defTabSz="1219170">
              <a:lnSpc>
                <a:spcPct val="150000"/>
              </a:lnSpc>
              <a:buClr>
                <a:srgbClr val="000000"/>
              </a:buClr>
              <a:defRPr/>
            </a:pPr>
            <a:r>
              <a:rPr lang="pt-BR" sz="2667" b="1" kern="0" dirty="0">
                <a:solidFill>
                  <a:srgbClr val="980000"/>
                </a:solidFill>
                <a:latin typeface="Arial"/>
                <a:ea typeface="Arial"/>
                <a:cs typeface="Arial"/>
                <a:sym typeface="Arial"/>
              </a:rPr>
              <a:t>Aulas práticas:</a:t>
            </a:r>
            <a:endParaRPr sz="1867" kern="0" dirty="0">
              <a:solidFill>
                <a:srgbClr val="980000"/>
              </a:solidFill>
              <a:latin typeface="Arial"/>
              <a:cs typeface="Arial"/>
              <a:sym typeface="Arial"/>
            </a:endParaRPr>
          </a:p>
          <a:p>
            <a:pPr marL="609585" algn="ctr" defTabSz="1219170">
              <a:lnSpc>
                <a:spcPct val="150000"/>
              </a:lnSpc>
              <a:buClr>
                <a:srgbClr val="000000"/>
              </a:buClr>
              <a:defRPr/>
            </a:pPr>
            <a:endParaRPr sz="1867" kern="0" dirty="0">
              <a:solidFill>
                <a:srgbClr val="980000"/>
              </a:solidFill>
              <a:latin typeface="Arial"/>
              <a:cs typeface="Arial"/>
              <a:sym typeface="Arial"/>
            </a:endParaRPr>
          </a:p>
          <a:p>
            <a:pPr marL="457189" indent="-457189" defTabSz="1219170">
              <a:lnSpc>
                <a:spcPct val="150000"/>
              </a:lnSpc>
              <a:buClr>
                <a:srgbClr val="000000"/>
              </a:buClr>
              <a:buSzPts val="2000"/>
              <a:buFont typeface="Arial"/>
              <a:buChar char="•"/>
              <a:defRPr/>
            </a:pPr>
            <a:r>
              <a:rPr lang="pt-BR" sz="2667" kern="0" dirty="0">
                <a:solidFill>
                  <a:srgbClr val="000000"/>
                </a:solidFill>
                <a:latin typeface="Arial"/>
                <a:cs typeface="Arial"/>
                <a:sym typeface="Arial"/>
              </a:rPr>
              <a:t>Desenvolvem os objetivos de aprendizagem de forma 100% prática;</a:t>
            </a:r>
            <a:endParaRPr sz="1867" kern="0" dirty="0">
              <a:solidFill>
                <a:srgbClr val="000000"/>
              </a:solidFill>
              <a:latin typeface="Arial"/>
              <a:cs typeface="Arial"/>
              <a:sym typeface="Arial"/>
            </a:endParaRPr>
          </a:p>
          <a:p>
            <a:pPr marL="457189" indent="-457189" defTabSz="1219170">
              <a:lnSpc>
                <a:spcPct val="150000"/>
              </a:lnSpc>
              <a:buClr>
                <a:srgbClr val="000000"/>
              </a:buClr>
              <a:buSzPts val="2000"/>
              <a:buFont typeface="Arial"/>
              <a:buChar char="•"/>
              <a:defRPr/>
            </a:pPr>
            <a:r>
              <a:rPr lang="pt-BR" sz="2667" kern="0" dirty="0">
                <a:solidFill>
                  <a:srgbClr val="000000"/>
                </a:solidFill>
                <a:latin typeface="Arial"/>
                <a:cs typeface="Arial"/>
                <a:sym typeface="Arial"/>
              </a:rPr>
              <a:t>Permitem observar evidências de aprendizagem dos estudantes;</a:t>
            </a:r>
            <a:endParaRPr sz="1867" kern="0" dirty="0">
              <a:solidFill>
                <a:srgbClr val="000000"/>
              </a:solidFill>
              <a:latin typeface="Arial"/>
              <a:cs typeface="Arial"/>
              <a:sym typeface="Arial"/>
            </a:endParaRPr>
          </a:p>
          <a:p>
            <a:pPr marL="457189" indent="-457189" defTabSz="1219170">
              <a:lnSpc>
                <a:spcPct val="150000"/>
              </a:lnSpc>
              <a:buClr>
                <a:srgbClr val="000000"/>
              </a:buClr>
              <a:buSzPts val="2000"/>
              <a:buFont typeface="Arial"/>
              <a:buChar char="•"/>
              <a:defRPr/>
            </a:pPr>
            <a:r>
              <a:rPr lang="pt-BR" sz="2667" kern="0" dirty="0">
                <a:solidFill>
                  <a:srgbClr val="000000"/>
                </a:solidFill>
                <a:latin typeface="Arial"/>
                <a:cs typeface="Arial"/>
                <a:sym typeface="Arial"/>
              </a:rPr>
              <a:t>Aplicam metodologias ativas de maneira concreta.</a:t>
            </a:r>
            <a:endParaRPr sz="1867" kern="0" dirty="0">
              <a:solidFill>
                <a:srgbClr val="000000"/>
              </a:solidFill>
              <a:latin typeface="Arial"/>
              <a:cs typeface="Arial"/>
              <a:sym typeface="Arial"/>
            </a:endParaRPr>
          </a:p>
        </p:txBody>
      </p:sp>
      <p:sp>
        <p:nvSpPr>
          <p:cNvPr id="7" name="Google Shape;116;p3">
            <a:extLst>
              <a:ext uri="{FF2B5EF4-FFF2-40B4-BE49-F238E27FC236}">
                <a16:creationId xmlns:a16="http://schemas.microsoft.com/office/drawing/2014/main" id="{9FE60B83-CC0E-0E29-8E82-483863794406}"/>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5311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p:nvPr/>
        </p:nvSpPr>
        <p:spPr>
          <a:xfrm>
            <a:off x="64310" y="1215483"/>
            <a:ext cx="11821991" cy="5374188"/>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defRPr/>
            </a:pPr>
            <a:endParaRPr sz="1600" b="1" kern="0">
              <a:solidFill>
                <a:srgbClr val="000000"/>
              </a:solidFill>
              <a:latin typeface="Arial"/>
              <a:ea typeface="Arial"/>
              <a:cs typeface="Arial"/>
              <a:sym typeface="Arial"/>
            </a:endParaRPr>
          </a:p>
        </p:txBody>
      </p:sp>
      <p:sp>
        <p:nvSpPr>
          <p:cNvPr id="237" name="Google Shape;237;p16"/>
          <p:cNvSpPr/>
          <p:nvPr/>
        </p:nvSpPr>
        <p:spPr>
          <a:xfrm>
            <a:off x="-148633" y="-16467"/>
            <a:ext cx="6697200" cy="991600"/>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238" name="Google Shape;238;p16"/>
          <p:cNvSpPr txBox="1"/>
          <p:nvPr/>
        </p:nvSpPr>
        <p:spPr>
          <a:xfrm>
            <a:off x="521496" y="52953"/>
            <a:ext cx="5039368" cy="923316"/>
          </a:xfrm>
          <a:prstGeom prst="rect">
            <a:avLst/>
          </a:prstGeom>
          <a:noFill/>
          <a:ln>
            <a:noFill/>
          </a:ln>
        </p:spPr>
        <p:txBody>
          <a:bodyPr spcFirstLastPara="1" wrap="square" lIns="91433" tIns="91433" rIns="91433" bIns="91433" anchor="t" anchorCtr="0">
            <a:spAutoFit/>
          </a:bodyPr>
          <a:lstStyle/>
          <a:p>
            <a:pPr algn="ctr" defTabSz="1219170">
              <a:buClr>
                <a:srgbClr val="000000"/>
              </a:buClr>
              <a:defRPr/>
            </a:pPr>
            <a:r>
              <a:rPr lang="pt-BR" sz="2400" kern="0">
                <a:solidFill>
                  <a:srgbClr val="00A99D"/>
                </a:solidFill>
                <a:latin typeface="Montserrat ExtraBold"/>
                <a:ea typeface="Montserrat ExtraBold"/>
                <a:cs typeface="Montserrat ExtraBold"/>
                <a:sym typeface="Montserrat ExtraBold"/>
              </a:rPr>
              <a:t>Plenária do componente de história</a:t>
            </a:r>
            <a:endParaRPr sz="1867" kern="0">
              <a:solidFill>
                <a:srgbClr val="000000"/>
              </a:solidFill>
              <a:latin typeface="Arial"/>
              <a:ea typeface="Arial"/>
              <a:cs typeface="Arial"/>
              <a:sym typeface="Arial"/>
            </a:endParaRPr>
          </a:p>
        </p:txBody>
      </p:sp>
      <p:pic>
        <p:nvPicPr>
          <p:cNvPr id="239" name="Google Shape;239;p16" descr="Logotipo&#10;&#10;Descrição gerada automaticamente"/>
          <p:cNvPicPr preferRelativeResize="0"/>
          <p:nvPr/>
        </p:nvPicPr>
        <p:blipFill rotWithShape="1">
          <a:blip r:embed="rId3">
            <a:alphaModFix/>
          </a:blip>
          <a:srcRect/>
          <a:stretch/>
        </p:blipFill>
        <p:spPr>
          <a:xfrm>
            <a:off x="10985567" y="259703"/>
            <a:ext cx="900733" cy="698533"/>
          </a:xfrm>
          <a:prstGeom prst="rect">
            <a:avLst/>
          </a:prstGeom>
          <a:noFill/>
          <a:ln>
            <a:noFill/>
          </a:ln>
        </p:spPr>
      </p:pic>
      <p:sp>
        <p:nvSpPr>
          <p:cNvPr id="240" name="Google Shape;240;p16"/>
          <p:cNvSpPr txBox="1"/>
          <p:nvPr/>
        </p:nvSpPr>
        <p:spPr>
          <a:xfrm>
            <a:off x="349664" y="2909458"/>
            <a:ext cx="4716000" cy="2134312"/>
          </a:xfrm>
          <a:prstGeom prst="rect">
            <a:avLst/>
          </a:prstGeom>
          <a:noFill/>
          <a:ln>
            <a:noFill/>
          </a:ln>
        </p:spPr>
        <p:txBody>
          <a:bodyPr spcFirstLastPara="1" wrap="square" lIns="121900" tIns="60933" rIns="121900" bIns="60933" anchor="t" anchorCtr="0">
            <a:spAutoFit/>
          </a:bodyPr>
          <a:lstStyle/>
          <a:p>
            <a:pPr defTabSz="1219170">
              <a:buClr>
                <a:srgbClr val="000000"/>
              </a:buClr>
              <a:defRPr/>
            </a:pPr>
            <a:r>
              <a:rPr lang="pt-BR" sz="1867" b="1" kern="0">
                <a:solidFill>
                  <a:srgbClr val="000000"/>
                </a:solidFill>
                <a:latin typeface="Arial"/>
                <a:ea typeface="Arial"/>
                <a:cs typeface="Arial"/>
                <a:sym typeface="Arial"/>
              </a:rPr>
              <a:t>Habilidade: </a:t>
            </a:r>
            <a:r>
              <a:rPr lang="pt-BR" sz="1867" kern="0">
                <a:solidFill>
                  <a:srgbClr val="000000"/>
                </a:solidFill>
                <a:latin typeface="Arial"/>
                <a:ea typeface="Arial"/>
                <a:cs typeface="Arial"/>
                <a:sym typeface="Arial"/>
              </a:rPr>
              <a:t>(EF06HI07B) Reconhecer a importância da tradição oral, cultura material e escrita para a transmissão da memória e do conhecimento nas diferentes sociedades antigas (África, Ásia e Américas) (SÃO PAULO, 2019).</a:t>
            </a:r>
            <a:endParaRPr sz="1867" kern="0">
              <a:solidFill>
                <a:srgbClr val="000000"/>
              </a:solidFill>
              <a:latin typeface="Arial"/>
              <a:ea typeface="Arial"/>
              <a:cs typeface="Arial"/>
              <a:sym typeface="Arial"/>
            </a:endParaRPr>
          </a:p>
          <a:p>
            <a:pPr defTabSz="1219170">
              <a:buClr>
                <a:srgbClr val="000000"/>
              </a:buClr>
              <a:defRPr/>
            </a:pPr>
            <a:endParaRPr sz="1867" kern="0">
              <a:solidFill>
                <a:srgbClr val="000000"/>
              </a:solidFill>
              <a:latin typeface="Arial"/>
              <a:ea typeface="Arial"/>
              <a:cs typeface="Arial"/>
              <a:sym typeface="Arial"/>
            </a:endParaRPr>
          </a:p>
        </p:txBody>
      </p:sp>
      <p:pic>
        <p:nvPicPr>
          <p:cNvPr id="241" name="Google Shape;241;p16"/>
          <p:cNvPicPr preferRelativeResize="0"/>
          <p:nvPr/>
        </p:nvPicPr>
        <p:blipFill rotWithShape="1">
          <a:blip r:embed="rId4">
            <a:alphaModFix/>
          </a:blip>
          <a:srcRect/>
          <a:stretch/>
        </p:blipFill>
        <p:spPr>
          <a:xfrm>
            <a:off x="5237667" y="2062667"/>
            <a:ext cx="6697199" cy="3827979"/>
          </a:xfrm>
          <a:prstGeom prst="rect">
            <a:avLst/>
          </a:prstGeom>
          <a:noFill/>
          <a:ln>
            <a:noFill/>
          </a:ln>
        </p:spPr>
      </p:pic>
    </p:spTree>
    <p:extLst>
      <p:ext uri="{BB962C8B-B14F-4D97-AF65-F5344CB8AC3E}">
        <p14:creationId xmlns:p14="http://schemas.microsoft.com/office/powerpoint/2010/main" val="3199041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7"/>
          <p:cNvSpPr/>
          <p:nvPr/>
        </p:nvSpPr>
        <p:spPr>
          <a:xfrm>
            <a:off x="64310" y="1215483"/>
            <a:ext cx="11821991" cy="5374188"/>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defRPr/>
            </a:pPr>
            <a:endParaRPr sz="1600" b="1" kern="0">
              <a:solidFill>
                <a:srgbClr val="000000"/>
              </a:solidFill>
              <a:latin typeface="Arial"/>
              <a:ea typeface="Arial"/>
              <a:cs typeface="Arial"/>
              <a:sym typeface="Arial"/>
            </a:endParaRPr>
          </a:p>
        </p:txBody>
      </p:sp>
      <p:sp>
        <p:nvSpPr>
          <p:cNvPr id="247" name="Google Shape;247;p17"/>
          <p:cNvSpPr/>
          <p:nvPr/>
        </p:nvSpPr>
        <p:spPr>
          <a:xfrm>
            <a:off x="-148633" y="-16467"/>
            <a:ext cx="6697200" cy="991600"/>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248" name="Google Shape;248;p17"/>
          <p:cNvSpPr txBox="1"/>
          <p:nvPr/>
        </p:nvSpPr>
        <p:spPr>
          <a:xfrm>
            <a:off x="521496" y="52953"/>
            <a:ext cx="5039368" cy="923316"/>
          </a:xfrm>
          <a:prstGeom prst="rect">
            <a:avLst/>
          </a:prstGeom>
          <a:noFill/>
          <a:ln>
            <a:noFill/>
          </a:ln>
        </p:spPr>
        <p:txBody>
          <a:bodyPr spcFirstLastPara="1" wrap="square" lIns="91433" tIns="91433" rIns="91433" bIns="91433" anchor="t" anchorCtr="0">
            <a:spAutoFit/>
          </a:bodyPr>
          <a:lstStyle/>
          <a:p>
            <a:pPr algn="ctr" defTabSz="1219170">
              <a:buClr>
                <a:srgbClr val="000000"/>
              </a:buClr>
              <a:defRPr/>
            </a:pPr>
            <a:r>
              <a:rPr lang="pt-BR" sz="2400" kern="0">
                <a:solidFill>
                  <a:srgbClr val="00A99D"/>
                </a:solidFill>
                <a:latin typeface="Montserrat ExtraBold"/>
                <a:ea typeface="Montserrat ExtraBold"/>
                <a:cs typeface="Montserrat ExtraBold"/>
                <a:sym typeface="Montserrat ExtraBold"/>
              </a:rPr>
              <a:t>Plenária do componente de história</a:t>
            </a:r>
            <a:endParaRPr sz="1867" kern="0">
              <a:solidFill>
                <a:srgbClr val="000000"/>
              </a:solidFill>
              <a:latin typeface="Arial"/>
              <a:ea typeface="Arial"/>
              <a:cs typeface="Arial"/>
              <a:sym typeface="Arial"/>
            </a:endParaRPr>
          </a:p>
        </p:txBody>
      </p:sp>
      <p:pic>
        <p:nvPicPr>
          <p:cNvPr id="249" name="Google Shape;249;p17" descr="Logotipo&#10;&#10;Descrição gerada automaticamente"/>
          <p:cNvPicPr preferRelativeResize="0"/>
          <p:nvPr/>
        </p:nvPicPr>
        <p:blipFill rotWithShape="1">
          <a:blip r:embed="rId3">
            <a:alphaModFix/>
          </a:blip>
          <a:srcRect/>
          <a:stretch/>
        </p:blipFill>
        <p:spPr>
          <a:xfrm>
            <a:off x="10985567" y="259703"/>
            <a:ext cx="900733" cy="698533"/>
          </a:xfrm>
          <a:prstGeom prst="rect">
            <a:avLst/>
          </a:prstGeom>
          <a:noFill/>
          <a:ln>
            <a:noFill/>
          </a:ln>
        </p:spPr>
      </p:pic>
      <p:pic>
        <p:nvPicPr>
          <p:cNvPr id="250" name="Google Shape;250;p17"/>
          <p:cNvPicPr preferRelativeResize="0"/>
          <p:nvPr/>
        </p:nvPicPr>
        <p:blipFill rotWithShape="1">
          <a:blip r:embed="rId4">
            <a:alphaModFix/>
          </a:blip>
          <a:srcRect t="4168"/>
          <a:stretch/>
        </p:blipFill>
        <p:spPr>
          <a:xfrm>
            <a:off x="1093467" y="1437917"/>
            <a:ext cx="9763663" cy="4929300"/>
          </a:xfrm>
          <a:prstGeom prst="rect">
            <a:avLst/>
          </a:prstGeom>
          <a:noFill/>
          <a:ln>
            <a:noFill/>
          </a:ln>
        </p:spPr>
      </p:pic>
    </p:spTree>
    <p:extLst>
      <p:ext uri="{BB962C8B-B14F-4D97-AF65-F5344CB8AC3E}">
        <p14:creationId xmlns:p14="http://schemas.microsoft.com/office/powerpoint/2010/main" val="30022592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8"/>
          <p:cNvSpPr/>
          <p:nvPr/>
        </p:nvSpPr>
        <p:spPr>
          <a:xfrm>
            <a:off x="64310" y="1215483"/>
            <a:ext cx="11821991" cy="5374188"/>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defRPr/>
            </a:pPr>
            <a:endParaRPr sz="1600" b="1" kern="0">
              <a:solidFill>
                <a:srgbClr val="000000"/>
              </a:solidFill>
              <a:latin typeface="Arial"/>
              <a:ea typeface="Arial"/>
              <a:cs typeface="Arial"/>
              <a:sym typeface="Arial"/>
            </a:endParaRPr>
          </a:p>
        </p:txBody>
      </p:sp>
      <p:sp>
        <p:nvSpPr>
          <p:cNvPr id="256" name="Google Shape;256;p18"/>
          <p:cNvSpPr/>
          <p:nvPr/>
        </p:nvSpPr>
        <p:spPr>
          <a:xfrm>
            <a:off x="-148633" y="-16467"/>
            <a:ext cx="6697200" cy="991600"/>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257" name="Google Shape;257;p18"/>
          <p:cNvSpPr txBox="1"/>
          <p:nvPr/>
        </p:nvSpPr>
        <p:spPr>
          <a:xfrm>
            <a:off x="521496" y="52953"/>
            <a:ext cx="5039368" cy="923316"/>
          </a:xfrm>
          <a:prstGeom prst="rect">
            <a:avLst/>
          </a:prstGeom>
          <a:noFill/>
          <a:ln>
            <a:noFill/>
          </a:ln>
        </p:spPr>
        <p:txBody>
          <a:bodyPr spcFirstLastPara="1" wrap="square" lIns="91433" tIns="91433" rIns="91433" bIns="91433" anchor="t" anchorCtr="0">
            <a:spAutoFit/>
          </a:bodyPr>
          <a:lstStyle/>
          <a:p>
            <a:pPr algn="ctr" defTabSz="1219170">
              <a:buClr>
                <a:srgbClr val="000000"/>
              </a:buClr>
              <a:defRPr/>
            </a:pPr>
            <a:r>
              <a:rPr lang="pt-BR" sz="2400" kern="0">
                <a:solidFill>
                  <a:srgbClr val="00A99D"/>
                </a:solidFill>
                <a:latin typeface="Montserrat ExtraBold"/>
                <a:ea typeface="Montserrat ExtraBold"/>
                <a:cs typeface="Montserrat ExtraBold"/>
                <a:sym typeface="Montserrat ExtraBold"/>
              </a:rPr>
              <a:t>Plenária do componente de história</a:t>
            </a:r>
            <a:endParaRPr sz="1867" kern="0">
              <a:solidFill>
                <a:srgbClr val="000000"/>
              </a:solidFill>
              <a:latin typeface="Arial"/>
              <a:ea typeface="Arial"/>
              <a:cs typeface="Arial"/>
              <a:sym typeface="Arial"/>
            </a:endParaRPr>
          </a:p>
        </p:txBody>
      </p:sp>
      <p:pic>
        <p:nvPicPr>
          <p:cNvPr id="258" name="Google Shape;258;p18" descr="Logotipo&#10;&#10;Descrição gerada automaticamente"/>
          <p:cNvPicPr preferRelativeResize="0"/>
          <p:nvPr/>
        </p:nvPicPr>
        <p:blipFill rotWithShape="1">
          <a:blip r:embed="rId3">
            <a:alphaModFix/>
          </a:blip>
          <a:srcRect/>
          <a:stretch/>
        </p:blipFill>
        <p:spPr>
          <a:xfrm>
            <a:off x="10985567" y="259703"/>
            <a:ext cx="900733" cy="698533"/>
          </a:xfrm>
          <a:prstGeom prst="rect">
            <a:avLst/>
          </a:prstGeom>
          <a:noFill/>
          <a:ln>
            <a:noFill/>
          </a:ln>
        </p:spPr>
      </p:pic>
      <p:pic>
        <p:nvPicPr>
          <p:cNvPr id="259" name="Google Shape;259;p18"/>
          <p:cNvPicPr preferRelativeResize="0"/>
          <p:nvPr/>
        </p:nvPicPr>
        <p:blipFill rotWithShape="1">
          <a:blip r:embed="rId4">
            <a:alphaModFix/>
          </a:blip>
          <a:srcRect l="2073" r="10052" b="-2859"/>
          <a:stretch/>
        </p:blipFill>
        <p:spPr>
          <a:xfrm>
            <a:off x="1593034" y="1477033"/>
            <a:ext cx="8747268" cy="4841600"/>
          </a:xfrm>
          <a:prstGeom prst="rect">
            <a:avLst/>
          </a:prstGeom>
          <a:noFill/>
          <a:ln>
            <a:noFill/>
          </a:ln>
        </p:spPr>
      </p:pic>
    </p:spTree>
    <p:extLst>
      <p:ext uri="{BB962C8B-B14F-4D97-AF65-F5344CB8AC3E}">
        <p14:creationId xmlns:p14="http://schemas.microsoft.com/office/powerpoint/2010/main" val="2366596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9"/>
          <p:cNvSpPr/>
          <p:nvPr/>
        </p:nvSpPr>
        <p:spPr>
          <a:xfrm>
            <a:off x="64310" y="1215483"/>
            <a:ext cx="11821991" cy="5374188"/>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defRPr/>
            </a:pPr>
            <a:endParaRPr sz="1600" b="1" kern="0">
              <a:solidFill>
                <a:srgbClr val="000000"/>
              </a:solidFill>
              <a:latin typeface="Arial"/>
              <a:ea typeface="Arial"/>
              <a:cs typeface="Arial"/>
              <a:sym typeface="Arial"/>
            </a:endParaRPr>
          </a:p>
        </p:txBody>
      </p:sp>
      <p:sp>
        <p:nvSpPr>
          <p:cNvPr id="265" name="Google Shape;265;p19"/>
          <p:cNvSpPr/>
          <p:nvPr/>
        </p:nvSpPr>
        <p:spPr>
          <a:xfrm>
            <a:off x="-148633" y="-16467"/>
            <a:ext cx="6697200" cy="991600"/>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266" name="Google Shape;266;p19"/>
          <p:cNvSpPr txBox="1"/>
          <p:nvPr/>
        </p:nvSpPr>
        <p:spPr>
          <a:xfrm>
            <a:off x="521496" y="52953"/>
            <a:ext cx="5039368" cy="923316"/>
          </a:xfrm>
          <a:prstGeom prst="rect">
            <a:avLst/>
          </a:prstGeom>
          <a:noFill/>
          <a:ln>
            <a:noFill/>
          </a:ln>
        </p:spPr>
        <p:txBody>
          <a:bodyPr spcFirstLastPara="1" wrap="square" lIns="91433" tIns="91433" rIns="91433" bIns="91433" anchor="t" anchorCtr="0">
            <a:spAutoFit/>
          </a:bodyPr>
          <a:lstStyle/>
          <a:p>
            <a:pPr algn="ctr" defTabSz="1219170">
              <a:buClr>
                <a:srgbClr val="000000"/>
              </a:buClr>
              <a:defRPr/>
            </a:pPr>
            <a:r>
              <a:rPr lang="pt-BR" sz="2400" kern="0">
                <a:solidFill>
                  <a:srgbClr val="00A99D"/>
                </a:solidFill>
                <a:latin typeface="Montserrat ExtraBold"/>
                <a:ea typeface="Montserrat ExtraBold"/>
                <a:cs typeface="Montserrat ExtraBold"/>
                <a:sym typeface="Montserrat ExtraBold"/>
              </a:rPr>
              <a:t>Plenária do componente de história</a:t>
            </a:r>
            <a:endParaRPr sz="1867" kern="0">
              <a:solidFill>
                <a:srgbClr val="000000"/>
              </a:solidFill>
              <a:latin typeface="Arial"/>
              <a:ea typeface="Arial"/>
              <a:cs typeface="Arial"/>
              <a:sym typeface="Arial"/>
            </a:endParaRPr>
          </a:p>
        </p:txBody>
      </p:sp>
      <p:pic>
        <p:nvPicPr>
          <p:cNvPr id="267" name="Google Shape;267;p19" descr="Logotipo&#10;&#10;Descrição gerada automaticamente"/>
          <p:cNvPicPr preferRelativeResize="0"/>
          <p:nvPr/>
        </p:nvPicPr>
        <p:blipFill rotWithShape="1">
          <a:blip r:embed="rId3">
            <a:alphaModFix/>
          </a:blip>
          <a:srcRect/>
          <a:stretch/>
        </p:blipFill>
        <p:spPr>
          <a:xfrm>
            <a:off x="10985567" y="259703"/>
            <a:ext cx="900733" cy="698533"/>
          </a:xfrm>
          <a:prstGeom prst="rect">
            <a:avLst/>
          </a:prstGeom>
          <a:noFill/>
          <a:ln>
            <a:noFill/>
          </a:ln>
        </p:spPr>
      </p:pic>
      <p:pic>
        <p:nvPicPr>
          <p:cNvPr id="268" name="Google Shape;268;p19"/>
          <p:cNvPicPr preferRelativeResize="0"/>
          <p:nvPr/>
        </p:nvPicPr>
        <p:blipFill rotWithShape="1">
          <a:blip r:embed="rId4">
            <a:alphaModFix/>
          </a:blip>
          <a:srcRect/>
          <a:stretch/>
        </p:blipFill>
        <p:spPr>
          <a:xfrm>
            <a:off x="1272534" y="1384367"/>
            <a:ext cx="9405532" cy="5036399"/>
          </a:xfrm>
          <a:prstGeom prst="rect">
            <a:avLst/>
          </a:prstGeom>
          <a:noFill/>
          <a:ln>
            <a:noFill/>
          </a:ln>
        </p:spPr>
      </p:pic>
    </p:spTree>
    <p:extLst>
      <p:ext uri="{BB962C8B-B14F-4D97-AF65-F5344CB8AC3E}">
        <p14:creationId xmlns:p14="http://schemas.microsoft.com/office/powerpoint/2010/main" val="180599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1"/>
          <p:cNvSpPr/>
          <p:nvPr/>
        </p:nvSpPr>
        <p:spPr>
          <a:xfrm>
            <a:off x="64310" y="1215483"/>
            <a:ext cx="11821991" cy="5374188"/>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defRPr/>
            </a:pPr>
            <a:endParaRPr sz="1600" b="1" kern="0">
              <a:solidFill>
                <a:srgbClr val="000000"/>
              </a:solidFill>
              <a:latin typeface="Arial"/>
              <a:ea typeface="Arial"/>
              <a:cs typeface="Arial"/>
              <a:sym typeface="Arial"/>
            </a:endParaRPr>
          </a:p>
        </p:txBody>
      </p:sp>
      <p:sp>
        <p:nvSpPr>
          <p:cNvPr id="283" name="Google Shape;283;p21"/>
          <p:cNvSpPr/>
          <p:nvPr/>
        </p:nvSpPr>
        <p:spPr>
          <a:xfrm>
            <a:off x="-148633" y="-16467"/>
            <a:ext cx="6697200" cy="991600"/>
          </a:xfrm>
          <a:prstGeom prst="flowChartAlternateProcess">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284" name="Google Shape;284;p21"/>
          <p:cNvSpPr txBox="1"/>
          <p:nvPr/>
        </p:nvSpPr>
        <p:spPr>
          <a:xfrm>
            <a:off x="521496" y="52953"/>
            <a:ext cx="5039368" cy="923316"/>
          </a:xfrm>
          <a:prstGeom prst="rect">
            <a:avLst/>
          </a:prstGeom>
          <a:noFill/>
          <a:ln>
            <a:noFill/>
          </a:ln>
        </p:spPr>
        <p:txBody>
          <a:bodyPr spcFirstLastPara="1" wrap="square" lIns="91433" tIns="91433" rIns="91433" bIns="91433" anchor="t" anchorCtr="0">
            <a:spAutoFit/>
          </a:bodyPr>
          <a:lstStyle/>
          <a:p>
            <a:pPr algn="ctr" defTabSz="1219170">
              <a:buClr>
                <a:srgbClr val="000000"/>
              </a:buClr>
              <a:defRPr/>
            </a:pPr>
            <a:r>
              <a:rPr lang="pt-BR" sz="2400" kern="0">
                <a:solidFill>
                  <a:srgbClr val="00A99D"/>
                </a:solidFill>
                <a:latin typeface="Montserrat ExtraBold"/>
                <a:ea typeface="Montserrat ExtraBold"/>
                <a:cs typeface="Montserrat ExtraBold"/>
                <a:sym typeface="Montserrat ExtraBold"/>
              </a:rPr>
              <a:t>Plenária do componente de história</a:t>
            </a:r>
            <a:endParaRPr sz="1867" kern="0">
              <a:solidFill>
                <a:srgbClr val="000000"/>
              </a:solidFill>
              <a:latin typeface="Arial"/>
              <a:ea typeface="Arial"/>
              <a:cs typeface="Arial"/>
              <a:sym typeface="Arial"/>
            </a:endParaRPr>
          </a:p>
        </p:txBody>
      </p:sp>
      <p:pic>
        <p:nvPicPr>
          <p:cNvPr id="285" name="Google Shape;285;p21" descr="Logotipo&#10;&#10;Descrição gerada automaticamente"/>
          <p:cNvPicPr preferRelativeResize="0"/>
          <p:nvPr/>
        </p:nvPicPr>
        <p:blipFill rotWithShape="1">
          <a:blip r:embed="rId3">
            <a:alphaModFix/>
          </a:blip>
          <a:srcRect/>
          <a:stretch/>
        </p:blipFill>
        <p:spPr>
          <a:xfrm>
            <a:off x="10985567" y="259703"/>
            <a:ext cx="900733" cy="698533"/>
          </a:xfrm>
          <a:prstGeom prst="rect">
            <a:avLst/>
          </a:prstGeom>
          <a:noFill/>
          <a:ln>
            <a:noFill/>
          </a:ln>
        </p:spPr>
      </p:pic>
      <p:pic>
        <p:nvPicPr>
          <p:cNvPr id="286" name="Google Shape;286;p21"/>
          <p:cNvPicPr preferRelativeResize="0"/>
          <p:nvPr/>
        </p:nvPicPr>
        <p:blipFill rotWithShape="1">
          <a:blip r:embed="rId4">
            <a:alphaModFix/>
          </a:blip>
          <a:srcRect/>
          <a:stretch/>
        </p:blipFill>
        <p:spPr>
          <a:xfrm>
            <a:off x="1630064" y="1524580"/>
            <a:ext cx="8690459" cy="4755993"/>
          </a:xfrm>
          <a:prstGeom prst="rect">
            <a:avLst/>
          </a:prstGeom>
          <a:noFill/>
          <a:ln>
            <a:noFill/>
          </a:ln>
        </p:spPr>
      </p:pic>
    </p:spTree>
    <p:extLst>
      <p:ext uri="{BB962C8B-B14F-4D97-AF65-F5344CB8AC3E}">
        <p14:creationId xmlns:p14="http://schemas.microsoft.com/office/powerpoint/2010/main" val="877639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C0CF065-6CDC-47C8-9037-9D434FE2FF0A}"/>
              </a:ext>
            </a:extLst>
          </p:cNvPr>
          <p:cNvPicPr>
            <a:picLocks noChangeAspect="1"/>
          </p:cNvPicPr>
          <p:nvPr/>
        </p:nvPicPr>
        <p:blipFill>
          <a:blip r:embed="rId2"/>
          <a:stretch>
            <a:fillRect/>
          </a:stretch>
        </p:blipFill>
        <p:spPr>
          <a:xfrm>
            <a:off x="0" y="-1"/>
            <a:ext cx="12192001" cy="6858001"/>
          </a:xfrm>
          <a:prstGeom prst="rect">
            <a:avLst/>
          </a:prstGeom>
        </p:spPr>
      </p:pic>
    </p:spTree>
    <p:extLst>
      <p:ext uri="{BB962C8B-B14F-4D97-AF65-F5344CB8AC3E}">
        <p14:creationId xmlns:p14="http://schemas.microsoft.com/office/powerpoint/2010/main" val="1357348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5B8616-B4A3-1FBB-2CCB-75B40AAB3F30}"/>
              </a:ext>
            </a:extLst>
          </p:cNvPr>
          <p:cNvSpPr txBox="1">
            <a:spLocks/>
          </p:cNvSpPr>
          <p:nvPr/>
        </p:nvSpPr>
        <p:spPr>
          <a:xfrm>
            <a:off x="6558454" y="5003053"/>
            <a:ext cx="5382991" cy="714575"/>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77">
              <a:lnSpc>
                <a:spcPct val="150000"/>
              </a:lnSpc>
            </a:pPr>
            <a:r>
              <a:rPr lang="pt-BR" sz="2400" b="1" dirty="0">
                <a:solidFill>
                  <a:srgbClr val="FF0000"/>
                </a:solidFill>
                <a:latin typeface="Verdana"/>
                <a:ea typeface="Verdana"/>
                <a:cs typeface="Verdana" panose="020B0604030504040204" pitchFamily="34" charset="0"/>
              </a:rPr>
              <a:t>Oficinas</a:t>
            </a:r>
          </a:p>
        </p:txBody>
      </p:sp>
    </p:spTree>
    <p:extLst>
      <p:ext uri="{BB962C8B-B14F-4D97-AF65-F5344CB8AC3E}">
        <p14:creationId xmlns:p14="http://schemas.microsoft.com/office/powerpoint/2010/main" val="14344848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ço Reservado para Conteúdo 3"/>
          <p:cNvGraphicFramePr>
            <a:graphicFrameLocks noGrp="1"/>
          </p:cNvGraphicFramePr>
          <p:nvPr>
            <p:ph idx="1"/>
            <p:extLst>
              <p:ext uri="{D42A27DB-BD31-4B8C-83A1-F6EECF244321}">
                <p14:modId xmlns:p14="http://schemas.microsoft.com/office/powerpoint/2010/main" val="3092693379"/>
              </p:ext>
            </p:extLst>
          </p:nvPr>
        </p:nvGraphicFramePr>
        <p:xfrm>
          <a:off x="1" y="0"/>
          <a:ext cx="6387152" cy="6858002"/>
        </p:xfrm>
        <a:graphic>
          <a:graphicData uri="http://schemas.openxmlformats.org/drawingml/2006/table">
            <a:tbl>
              <a:tblPr firstRow="1" firstCol="1" bandRow="1">
                <a:tableStyleId>{5C22544A-7EE6-4342-B048-85BDC9FD1C3A}</a:tableStyleId>
              </a:tblPr>
              <a:tblGrid>
                <a:gridCol w="6387152">
                  <a:extLst>
                    <a:ext uri="{9D8B030D-6E8A-4147-A177-3AD203B41FA5}">
                      <a16:colId xmlns:a16="http://schemas.microsoft.com/office/drawing/2014/main" val="323154822"/>
                    </a:ext>
                  </a:extLst>
                </a:gridCol>
              </a:tblGrid>
              <a:tr h="326573">
                <a:tc>
                  <a:txBody>
                    <a:bodyPr/>
                    <a:lstStyle/>
                    <a:p>
                      <a:pPr>
                        <a:lnSpc>
                          <a:spcPct val="107000"/>
                        </a:lnSpc>
                        <a:spcAft>
                          <a:spcPts val="0"/>
                        </a:spcAft>
                      </a:pPr>
                      <a:r>
                        <a:rPr lang="pt-BR" sz="2000" dirty="0">
                          <a:effectLst/>
                        </a:rPr>
                        <a:t>Componente curricular:</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75725967"/>
                  </a:ext>
                </a:extLst>
              </a:tr>
              <a:tr h="326573">
                <a:tc>
                  <a:txBody>
                    <a:bodyPr/>
                    <a:lstStyle/>
                    <a:p>
                      <a:pPr>
                        <a:lnSpc>
                          <a:spcPct val="107000"/>
                        </a:lnSpc>
                        <a:spcAft>
                          <a:spcPts val="0"/>
                        </a:spcAft>
                      </a:pPr>
                      <a:r>
                        <a:rPr lang="pt-BR" sz="2000">
                          <a:effectLst/>
                        </a:rPr>
                        <a:t>Ano/série:</a:t>
                      </a:r>
                      <a:endParaRPr lang="pt-B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3172988"/>
                  </a:ext>
                </a:extLst>
              </a:tr>
              <a:tr h="1632857">
                <a:tc>
                  <a:txBody>
                    <a:bodyPr/>
                    <a:lstStyle/>
                    <a:p>
                      <a:pPr>
                        <a:lnSpc>
                          <a:spcPct val="107000"/>
                        </a:lnSpc>
                        <a:spcAft>
                          <a:spcPts val="0"/>
                        </a:spcAft>
                      </a:pPr>
                      <a:r>
                        <a:rPr lang="pt-BR" sz="2000">
                          <a:effectLst/>
                        </a:rPr>
                        <a:t>Conexões entre as aulas:</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endParaRPr lang="pt-B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8173416"/>
                  </a:ext>
                </a:extLst>
              </a:tr>
              <a:tr h="1632857">
                <a:tc>
                  <a:txBody>
                    <a:bodyPr/>
                    <a:lstStyle/>
                    <a:p>
                      <a:pPr>
                        <a:lnSpc>
                          <a:spcPct val="107000"/>
                        </a:lnSpc>
                        <a:spcAft>
                          <a:spcPts val="0"/>
                        </a:spcAft>
                      </a:pPr>
                      <a:r>
                        <a:rPr lang="pt-BR" sz="2000">
                          <a:effectLst/>
                        </a:rPr>
                        <a:t>Progressão dos objetivos:</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endParaRPr lang="pt-B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2872266"/>
                  </a:ext>
                </a:extLst>
              </a:tr>
              <a:tr h="1632857">
                <a:tc>
                  <a:txBody>
                    <a:bodyPr/>
                    <a:lstStyle/>
                    <a:p>
                      <a:pPr>
                        <a:lnSpc>
                          <a:spcPct val="107000"/>
                        </a:lnSpc>
                        <a:spcAft>
                          <a:spcPts val="0"/>
                        </a:spcAft>
                      </a:pPr>
                      <a:r>
                        <a:rPr lang="pt-BR" sz="2000">
                          <a:effectLst/>
                        </a:rPr>
                        <a:t>Habilidades a serem desenvolvidas:</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p>
                    <a:p>
                      <a:pPr marL="342900" lvl="0" indent="-342900">
                        <a:lnSpc>
                          <a:spcPct val="107000"/>
                        </a:lnSpc>
                        <a:spcAft>
                          <a:spcPts val="0"/>
                        </a:spcAft>
                        <a:buFont typeface="Wingdings" panose="05000000000000000000" pitchFamily="2" charset="2"/>
                        <a:buChar char=""/>
                      </a:pPr>
                      <a:r>
                        <a:rPr lang="pt-BR" sz="2000">
                          <a:effectLst/>
                        </a:rPr>
                        <a:t> </a:t>
                      </a:r>
                      <a:endParaRPr lang="pt-B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8278649"/>
                  </a:ext>
                </a:extLst>
              </a:tr>
              <a:tr h="1306285">
                <a:tc>
                  <a:txBody>
                    <a:bodyPr/>
                    <a:lstStyle/>
                    <a:p>
                      <a:pPr>
                        <a:lnSpc>
                          <a:spcPct val="107000"/>
                        </a:lnSpc>
                        <a:spcAft>
                          <a:spcPts val="0"/>
                        </a:spcAft>
                      </a:pPr>
                      <a:r>
                        <a:rPr lang="pt-BR" sz="2000" dirty="0">
                          <a:effectLst/>
                        </a:rPr>
                        <a:t>Possíveis desafios:</a:t>
                      </a:r>
                    </a:p>
                    <a:p>
                      <a:pPr marL="342900" lvl="0" indent="-342900">
                        <a:lnSpc>
                          <a:spcPct val="107000"/>
                        </a:lnSpc>
                        <a:spcAft>
                          <a:spcPts val="0"/>
                        </a:spcAft>
                        <a:buFont typeface="Symbol" panose="05050102010706020507" pitchFamily="18" charset="2"/>
                        <a:buChar char=""/>
                      </a:pPr>
                      <a:r>
                        <a:rPr lang="pt-BR" sz="2000" dirty="0">
                          <a:effectLst/>
                        </a:rPr>
                        <a:t> </a:t>
                      </a:r>
                    </a:p>
                    <a:p>
                      <a:pPr marL="342900" lvl="0" indent="-342900">
                        <a:lnSpc>
                          <a:spcPct val="107000"/>
                        </a:lnSpc>
                        <a:spcAft>
                          <a:spcPts val="0"/>
                        </a:spcAft>
                        <a:buFont typeface="Symbol" panose="05050102010706020507" pitchFamily="18" charset="2"/>
                        <a:buChar char=""/>
                      </a:pPr>
                      <a:r>
                        <a:rPr lang="pt-BR" sz="2000" dirty="0">
                          <a:effectLst/>
                        </a:rPr>
                        <a:t> </a:t>
                      </a:r>
                    </a:p>
                    <a:p>
                      <a:pPr marL="342900" lvl="0" indent="-342900">
                        <a:lnSpc>
                          <a:spcPct val="107000"/>
                        </a:lnSpc>
                        <a:spcAft>
                          <a:spcPts val="0"/>
                        </a:spcAft>
                        <a:buFont typeface="Symbol" panose="05050102010706020507" pitchFamily="18" charset="2"/>
                        <a:buChar char=""/>
                      </a:pPr>
                      <a:r>
                        <a:rPr lang="pt-BR" sz="2000" dirty="0">
                          <a:effectLst/>
                        </a:rPr>
                        <a:t>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7211274"/>
                  </a:ext>
                </a:extLst>
              </a:tr>
            </a:tbl>
          </a:graphicData>
        </a:graphic>
      </p:graphicFrame>
      <p:sp>
        <p:nvSpPr>
          <p:cNvPr id="5" name="Retângulo 4"/>
          <p:cNvSpPr/>
          <p:nvPr/>
        </p:nvSpPr>
        <p:spPr>
          <a:xfrm>
            <a:off x="6864824" y="1140557"/>
            <a:ext cx="4899546" cy="4832092"/>
          </a:xfrm>
          <a:prstGeom prst="rect">
            <a:avLst/>
          </a:prstGeom>
        </p:spPr>
        <p:txBody>
          <a:bodyPr wrap="square">
            <a:spAutoFit/>
          </a:bodyPr>
          <a:lstStyle/>
          <a:p>
            <a:pPr algn="just"/>
            <a:r>
              <a:rPr lang="pt-BR" sz="2800" dirty="0">
                <a:cs typeface="Arial"/>
              </a:rPr>
              <a:t>Analise a sequência das aulas através do escopo-sequência do 2° bimestre, junto com seu grupo insira as seguintes informações:</a:t>
            </a:r>
          </a:p>
          <a:p>
            <a:pPr marL="285750" indent="-285750" algn="just">
              <a:buFontTx/>
              <a:buChar char="-"/>
            </a:pPr>
            <a:r>
              <a:rPr lang="pt-BR" sz="2800" dirty="0">
                <a:cs typeface="Arial"/>
              </a:rPr>
              <a:t>Quais habilidades serão desenvolvidas?</a:t>
            </a:r>
          </a:p>
          <a:p>
            <a:pPr marL="285750" indent="-285750" algn="just">
              <a:buFontTx/>
              <a:buChar char="-"/>
            </a:pPr>
            <a:r>
              <a:rPr lang="pt-BR" sz="2800" dirty="0">
                <a:cs typeface="Arial"/>
              </a:rPr>
              <a:t>Quais as conexões entre as aulas?</a:t>
            </a:r>
          </a:p>
          <a:p>
            <a:pPr marL="285750" indent="-285750" algn="just">
              <a:buFontTx/>
              <a:buChar char="-"/>
            </a:pPr>
            <a:r>
              <a:rPr lang="pt-BR" sz="2800" dirty="0">
                <a:cs typeface="Arial"/>
              </a:rPr>
              <a:t>Como ocorrem as progressões das habilidades?</a:t>
            </a:r>
          </a:p>
        </p:txBody>
      </p:sp>
      <p:sp>
        <p:nvSpPr>
          <p:cNvPr id="6" name="Google Shape;116;p3">
            <a:extLst>
              <a:ext uri="{FF2B5EF4-FFF2-40B4-BE49-F238E27FC236}">
                <a16:creationId xmlns:a16="http://schemas.microsoft.com/office/drawing/2014/main" id="{9FE60B83-CC0E-0E29-8E82-483863794406}"/>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2">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5646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1325563"/>
          </a:xfrm>
        </p:spPr>
        <p:txBody>
          <a:bodyPr/>
          <a:lstStyle/>
          <a:p>
            <a:pPr algn="ctr"/>
            <a:r>
              <a:rPr lang="pt-BR" b="1" dirty="0"/>
              <a:t>Construindo uma avaliação</a:t>
            </a:r>
          </a:p>
        </p:txBody>
      </p:sp>
      <p:sp>
        <p:nvSpPr>
          <p:cNvPr id="3" name="Espaço Reservado para Conteúdo 2"/>
          <p:cNvSpPr>
            <a:spLocks noGrp="1"/>
          </p:cNvSpPr>
          <p:nvPr>
            <p:ph idx="1"/>
          </p:nvPr>
        </p:nvSpPr>
        <p:spPr>
          <a:xfrm>
            <a:off x="838200" y="1027905"/>
            <a:ext cx="10515600" cy="5063623"/>
          </a:xfrm>
        </p:spPr>
        <p:txBody>
          <a:bodyPr>
            <a:noAutofit/>
          </a:bodyPr>
          <a:lstStyle/>
          <a:p>
            <a:r>
              <a:rPr lang="pt-BR" sz="2400" dirty="0"/>
              <a:t>Acesse - </a:t>
            </a:r>
            <a:r>
              <a:rPr lang="pt-BR" sz="2400" dirty="0">
                <a:hlinkClick r:id="rId2"/>
              </a:rPr>
              <a:t>https://intranet.educacao.sp.gov.br/</a:t>
            </a:r>
            <a:endParaRPr lang="pt-BR" sz="2400" dirty="0"/>
          </a:p>
          <a:p>
            <a:endParaRPr lang="pt-BR" sz="2400" dirty="0"/>
          </a:p>
          <a:p>
            <a:r>
              <a:rPr lang="pt-BR" sz="2400" dirty="0"/>
              <a:t>Considere os seguintes materiais para realizar esta ação:</a:t>
            </a:r>
          </a:p>
          <a:p>
            <a:pPr marL="531813">
              <a:buFontTx/>
              <a:buChar char="-"/>
            </a:pPr>
            <a:r>
              <a:rPr lang="pt-BR" sz="2400" dirty="0"/>
              <a:t>Material digital</a:t>
            </a:r>
          </a:p>
          <a:p>
            <a:pPr marL="531813">
              <a:buFontTx/>
              <a:buChar char="-"/>
            </a:pPr>
            <a:r>
              <a:rPr lang="pt-BR" sz="2400" dirty="0" err="1"/>
              <a:t>TarefaSP</a:t>
            </a:r>
            <a:endParaRPr lang="pt-BR" sz="2400" dirty="0"/>
          </a:p>
          <a:p>
            <a:pPr marL="531813">
              <a:buFontTx/>
              <a:buChar char="-"/>
            </a:pPr>
            <a:r>
              <a:rPr lang="pt-BR" sz="2400" dirty="0"/>
              <a:t>Provas paulistas anteriores</a:t>
            </a:r>
          </a:p>
          <a:p>
            <a:pPr marL="531813">
              <a:buFontTx/>
              <a:buChar char="-"/>
            </a:pPr>
            <a:r>
              <a:rPr lang="pt-BR" sz="2400" dirty="0"/>
              <a:t>SARESP</a:t>
            </a:r>
          </a:p>
          <a:p>
            <a:pPr marL="531813">
              <a:buFontTx/>
              <a:buChar char="-"/>
            </a:pPr>
            <a:r>
              <a:rPr lang="pt-BR" sz="2400" b="1" dirty="0"/>
              <a:t>Importante é verificar como o conteúdo do 2° bimestre foi exigido em provas anteriores.</a:t>
            </a:r>
          </a:p>
          <a:p>
            <a:pPr>
              <a:buFontTx/>
              <a:buChar char="-"/>
            </a:pPr>
            <a:endParaRPr lang="pt-BR" sz="2400" dirty="0"/>
          </a:p>
          <a:p>
            <a:r>
              <a:rPr lang="pt-BR" sz="2400" dirty="0"/>
              <a:t>Considere 80% do escopo-sequência</a:t>
            </a:r>
          </a:p>
          <a:p>
            <a:r>
              <a:rPr lang="pt-BR" sz="2400" dirty="0"/>
              <a:t>Cada grupo deve montar 6 questões.</a:t>
            </a:r>
          </a:p>
        </p:txBody>
      </p:sp>
      <p:sp>
        <p:nvSpPr>
          <p:cNvPr id="4" name="Google Shape;116;p3">
            <a:extLst>
              <a:ext uri="{FF2B5EF4-FFF2-40B4-BE49-F238E27FC236}">
                <a16:creationId xmlns:a16="http://schemas.microsoft.com/office/drawing/2014/main" id="{9FE60B83-CC0E-0E29-8E82-483863794406}"/>
              </a:ext>
            </a:extLst>
          </p:cNvPr>
          <p:cNvSpPr/>
          <p:nvPr/>
        </p:nvSpPr>
        <p:spPr>
          <a:xfrm>
            <a:off x="9115165" y="6091529"/>
            <a:ext cx="3076835" cy="766471"/>
          </a:xfrm>
          <a:custGeom>
            <a:avLst/>
            <a:gdLst/>
            <a:ahLst/>
            <a:cxnLst/>
            <a:rect l="l" t="t" r="r" b="b"/>
            <a:pathLst>
              <a:path w="4615252" h="1149707" extrusionOk="0">
                <a:moveTo>
                  <a:pt x="0" y="0"/>
                </a:moveTo>
                <a:lnTo>
                  <a:pt x="4615252" y="0"/>
                </a:lnTo>
                <a:lnTo>
                  <a:pt x="4615252" y="1149707"/>
                </a:lnTo>
                <a:lnTo>
                  <a:pt x="0" y="1149707"/>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28042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C22C90-110F-3F26-2AC6-3D4F9D9BCDA2}"/>
              </a:ext>
            </a:extLst>
          </p:cNvPr>
          <p:cNvSpPr>
            <a:spLocks noGrp="1"/>
          </p:cNvSpPr>
          <p:nvPr>
            <p:ph type="title"/>
          </p:nvPr>
        </p:nvSpPr>
        <p:spPr/>
        <p:txBody>
          <a:bodyPr>
            <a:normAutofit/>
          </a:bodyPr>
          <a:lstStyle/>
          <a:p>
            <a:pPr algn="ctr"/>
            <a:r>
              <a:rPr lang="pt-BR" sz="4800" b="1" dirty="0">
                <a:solidFill>
                  <a:srgbClr val="FF0000"/>
                </a:solidFill>
              </a:rPr>
              <a:t>PRAZOS DO CICLO FORMATIVO</a:t>
            </a:r>
          </a:p>
        </p:txBody>
      </p:sp>
      <p:sp>
        <p:nvSpPr>
          <p:cNvPr id="3" name="Espaço Reservado para Conteúdo 2">
            <a:extLst>
              <a:ext uri="{FF2B5EF4-FFF2-40B4-BE49-F238E27FC236}">
                <a16:creationId xmlns:a16="http://schemas.microsoft.com/office/drawing/2014/main" id="{64007B59-172B-622F-FDB3-7D924313ABBC}"/>
              </a:ext>
            </a:extLst>
          </p:cNvPr>
          <p:cNvSpPr>
            <a:spLocks noGrp="1"/>
          </p:cNvSpPr>
          <p:nvPr>
            <p:ph idx="1"/>
          </p:nvPr>
        </p:nvSpPr>
        <p:spPr/>
        <p:txBody>
          <a:bodyPr>
            <a:normAutofit/>
          </a:bodyPr>
          <a:lstStyle/>
          <a:p>
            <a:pPr marL="0" indent="0" algn="ctr">
              <a:buNone/>
            </a:pPr>
            <a:r>
              <a:rPr lang="pt-BR" sz="3600" b="1" dirty="0"/>
              <a:t>Replicabilidade da OT até 13 de maio</a:t>
            </a:r>
          </a:p>
          <a:p>
            <a:pPr marL="0" indent="0" algn="ctr">
              <a:buNone/>
            </a:pPr>
            <a:endParaRPr lang="pt-BR" sz="3600" b="1" dirty="0"/>
          </a:p>
          <a:p>
            <a:pPr marL="0" indent="0" algn="ctr">
              <a:buNone/>
            </a:pPr>
            <a:r>
              <a:rPr lang="pt-BR" sz="3600" b="1" dirty="0"/>
              <a:t>Link </a:t>
            </a:r>
            <a:r>
              <a:rPr lang="pt-BR" sz="3600" b="1"/>
              <a:t>para evidências da OT:</a:t>
            </a:r>
            <a:br>
              <a:rPr lang="pt-BR" sz="3600" b="1"/>
            </a:br>
            <a:r>
              <a:rPr lang="pt-BR" sz="3600" b="1">
                <a:hlinkClick r:id="rId2"/>
              </a:rPr>
              <a:t>https://drive.google.com/drive/folders/1rlFzQnb0b8f3WK2HyrDR1w-PmG0_AyFH?usp=drive_link</a:t>
            </a:r>
            <a:endParaRPr lang="pt-BR" sz="3600" b="1" dirty="0"/>
          </a:p>
          <a:p>
            <a:pPr marL="0" indent="0" algn="ctr">
              <a:buNone/>
            </a:pPr>
            <a:endParaRPr lang="pt-BR" sz="3600" b="1"/>
          </a:p>
        </p:txBody>
      </p:sp>
    </p:spTree>
    <p:extLst>
      <p:ext uri="{BB962C8B-B14F-4D97-AF65-F5344CB8AC3E}">
        <p14:creationId xmlns:p14="http://schemas.microsoft.com/office/powerpoint/2010/main" val="5485007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5F9E93AD7ACA7409EA5CC02DF769275" ma:contentTypeVersion="17" ma:contentTypeDescription="Crie um novo documento." ma:contentTypeScope="" ma:versionID="1bcf29fa597b64cfd9139e467fff177b">
  <xsd:schema xmlns:xsd="http://www.w3.org/2001/XMLSchema" xmlns:xs="http://www.w3.org/2001/XMLSchema" xmlns:p="http://schemas.microsoft.com/office/2006/metadata/properties" xmlns:ns3="134f3cd6-0095-472e-b956-a673cc4291fa" xmlns:ns4="8e2abaf2-6180-4b69-876b-67bcfdd08a68" targetNamespace="http://schemas.microsoft.com/office/2006/metadata/properties" ma:root="true" ma:fieldsID="6f4968068d9cd8116c6f44d1517e0af7" ns3:_="" ns4:_="">
    <xsd:import namespace="134f3cd6-0095-472e-b956-a673cc4291fa"/>
    <xsd:import namespace="8e2abaf2-6180-4b69-876b-67bcfdd08a6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SearchPropertie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4f3cd6-0095-472e-b956-a673cc4291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2abaf2-6180-4b69-876b-67bcfdd08a68" elementFormDefault="qualified">
    <xsd:import namespace="http://schemas.microsoft.com/office/2006/documentManagement/types"/>
    <xsd:import namespace="http://schemas.microsoft.com/office/infopath/2007/PartnerControls"/>
    <xsd:element name="SharedWithUsers" ma:index="1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hes de Compartilhado Com" ma:internalName="SharedWithDetails" ma:readOnly="true">
      <xsd:simpleType>
        <xsd:restriction base="dms:Note">
          <xsd:maxLength value="255"/>
        </xsd:restriction>
      </xsd:simpleType>
    </xsd:element>
    <xsd:element name="SharingHintHash" ma:index="20" nillable="true" ma:displayName="Hash de Dica de Compartilhamento"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134f3cd6-0095-472e-b956-a673cc4291f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70ABCF-8E4F-419C-A05F-9A0ACC37FF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4f3cd6-0095-472e-b956-a673cc4291fa"/>
    <ds:schemaRef ds:uri="8e2abaf2-6180-4b69-876b-67bcfdd08a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D4F78B-342A-4D15-9941-BB37E1C61999}">
  <ds:schemaRefs>
    <ds:schemaRef ds:uri="http://www.w3.org/XML/1998/namespace"/>
    <ds:schemaRef ds:uri="http://purl.org/dc/dcmitype/"/>
    <ds:schemaRef ds:uri="134f3cd6-0095-472e-b956-a673cc4291fa"/>
    <ds:schemaRef ds:uri="http://purl.org/dc/elements/1.1/"/>
    <ds:schemaRef ds:uri="http://schemas.microsoft.com/office/2006/metadata/properties"/>
    <ds:schemaRef ds:uri="http://schemas.microsoft.com/office/2006/documentManagement/types"/>
    <ds:schemaRef ds:uri="8e2abaf2-6180-4b69-876b-67bcfdd08a68"/>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81648BE6-D7BA-40AA-BBEE-1DAF715C0D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1352</TotalTime>
  <Words>2707</Words>
  <Application>Microsoft Office PowerPoint</Application>
  <PresentationFormat>Widescreen</PresentationFormat>
  <Paragraphs>380</Paragraphs>
  <Slides>57</Slides>
  <Notes>35</Notes>
  <HiddenSlides>0</HiddenSlides>
  <MMClips>0</MMClips>
  <ScaleCrop>false</ScaleCrop>
  <HeadingPairs>
    <vt:vector size="6" baseType="variant">
      <vt:variant>
        <vt:lpstr>Fontes usadas</vt:lpstr>
      </vt:variant>
      <vt:variant>
        <vt:i4>21</vt:i4>
      </vt:variant>
      <vt:variant>
        <vt:lpstr>Tema</vt:lpstr>
      </vt:variant>
      <vt:variant>
        <vt:i4>1</vt:i4>
      </vt:variant>
      <vt:variant>
        <vt:lpstr>Títulos de slides</vt:lpstr>
      </vt:variant>
      <vt:variant>
        <vt:i4>57</vt:i4>
      </vt:variant>
    </vt:vector>
  </HeadingPairs>
  <TitlesOfParts>
    <vt:vector size="79" baseType="lpstr">
      <vt:lpstr>Arial</vt:lpstr>
      <vt:lpstr>ArialMT</vt:lpstr>
      <vt:lpstr>Brygada 1918 Bold</vt:lpstr>
      <vt:lpstr>Calibri</vt:lpstr>
      <vt:lpstr>Calibri Light</vt:lpstr>
      <vt:lpstr>CenturyGothic</vt:lpstr>
      <vt:lpstr>CenturyGothic-Bold</vt:lpstr>
      <vt:lpstr>Google Sans</vt:lpstr>
      <vt:lpstr>Libre Baskerville</vt:lpstr>
      <vt:lpstr>Montserrat</vt:lpstr>
      <vt:lpstr>Montserrat ExtraBold</vt:lpstr>
      <vt:lpstr>Montserrat Medium</vt:lpstr>
      <vt:lpstr>Noto Sans Symbols</vt:lpstr>
      <vt:lpstr>Open Sans</vt:lpstr>
      <vt:lpstr>Open Sans Bold</vt:lpstr>
      <vt:lpstr>Platypi Medium</vt:lpstr>
      <vt:lpstr>Source Serif Pro</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Construindo uma avaliação</vt:lpstr>
      <vt:lpstr>PRAZOS DO CICLO FORMATIVO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Usuario</cp:lastModifiedBy>
  <cp:revision>85</cp:revision>
  <dcterms:created xsi:type="dcterms:W3CDTF">2025-04-28T09:54:16Z</dcterms:created>
  <dcterms:modified xsi:type="dcterms:W3CDTF">2025-05-02T13:56:25Z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0x01010005F9E93AD7ACA7409EA5CC02DF769275</vt:lpwstr>
  </property>
</Properties>
</file>