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gjDoPqNgI/fuyxzzfhgDb7RdSh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F8481AB-00ED-4C4C-8BFD-0D8B866AB8D3}">
  <a:tblStyle styleId="{EF8481AB-00ED-4C4C-8BFD-0D8B866AB8D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8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pt-BR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 espaços, o currículo e as vivências pedagógicas da oferta dessa modalidade devem estar fundamentados no reconhecimento e na valorização da diversidade cultural dos povos negros e quilombolas, exaltando sua memória, sua relação com a terra, com o trabalho, seu modo de organização coletiva, seus conhecimentos, saberes e o respeito às suas matrizes culturais.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s">
  <p:cSld name="TITLE_ONLY_1">
    <p:bg>
      <p:bgPr>
        <a:solidFill>
          <a:srgbClr val="F2F2F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9"/>
          <p:cNvPicPr preferRelativeResize="0"/>
          <p:nvPr/>
        </p:nvPicPr>
        <p:blipFill rotWithShape="1">
          <a:blip r:embed="rId2">
            <a:alphaModFix/>
          </a:blip>
          <a:srcRect l="15680" t="27924" r="8045" b="30190"/>
          <a:stretch/>
        </p:blipFill>
        <p:spPr>
          <a:xfrm>
            <a:off x="7585856" y="4439076"/>
            <a:ext cx="1381192" cy="598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5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2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2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8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9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29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" descr="Uma imagem contendo velho, pequeno, porta, mesa&#10;&#10;Descrição gerada automaticamente"/>
          <p:cNvPicPr preferRelativeResize="0"/>
          <p:nvPr/>
        </p:nvPicPr>
        <p:blipFill rotWithShape="1">
          <a:blip r:embed="rId3">
            <a:alphaModFix/>
          </a:blip>
          <a:srcRect l="57506"/>
          <a:stretch/>
        </p:blipFill>
        <p:spPr>
          <a:xfrm>
            <a:off x="5248168" y="-6400"/>
            <a:ext cx="3900101" cy="5160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"/>
          <p:cNvPicPr preferRelativeResize="0"/>
          <p:nvPr/>
        </p:nvPicPr>
        <p:blipFill rotWithShape="1">
          <a:blip r:embed="rId4">
            <a:alphaModFix/>
          </a:blip>
          <a:srcRect l="43326"/>
          <a:stretch/>
        </p:blipFill>
        <p:spPr>
          <a:xfrm>
            <a:off x="1275923" y="4623875"/>
            <a:ext cx="1421278" cy="2901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"/>
          <p:cNvSpPr/>
          <p:nvPr/>
        </p:nvSpPr>
        <p:spPr>
          <a:xfrm>
            <a:off x="-80211" y="2128798"/>
            <a:ext cx="1248900" cy="1014306"/>
          </a:xfrm>
          <a:prstGeom prst="rect">
            <a:avLst/>
          </a:prstGeom>
          <a:solidFill>
            <a:srgbClr val="80C1C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1047932" y="1320915"/>
            <a:ext cx="4079478" cy="807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CIÊNCIAS HUMANAS E SOCIAIS APLICADAS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977847" y="3143104"/>
            <a:ext cx="4209942" cy="807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Professor Especialista de Currículo: Desenvolvimento curricular de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Ciências Humanas e Sociais Aplicadas</a:t>
            </a:r>
            <a:endParaRPr/>
          </a:p>
        </p:txBody>
      </p:sp>
      <p:sp>
        <p:nvSpPr>
          <p:cNvPr id="61" name="Google Shape;61;p1"/>
          <p:cNvSpPr/>
          <p:nvPr/>
        </p:nvSpPr>
        <p:spPr>
          <a:xfrm>
            <a:off x="1224215" y="2389209"/>
            <a:ext cx="38395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 dirty="0">
                <a:solidFill>
                  <a:srgbClr val="424242"/>
                </a:solidFill>
                <a:latin typeface="Arial"/>
                <a:ea typeface="Arial"/>
                <a:cs typeface="Arial"/>
                <a:sym typeface="Arial"/>
              </a:rPr>
              <a:t>Prof. Me. Geraldo Rosolen Junior</a:t>
            </a:r>
            <a:endParaRPr dirty="0"/>
          </a:p>
        </p:txBody>
      </p:sp>
      <p:sp>
        <p:nvSpPr>
          <p:cNvPr id="2" name="Google Shape;61;p1">
            <a:extLst>
              <a:ext uri="{FF2B5EF4-FFF2-40B4-BE49-F238E27FC236}">
                <a16:creationId xmlns:a16="http://schemas.microsoft.com/office/drawing/2014/main" id="{D8C78C25-9DF6-EE92-2167-125F614C0FDD}"/>
              </a:ext>
            </a:extLst>
          </p:cNvPr>
          <p:cNvSpPr/>
          <p:nvPr/>
        </p:nvSpPr>
        <p:spPr>
          <a:xfrm>
            <a:off x="1163061" y="4102765"/>
            <a:ext cx="38395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 dirty="0">
                <a:solidFill>
                  <a:srgbClr val="424242"/>
                </a:solidFill>
                <a:latin typeface="Arial"/>
                <a:ea typeface="Arial"/>
                <a:cs typeface="Arial"/>
                <a:sym typeface="Arial"/>
              </a:rPr>
              <a:t>11 de fevereiro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/>
          <p:nvPr/>
        </p:nvSpPr>
        <p:spPr>
          <a:xfrm>
            <a:off x="228601" y="1202978"/>
            <a:ext cx="8791574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Olimpíadas Científicas de CHSA;</a:t>
            </a:r>
            <a:endParaRPr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PNEERQ: </a:t>
            </a:r>
            <a:r>
              <a:rPr lang="pt-BR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Política Nacional de Equidade, Educação para as Relações Étnico-Raciais e Educação Escolar Quilombola.</a:t>
            </a:r>
            <a:endParaRPr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ERER: </a:t>
            </a:r>
            <a:r>
              <a:rPr lang="pt-BR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Educação para as Relações Étnico-raciais;</a:t>
            </a:r>
            <a:endParaRPr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Educação para Diversidade Sexual e de Gênero.</a:t>
            </a:r>
            <a:endParaRPr/>
          </a:p>
        </p:txBody>
      </p:sp>
      <p:grpSp>
        <p:nvGrpSpPr>
          <p:cNvPr id="67" name="Google Shape;67;p2"/>
          <p:cNvGrpSpPr/>
          <p:nvPr/>
        </p:nvGrpSpPr>
        <p:grpSpPr>
          <a:xfrm>
            <a:off x="-21277" y="434015"/>
            <a:ext cx="927451" cy="318141"/>
            <a:chOff x="-28370" y="578688"/>
            <a:chExt cx="1236601" cy="424188"/>
          </a:xfrm>
        </p:grpSpPr>
        <p:sp>
          <p:nvSpPr>
            <p:cNvPr id="68" name="Google Shape;68;p2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" name="Google Shape;76;p2"/>
          <p:cNvSpPr txBox="1"/>
          <p:nvPr/>
        </p:nvSpPr>
        <p:spPr>
          <a:xfrm>
            <a:off x="906173" y="252948"/>
            <a:ext cx="4118400" cy="5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Pautas</a:t>
            </a:r>
            <a:endParaRPr sz="3200" b="1" i="0" u="none" strike="noStrike" cap="non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oogle Shape;81;p3"/>
          <p:cNvGrpSpPr/>
          <p:nvPr/>
        </p:nvGrpSpPr>
        <p:grpSpPr>
          <a:xfrm>
            <a:off x="-21277" y="434015"/>
            <a:ext cx="927451" cy="318141"/>
            <a:chOff x="-28370" y="578688"/>
            <a:chExt cx="1236601" cy="424188"/>
          </a:xfrm>
        </p:grpSpPr>
        <p:sp>
          <p:nvSpPr>
            <p:cNvPr id="82" name="Google Shape;82;p3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" name="Google Shape;90;p3"/>
          <p:cNvSpPr txBox="1"/>
          <p:nvPr/>
        </p:nvSpPr>
        <p:spPr>
          <a:xfrm>
            <a:off x="907978" y="320100"/>
            <a:ext cx="6407221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t-BR" sz="2700" b="1" i="0" u="none" strike="noStrike" cap="non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Orientações – Aulas olímpicas CHSA</a:t>
            </a:r>
            <a:endParaRPr sz="2700" b="1" i="0" u="none" strike="noStrike" cap="non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3"/>
          <p:cNvSpPr txBox="1"/>
          <p:nvPr/>
        </p:nvSpPr>
        <p:spPr>
          <a:xfrm>
            <a:off x="309563" y="864081"/>
            <a:ext cx="8524874" cy="4108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28575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Valorização e visibilidade à Ciências Humanas e Sociais Aplicadas.</a:t>
            </a:r>
            <a:endParaRPr/>
          </a:p>
          <a:p>
            <a:pPr marL="28575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Promover a participação dos estudantes nas olimpíadas científicas.</a:t>
            </a:r>
            <a:endParaRPr/>
          </a:p>
          <a:p>
            <a:pPr marL="28575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Estratégia para potencializar o aprendizado e despertar vocações acadêmicas</a:t>
            </a:r>
            <a:endParaRPr/>
          </a:p>
          <a:p>
            <a:pPr marL="28575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Consolidar a percepção de que a entrada em universidades públicas é uma realidade acessível.</a:t>
            </a:r>
            <a:endParaRPr/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Estratégias de implementação</a:t>
            </a:r>
            <a:endParaRPr/>
          </a:p>
          <a:p>
            <a:pPr marL="0" marR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Diagnóstico e Planejamento Inicial</a:t>
            </a:r>
            <a:endParaRPr/>
          </a:p>
          <a:p>
            <a:pPr marL="534988" marR="0" lvl="0" indent="-285749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sondagem com os estudantes para identificar habilidades e interesses</a:t>
            </a:r>
            <a:endParaRPr/>
          </a:p>
          <a:p>
            <a:pPr marL="0" marR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Formação de grupos de estudos e treinamentos</a:t>
            </a:r>
            <a:endParaRPr/>
          </a:p>
          <a:p>
            <a:pPr marL="534988" marR="0" lvl="0" indent="-285749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Horários dos treinamentos devem ser determinados com a equipe gestora</a:t>
            </a:r>
            <a:endParaRPr/>
          </a:p>
          <a:p>
            <a:pPr marL="534988" marR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Sugestão: </a:t>
            </a: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tutoria entre 1 a 2 vezes na semana</a:t>
            </a:r>
            <a:endParaRPr/>
          </a:p>
          <a:p>
            <a:pPr marL="1612900" marR="0" lvl="0" indent="-176212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Tutoria com intencionalidade pedagógica</a:t>
            </a:r>
            <a:endParaRPr/>
          </a:p>
          <a:p>
            <a:pPr marL="1612900" marR="0" lvl="0" indent="-176212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Excelência acadêmica e formação de um jovem competente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4"/>
          <p:cNvGrpSpPr/>
          <p:nvPr/>
        </p:nvGrpSpPr>
        <p:grpSpPr>
          <a:xfrm>
            <a:off x="-21277" y="434015"/>
            <a:ext cx="927451" cy="318141"/>
            <a:chOff x="-28370" y="578688"/>
            <a:chExt cx="1236601" cy="424188"/>
          </a:xfrm>
        </p:grpSpPr>
        <p:sp>
          <p:nvSpPr>
            <p:cNvPr id="97" name="Google Shape;97;p4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4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4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" name="Google Shape;105;p4"/>
          <p:cNvSpPr txBox="1"/>
          <p:nvPr/>
        </p:nvSpPr>
        <p:spPr>
          <a:xfrm>
            <a:off x="906173" y="222683"/>
            <a:ext cx="5029271" cy="622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4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Olimpíada Brasileira de Geopolítica</a:t>
            </a:r>
            <a:endParaRPr/>
          </a:p>
        </p:txBody>
      </p:sp>
      <p:sp>
        <p:nvSpPr>
          <p:cNvPr id="106" name="Google Shape;106;p4"/>
          <p:cNvSpPr txBox="1"/>
          <p:nvPr/>
        </p:nvSpPr>
        <p:spPr>
          <a:xfrm>
            <a:off x="257175" y="1294291"/>
            <a:ext cx="8886825" cy="3509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Inscrições: 08/01 até 30/04</a:t>
            </a:r>
            <a:endParaRPr/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Aplicação da OBGP 2025.1: 07/05/2025: </a:t>
            </a:r>
            <a:endParaRPr/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Resultado final: 14/05/2025</a:t>
            </a:r>
            <a:endParaRPr/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Duração máxima de 2 horas.</a:t>
            </a:r>
            <a:endParaRPr/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 questões de múltipla escolha (A, B, C, D, E).</a:t>
            </a:r>
            <a:endParaRPr/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Aplicação online de fase única.</a:t>
            </a:r>
            <a:endParaRPr/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Escolas públicas têm gratuidade.</a:t>
            </a:r>
            <a:endParaRPr/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Não é permitido consultar livros, anotações ou qualquer outro material durante a prova. </a:t>
            </a:r>
            <a:endParaRPr/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inscrição deve ser feita por um professor ou responsável da escola.</a:t>
            </a:r>
            <a:endParaRPr/>
          </a:p>
        </p:txBody>
      </p:sp>
      <p:pic>
        <p:nvPicPr>
          <p:cNvPr id="107" name="Google Shape;10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88052" y="0"/>
            <a:ext cx="2555948" cy="284936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4"/>
          <p:cNvSpPr/>
          <p:nvPr/>
        </p:nvSpPr>
        <p:spPr>
          <a:xfrm>
            <a:off x="6529031" y="2878992"/>
            <a:ext cx="2673989" cy="34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Organização: Seleta Educação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 txBox="1"/>
          <p:nvPr/>
        </p:nvSpPr>
        <p:spPr>
          <a:xfrm>
            <a:off x="85726" y="1724025"/>
            <a:ext cx="8458199" cy="292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7143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Nível 2 </a:t>
            </a:r>
            <a:r>
              <a:rPr lang="pt-BR" sz="16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- 8º e 9º anos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Conteúdos do Nível 1.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Temas geopolíticos contemporâneos.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Organização política do espaço mundial.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Principais conflitos contemporâneos: etnias, religiões, recursos naturais e tecnológicos.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Organizações internacionais: quais são, como elas funcionam e quais são seus objetivos.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Leitura e elaboração de mapas temáticos, croquis e outras formas de representação para analisar informações geográficas.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Geografia política e Geopolítica: as diferentes abordagens conceituais.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Geografia e geopolítica: definição, geoestratégia e fronteiras.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As diversas concepções de poder: o político, o econômico e o militar.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Geopolítica, imperialismo e disputas territoriais.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Práticas estatais e sociais na produção de territórios.</a:t>
            </a:r>
            <a:endParaRPr/>
          </a:p>
        </p:txBody>
      </p:sp>
      <p:grpSp>
        <p:nvGrpSpPr>
          <p:cNvPr id="114" name="Google Shape;114;p5"/>
          <p:cNvGrpSpPr/>
          <p:nvPr/>
        </p:nvGrpSpPr>
        <p:grpSpPr>
          <a:xfrm>
            <a:off x="-21277" y="434015"/>
            <a:ext cx="927451" cy="318141"/>
            <a:chOff x="-28370" y="578688"/>
            <a:chExt cx="1236601" cy="424188"/>
          </a:xfrm>
        </p:grpSpPr>
        <p:sp>
          <p:nvSpPr>
            <p:cNvPr id="115" name="Google Shape;115;p5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5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5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5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5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5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5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5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" name="Google Shape;123;p5"/>
          <p:cNvSpPr/>
          <p:nvPr/>
        </p:nvSpPr>
        <p:spPr>
          <a:xfrm>
            <a:off x="3895725" y="31683"/>
            <a:ext cx="5388615" cy="2385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Nível 1 </a:t>
            </a:r>
            <a:r>
              <a:rPr lang="pt-BR" sz="16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- 6º e 7º anos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Estado, nação, território, governo e país.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Atualidades geopolíticas, chefes de estado, formas de governo e exemplos.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Situar territórios e continentes, bem como sua relevância política e sociocultural.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Fatores geográficos, políticos, econômicos, sociais e culturais que influenciam as relações entre os países.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geopolítica do Brasil e organização política brasileira.</a:t>
            </a:r>
            <a:endParaRPr/>
          </a:p>
        </p:txBody>
      </p:sp>
      <p:sp>
        <p:nvSpPr>
          <p:cNvPr id="124" name="Google Shape;124;p5"/>
          <p:cNvSpPr txBox="1"/>
          <p:nvPr/>
        </p:nvSpPr>
        <p:spPr>
          <a:xfrm>
            <a:off x="719139" y="216929"/>
            <a:ext cx="2724149" cy="11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8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Ensino Fundamental II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"/>
          <p:cNvSpPr/>
          <p:nvPr/>
        </p:nvSpPr>
        <p:spPr>
          <a:xfrm>
            <a:off x="442448" y="1056206"/>
            <a:ext cx="7505700" cy="3770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162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​Nível 3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Conteúdos dos níveis 1 e 2.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Teorias geopolíticas.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Compreensão da conjuntura geopolítica contemporânea.</a:t>
            </a:r>
            <a:endParaRPr/>
          </a:p>
          <a:p>
            <a:pPr marL="85725" marR="0" lvl="0" indent="-114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Os poderes hegemônicos na redefinição das políticas territoriais da América Latina e do Brasil.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geopolítica no contexto da Guerra Fria.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Geopolítica do Oriente Médio, da América do Sul e do Leste Asiático.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Blocos econômicos e outras relações internacionais.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Desafios e oportunidades da geopolítica do século XXI.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0" name="Google Shape;130;p6"/>
          <p:cNvGrpSpPr/>
          <p:nvPr/>
        </p:nvGrpSpPr>
        <p:grpSpPr>
          <a:xfrm>
            <a:off x="-21277" y="434015"/>
            <a:ext cx="927451" cy="318141"/>
            <a:chOff x="-28370" y="578688"/>
            <a:chExt cx="1236601" cy="424188"/>
          </a:xfrm>
        </p:grpSpPr>
        <p:sp>
          <p:nvSpPr>
            <p:cNvPr id="131" name="Google Shape;131;p6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6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6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6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6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6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6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9" name="Google Shape;139;p6"/>
          <p:cNvSpPr txBox="1"/>
          <p:nvPr/>
        </p:nvSpPr>
        <p:spPr>
          <a:xfrm>
            <a:off x="613898" y="222683"/>
            <a:ext cx="2724149" cy="622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4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Ensino Médio</a:t>
            </a:r>
            <a:endParaRPr/>
          </a:p>
        </p:txBody>
      </p:sp>
      <p:pic>
        <p:nvPicPr>
          <p:cNvPr id="140" name="Google Shape;14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43724" y="0"/>
            <a:ext cx="2200275" cy="2452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/>
          <p:nvPr/>
        </p:nvSpPr>
        <p:spPr>
          <a:xfrm>
            <a:off x="323850" y="1056206"/>
            <a:ext cx="8534399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14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Medalhas de ouro: </a:t>
            </a: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 2% de alunos com as melhores notas receberão medalhas de ouro.</a:t>
            </a:r>
            <a:endParaRPr/>
          </a:p>
          <a:p>
            <a:pPr marL="0" marR="0" lvl="0" indent="-114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Medalhas de prata: </a:t>
            </a: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 4% de alunos com as melhores notas (após a distribuição das medalhas de ouro) receberão medalhas de prata.</a:t>
            </a:r>
            <a:endParaRPr/>
          </a:p>
          <a:p>
            <a:pPr marL="0" marR="0" lvl="0" indent="-114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Medalhas de bronze: </a:t>
            </a: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 8% de alunos com as melhores notas (após a distribuição das medalhas de ouro e prata) receberão medalhas de bronze.</a:t>
            </a:r>
            <a:endParaRPr/>
          </a:p>
          <a:p>
            <a:pPr marL="0" marR="0" lvl="0" indent="-114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Honra ao mérito: </a:t>
            </a: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 16% de alunos com as melhores notas (após a distribuição das medalhas de ouro, prata e bronze) receberão medalhas de honra ao mérito.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Margem de 30% de erros para medalha.</a:t>
            </a:r>
            <a:endParaRPr/>
          </a:p>
          <a:p>
            <a:pPr marL="0" marR="0" lvl="0" indent="-114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Certificados: </a:t>
            </a: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Todos os participantes receberão um certificado de participação. </a:t>
            </a:r>
            <a:endParaRPr/>
          </a:p>
        </p:txBody>
      </p:sp>
      <p:grpSp>
        <p:nvGrpSpPr>
          <p:cNvPr id="146" name="Google Shape;146;p7"/>
          <p:cNvGrpSpPr/>
          <p:nvPr/>
        </p:nvGrpSpPr>
        <p:grpSpPr>
          <a:xfrm>
            <a:off x="-21277" y="434015"/>
            <a:ext cx="927451" cy="318141"/>
            <a:chOff x="-28370" y="578688"/>
            <a:chExt cx="1236601" cy="424188"/>
          </a:xfrm>
        </p:grpSpPr>
        <p:sp>
          <p:nvSpPr>
            <p:cNvPr id="147" name="Google Shape;147;p7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7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7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7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7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5" name="Google Shape;155;p7"/>
          <p:cNvSpPr txBox="1"/>
          <p:nvPr/>
        </p:nvSpPr>
        <p:spPr>
          <a:xfrm>
            <a:off x="906173" y="222683"/>
            <a:ext cx="2431874" cy="622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4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Premiações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8" descr="Text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505326" cy="51435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1" name="Google Shape;161;p8"/>
          <p:cNvGraphicFramePr/>
          <p:nvPr/>
        </p:nvGraphicFramePr>
        <p:xfrm>
          <a:off x="4505326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{EF8481AB-00ED-4C4C-8BFD-0D8B866AB8D3}</a:tableStyleId>
              </a:tblPr>
              <a:tblGrid>
                <a:gridCol w="154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6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8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ETAPA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INÍCIO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TÉRMINO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1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Período das inscrições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 u="none" strike="noStrike" cap="none"/>
                        <a:t>Escolas públicas: </a:t>
                      </a:r>
                      <a:r>
                        <a:rPr lang="pt-BR" sz="900" i="1" u="none" strike="noStrike" cap="none"/>
                        <a:t>inscrição gratuita</a:t>
                      </a:r>
                      <a:endParaRPr sz="900" i="1" u="none" strike="noStrike" cap="none"/>
                    </a:p>
                  </a:txBody>
                  <a:tcPr marL="91450" marR="91450" marT="45725" marB="45725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05 de fevereiro.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26 de abril.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8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Montagem das equipes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07 de fevereiro.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02 de maio.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9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Fases da olímpiada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1ª fase online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05/05/2025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10/05/2025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2ª fase online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12/05/2025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17/05/2025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3ª fase online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19/05/2025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24/05/2025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8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4ª fase online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26/05/2025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31/05/2025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5ª fase online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02/06/2025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07/06/2025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8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6ª fase online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09/06/2025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14/06/2025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Final Presencial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30/08/2025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-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63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Cerimônia de premiação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strike="noStrike" cap="none"/>
                        <a:t>31/08/2024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"/>
          <p:cNvSpPr txBox="1"/>
          <p:nvPr/>
        </p:nvSpPr>
        <p:spPr>
          <a:xfrm>
            <a:off x="442448" y="1084611"/>
            <a:ext cx="7829549" cy="390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76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Promovida pela Universidade Estadual de Campinas</a:t>
            </a:r>
            <a:endParaRPr/>
          </a:p>
          <a:p>
            <a:pPr marL="76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6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Das equipes:</a:t>
            </a:r>
            <a:endParaRPr/>
          </a:p>
          <a:p>
            <a:pPr marL="538163" marR="0" lvl="0" indent="-17941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✔"/>
            </a:pPr>
            <a:r>
              <a:rPr lang="pt-BR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equipes são formadas por 3 alunos e 1 professor orientador.</a:t>
            </a:r>
            <a:endParaRPr/>
          </a:p>
          <a:p>
            <a:pPr marL="538163" marR="0" lvl="0" indent="-9715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9875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Dividido em 6 fases online:</a:t>
            </a:r>
            <a:endParaRPr/>
          </a:p>
          <a:p>
            <a:pPr marL="6286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✔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1ª fase online terá 11 questões de múltipla escolha e 1 tarefa;</a:t>
            </a:r>
            <a:endParaRPr/>
          </a:p>
          <a:p>
            <a:pPr marL="6286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✔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2ª fase online terá 11 questões de múltipla escolha e 1 tarefas;</a:t>
            </a:r>
            <a:endParaRPr/>
          </a:p>
          <a:p>
            <a:pPr marL="6286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✔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3ª fase terá 12 questões de múltipla escolha e 1 tarefas;</a:t>
            </a:r>
            <a:endParaRPr/>
          </a:p>
          <a:p>
            <a:pPr marL="6286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✔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4ª fase terá 12 questões de múltipla escolha e 1 tarefas;</a:t>
            </a:r>
            <a:endParaRPr/>
          </a:p>
          <a:p>
            <a:pPr marL="6286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✔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5ª fase é uma tarefa;</a:t>
            </a:r>
            <a:endParaRPr/>
          </a:p>
          <a:p>
            <a:pPr marL="6286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✔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6ª fase é uma tarefa;</a:t>
            </a:r>
            <a:endParaRPr/>
          </a:p>
          <a:p>
            <a:pPr marL="628650" marR="0" lvl="0" indent="-17418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tarefas constituem várias questões relacionadas a um tema ou material específico; </a:t>
            </a:r>
            <a:r>
              <a:rPr lang="pt-BR" sz="1600" b="0" i="1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(qual momento de produção da obra e a que período ele se refere?)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equipes podem e devem consultar outros materiais e fontes de informação (livros, sites, professores, etc.) para embasar as suas respostas.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 alternativas cada uma tem uma pontuação diferente (0, 1, 4 e 5)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Maior nível de interpretação e relação histórico-temporal pontua mais</a:t>
            </a:r>
            <a:endParaRPr/>
          </a:p>
        </p:txBody>
      </p:sp>
      <p:pic>
        <p:nvPicPr>
          <p:cNvPr id="167" name="Google Shape;16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51197" y="1203758"/>
            <a:ext cx="1320800" cy="14000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8" name="Google Shape;168;p9"/>
          <p:cNvGrpSpPr/>
          <p:nvPr/>
        </p:nvGrpSpPr>
        <p:grpSpPr>
          <a:xfrm>
            <a:off x="-21277" y="434015"/>
            <a:ext cx="927451" cy="318141"/>
            <a:chOff x="-28370" y="578688"/>
            <a:chExt cx="1236601" cy="424188"/>
          </a:xfrm>
        </p:grpSpPr>
        <p:sp>
          <p:nvSpPr>
            <p:cNvPr id="169" name="Google Shape;169;p9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9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7" name="Google Shape;177;p9"/>
          <p:cNvSpPr txBox="1"/>
          <p:nvPr/>
        </p:nvSpPr>
        <p:spPr>
          <a:xfrm>
            <a:off x="906173" y="138394"/>
            <a:ext cx="2724149" cy="763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32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Regulamento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"/>
          <p:cNvSpPr txBox="1"/>
          <p:nvPr/>
        </p:nvSpPr>
        <p:spPr>
          <a:xfrm>
            <a:off x="90896" y="176981"/>
            <a:ext cx="4470471" cy="4966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6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17ª questão (ONHB, 2015 - 2ª fase)</a:t>
            </a:r>
            <a:endParaRPr/>
          </a:p>
          <a:p>
            <a:pPr marL="76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Baseado na imagem e em seu conhecimento acerca dos povos indígenas, escolha uma alternativa:</a:t>
            </a:r>
            <a:endParaRPr/>
          </a:p>
          <a:p>
            <a:pPr marL="76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A. A prática do canibalismo entre os autóctones era a principal característica de sua cultura.</a:t>
            </a:r>
            <a:endParaRPr/>
          </a:p>
          <a:p>
            <a:pPr marL="76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B. A imagem retrata indígenas comendo partes de corpos humanos esquartejados enquanto um observador europeu (ao fundo, de barba) demonstra espanto com a cena.</a:t>
            </a:r>
            <a:endParaRPr/>
          </a:p>
          <a:p>
            <a:pPr marL="76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C. A carne humana consumida pelos índios tupi era exclusivamente de inimigos mortos em combate e se dava em ritual com participação de toda a tribo.</a:t>
            </a:r>
            <a:endParaRPr/>
          </a:p>
          <a:p>
            <a:pPr marL="76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D. A expressão da barbárie indígena, presente no desenho de Theodor de Bry, revela o imaginário europeu do século XVI.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67693" y="0"/>
            <a:ext cx="447630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0"/>
          <p:cNvSpPr txBox="1"/>
          <p:nvPr/>
        </p:nvSpPr>
        <p:spPr>
          <a:xfrm>
            <a:off x="1242737" y="1645661"/>
            <a:ext cx="28405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5" name="Google Shape;185;p10"/>
          <p:cNvSpPr txBox="1"/>
          <p:nvPr/>
        </p:nvSpPr>
        <p:spPr>
          <a:xfrm>
            <a:off x="4024745" y="2619518"/>
            <a:ext cx="6429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6" name="Google Shape;186;p10"/>
          <p:cNvSpPr txBox="1"/>
          <p:nvPr/>
        </p:nvSpPr>
        <p:spPr>
          <a:xfrm>
            <a:off x="2712346" y="3594074"/>
            <a:ext cx="6429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87" name="Google Shape;187;p10"/>
          <p:cNvSpPr txBox="1"/>
          <p:nvPr/>
        </p:nvSpPr>
        <p:spPr>
          <a:xfrm>
            <a:off x="4136062" y="4363455"/>
            <a:ext cx="6429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16123" y="28425"/>
            <a:ext cx="2012098" cy="1447461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1"/>
          <p:cNvSpPr/>
          <p:nvPr/>
        </p:nvSpPr>
        <p:spPr>
          <a:xfrm>
            <a:off x="336884" y="836503"/>
            <a:ext cx="8133347" cy="4355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6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Promovida pela Universidade Federal de Alfenas</a:t>
            </a:r>
            <a:endParaRPr/>
          </a:p>
          <a:p>
            <a:pPr marL="76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Das equipes:</a:t>
            </a:r>
            <a:endParaRPr/>
          </a:p>
          <a:p>
            <a:pPr marL="538163" marR="0" lvl="0" indent="-179387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✔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equipes são formadas por 3 alunos e 1 professor orientador.</a:t>
            </a:r>
            <a:endParaRPr/>
          </a:p>
          <a:p>
            <a:pPr marL="84138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Dividido em 3 fases online:</a:t>
            </a:r>
            <a:endParaRPr/>
          </a:p>
          <a:p>
            <a:pPr marL="6286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✔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primeira fase online terá 20 questões de múltipla escolha e 1 tarefa;</a:t>
            </a:r>
            <a:endParaRPr/>
          </a:p>
          <a:p>
            <a:pPr marL="6286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✔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segunda fase online terá 15 questões de múltipla escolha e 2 tarefas;</a:t>
            </a:r>
            <a:endParaRPr/>
          </a:p>
          <a:p>
            <a:pPr marL="6286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✔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terceira fase terá 5 questões de múltipla escolha e 3 tarefas;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tarefas se constituem várias questões relacionadas a um tema ou material específico;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É permitido consultar outros materiais e fontes de informação (livros, sites, professores, etc.) para embasar as suas respostas.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Nota somatória das 3 fases, todos avançam.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Inscrições ocorrem em meados de abril.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Realização das provas em meados de setembro/outubro.</a:t>
            </a:r>
            <a:endParaRPr/>
          </a:p>
        </p:txBody>
      </p:sp>
      <p:grpSp>
        <p:nvGrpSpPr>
          <p:cNvPr id="194" name="Google Shape;194;p11"/>
          <p:cNvGrpSpPr/>
          <p:nvPr/>
        </p:nvGrpSpPr>
        <p:grpSpPr>
          <a:xfrm>
            <a:off x="-21278" y="318077"/>
            <a:ext cx="927451" cy="318141"/>
            <a:chOff x="-28370" y="578688"/>
            <a:chExt cx="1236601" cy="424188"/>
          </a:xfrm>
        </p:grpSpPr>
        <p:sp>
          <p:nvSpPr>
            <p:cNvPr id="195" name="Google Shape;195;p11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1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1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1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1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1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1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1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3" name="Google Shape;203;p11"/>
          <p:cNvSpPr txBox="1"/>
          <p:nvPr/>
        </p:nvSpPr>
        <p:spPr>
          <a:xfrm>
            <a:off x="906172" y="21815"/>
            <a:ext cx="5530722" cy="692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8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Olimpíada Brasileira de Geografia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2"/>
            <a:ext cx="5087983" cy="2704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2" descr="Texto&#10;&#10;Descrição gerad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87982" y="0"/>
            <a:ext cx="405601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2" descr="Tabela&#10;&#10;Descrição gerada automa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2704012"/>
            <a:ext cx="5087982" cy="2439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"/>
          <p:cNvSpPr/>
          <p:nvPr/>
        </p:nvSpPr>
        <p:spPr>
          <a:xfrm>
            <a:off x="195012" y="1628775"/>
            <a:ext cx="8753976" cy="320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ESTADO DE SÃO PAULO ADERIU EM  14 DE MAIO DE 2024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Combater as desigualdades étnico-raciais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Promover a inclusão da cultura afro-brasileira e quilombola em toda a educação básica do país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Estratégia contínua e essencial para a equidade racial na educação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AÇÕES ESTRUTURANTES: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Superação das desigualdades de acesso e aprendizagem</a:t>
            </a:r>
            <a:r>
              <a:rPr lang="pt-B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principalmente no ensino infantil e médio, beneficiando crianças negras e estudantes quilombolas;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Formação continuada de profissionais da educação</a:t>
            </a: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capacitando-os para lidar com as questões étnico-raciais de maneira eficaz e sensível;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Desenvolvimento de materiais pedagógicos e projetos interdisciplinares </a:t>
            </a:r>
            <a:r>
              <a:rPr lang="pt-B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 integrem a história e cultura afro-brasileira e quilombola ao currículo escolar, refletindo a diversidade presente em nossas comunidades.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Lei n°10.639/2003: Educação Artística, Literatura e História</a:t>
            </a:r>
            <a:endParaRPr/>
          </a:p>
        </p:txBody>
      </p:sp>
      <p:pic>
        <p:nvPicPr>
          <p:cNvPr id="216" name="Google Shape;21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162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5"/>
          <p:cNvSpPr/>
          <p:nvPr/>
        </p:nvSpPr>
        <p:spPr>
          <a:xfrm>
            <a:off x="142875" y="1628775"/>
            <a:ext cx="8858250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Metas da PNEERQ: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0975" marR="0" lvl="0" indent="-1809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Estruturar um sistema de metas e monitoramento sobre a implementação do art. 26-A da Lei nº 9.394/96.</a:t>
            </a:r>
            <a:endParaRPr/>
          </a:p>
          <a:p>
            <a:pPr marL="45085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Trabalhar ações na parte diversificada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0975" marR="0" lvl="0" indent="-1809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Formar profissionais da educação para a gestão e docência no âmbito da Educação para as Relações Étnico-Raciais (ERER) e da Educação Escolar Quilombola (EEQ);</a:t>
            </a:r>
            <a:endParaRPr/>
          </a:p>
          <a:p>
            <a:pPr marL="180975" marR="0" lvl="0" indent="-1809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pt-BR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Reconhecer avanços institucionais de práticas educacionais antirracistas</a:t>
            </a: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marL="180975" marR="0" lvl="0" indent="-1809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Contribuir para a superação das desigualdades étnico-raciais na educação brasileira;</a:t>
            </a:r>
            <a:endParaRPr/>
          </a:p>
          <a:p>
            <a:pPr marL="180975" marR="0" lvl="0" indent="-1809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Consolidar a modalidade Educação Escolar Quilombola, com implementação das Diretrizes Curriculares Nacionais para a Educação Escolar Quilombola, conforme a Resolução nº 8, de 20 de novembro de 2012, do Conselho Nacional de Educação (CNE);</a:t>
            </a:r>
            <a:endParaRPr/>
          </a:p>
          <a:p>
            <a:pPr marL="180975" marR="0" lvl="0" indent="-1809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pt-BR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Implementar protocolos de prevenção e resposta ao racismo </a:t>
            </a: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nas escolas e instituições de educação superior, tanto públicas quanto privadas.</a:t>
            </a:r>
            <a:endParaRPr/>
          </a:p>
        </p:txBody>
      </p:sp>
      <p:pic>
        <p:nvPicPr>
          <p:cNvPr id="222" name="Google Shape;22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162877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5"/>
          <p:cNvSpPr/>
          <p:nvPr/>
        </p:nvSpPr>
        <p:spPr>
          <a:xfrm>
            <a:off x="502375" y="4044821"/>
            <a:ext cx="725805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1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Fale com seu vice-diretor, solicite formações/orientações: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Protocolo 179 – Conviva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Cartilha: São Paulo Contra o Racismo - Aspectos Legais e Ações Afirmativas;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"/>
          <p:cNvSpPr/>
          <p:nvPr/>
        </p:nvSpPr>
        <p:spPr>
          <a:xfrm>
            <a:off x="205740" y="1439930"/>
            <a:ext cx="8732520" cy="236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Programa de Dignidade Menstrual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lang="pt-BR" sz="1400" b="0" i="0" u="none" strike="noStrike" cap="none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4 milhões de meninas sofrem com a privação de higiene nas escolas brasileiras</a:t>
            </a:r>
            <a:endParaRPr/>
          </a:p>
          <a:p>
            <a:pPr marL="627063" marR="0" lvl="0" indent="-176212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✔"/>
            </a:pPr>
            <a:r>
              <a:rPr lang="pt-BR" sz="1200" b="0" i="0" u="none" strike="noStrike" cap="none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Falta de acesso a absorventes e instalações básicas tais como banheiros e sabonetes</a:t>
            </a:r>
            <a:endParaRPr/>
          </a:p>
          <a:p>
            <a:pPr marL="627063" marR="0" lvl="0" indent="-176212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✔"/>
            </a:pPr>
            <a:r>
              <a:rPr lang="pt-BR" sz="1200" b="0" i="0" u="none" strike="noStrike" cap="none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Apenas 20% das alunas sentiam-se bem informadas na ocasião da primeira menstruação (10 e 13 anos)</a:t>
            </a:r>
            <a:endParaRPr/>
          </a:p>
          <a:p>
            <a:pPr marL="627063" marR="0" lvl="0" indent="-176212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✔"/>
            </a:pPr>
            <a:r>
              <a:rPr lang="pt-BR"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No Brasil, 33% das mulheres já usaram papel higiênico no lugar do absorvente.</a:t>
            </a:r>
            <a:endParaRPr/>
          </a:p>
          <a:p>
            <a:pPr marL="627063" marR="0" lvl="0" indent="-176212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✔"/>
            </a:pPr>
            <a:r>
              <a:rPr lang="pt-BR"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as mulheres que estão entre os 5% mais pobres da população precisam trabalhar até 4 anos só para custear os absorventes que usarão ao longo da vida. </a:t>
            </a:r>
            <a:endParaRPr sz="1400" b="0" i="0" u="none" strike="noStrike" cap="none">
              <a:solidFill>
                <a:srgbClr val="55555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lang="pt-BR" sz="1400" b="0" i="0" u="none" strike="noStrike" cap="none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1 em cada 4 meninas falta à escola durante a menstruação</a:t>
            </a:r>
            <a:endParaRPr/>
          </a:p>
          <a:p>
            <a:pPr marL="627063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✔"/>
            </a:pPr>
            <a:r>
              <a:rPr lang="pt-BR"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Prejuízos à sua aprendizagem e permanência na escola.</a:t>
            </a:r>
            <a:endParaRPr/>
          </a:p>
          <a:p>
            <a:pPr marL="627063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✔"/>
            </a:pPr>
            <a:r>
              <a:rPr lang="pt-BR"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Exclui as meninas de diversas atividades cotidianas.</a:t>
            </a:r>
            <a:endParaRPr/>
          </a:p>
          <a:p>
            <a:pPr marL="627063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✔"/>
            </a:pPr>
            <a:r>
              <a:rPr lang="pt-BR"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Desconforto, constrangimento e até bullying.</a:t>
            </a:r>
            <a:endParaRPr/>
          </a:p>
        </p:txBody>
      </p:sp>
      <p:pic>
        <p:nvPicPr>
          <p:cNvPr id="229" name="Google Shape;22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9372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0" name="Google Shape;230;p16"/>
          <p:cNvGrpSpPr/>
          <p:nvPr/>
        </p:nvGrpSpPr>
        <p:grpSpPr>
          <a:xfrm>
            <a:off x="0" y="1070033"/>
            <a:ext cx="927451" cy="318141"/>
            <a:chOff x="-28370" y="578688"/>
            <a:chExt cx="1236601" cy="424188"/>
          </a:xfrm>
        </p:grpSpPr>
        <p:sp>
          <p:nvSpPr>
            <p:cNvPr id="231" name="Google Shape;231;p16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16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16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16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6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6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6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6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9" name="Google Shape;239;p16"/>
          <p:cNvSpPr/>
          <p:nvPr/>
        </p:nvSpPr>
        <p:spPr>
          <a:xfrm>
            <a:off x="876569" y="1039820"/>
            <a:ext cx="568617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Educação para Diversidade Sexual e de Gênero</a:t>
            </a:r>
            <a:endParaRPr/>
          </a:p>
        </p:txBody>
      </p:sp>
      <p:sp>
        <p:nvSpPr>
          <p:cNvPr id="240" name="Google Shape;240;p16"/>
          <p:cNvSpPr/>
          <p:nvPr/>
        </p:nvSpPr>
        <p:spPr>
          <a:xfrm>
            <a:off x="205740" y="3793940"/>
            <a:ext cx="873251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Principais datas: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01 a 08/02 - Semana Nacional de Prevenção da Gravidez;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17/05 - Dia Internacional de Combate à LGBTI+fobia;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28/05 - Semana Nacional da Dignidade Menstrual;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07/08 - Sancionada Lei Maria da Penha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7"/>
          <p:cNvSpPr/>
          <p:nvPr/>
        </p:nvSpPr>
        <p:spPr>
          <a:xfrm>
            <a:off x="176213" y="873873"/>
            <a:ext cx="8791574" cy="3913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Olimpíadas científicas:</a:t>
            </a:r>
            <a:endParaRPr/>
          </a:p>
          <a:p>
            <a:pPr marL="644525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✔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OBGP (Geopolítica), ONHB (História do Brasil) e OBG (Geografia).</a:t>
            </a:r>
            <a:endParaRPr/>
          </a:p>
          <a:p>
            <a:pPr marL="644525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✔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Vagas olímpicas</a:t>
            </a:r>
            <a:endParaRPr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PNEERQ </a:t>
            </a:r>
            <a:r>
              <a:rPr lang="pt-BR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</a:t>
            </a:r>
            <a:r>
              <a:rPr lang="pt-BR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ERER</a:t>
            </a:r>
            <a:endParaRPr/>
          </a:p>
          <a:p>
            <a:pPr marL="644525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✔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Implementar protocolos de prevenção e resposta ao racismo.</a:t>
            </a:r>
            <a:endParaRPr/>
          </a:p>
          <a:p>
            <a:pPr marL="644525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✔"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Reconhecer avanços institucionais de práticas educacionais antirracistas.</a:t>
            </a:r>
            <a:endParaRPr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Educação para Diversidade Sexual e de Gênero.</a:t>
            </a:r>
            <a:endParaRPr/>
          </a:p>
          <a:p>
            <a:pPr marL="701675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Programa de Dignidade Menstrual</a:t>
            </a:r>
            <a:endParaRPr/>
          </a:p>
        </p:txBody>
      </p:sp>
      <p:grpSp>
        <p:nvGrpSpPr>
          <p:cNvPr id="246" name="Google Shape;246;p17"/>
          <p:cNvGrpSpPr/>
          <p:nvPr/>
        </p:nvGrpSpPr>
        <p:grpSpPr>
          <a:xfrm>
            <a:off x="-21277" y="434015"/>
            <a:ext cx="927451" cy="318141"/>
            <a:chOff x="-28370" y="578688"/>
            <a:chExt cx="1236601" cy="424188"/>
          </a:xfrm>
        </p:grpSpPr>
        <p:sp>
          <p:nvSpPr>
            <p:cNvPr id="247" name="Google Shape;247;p17"/>
            <p:cNvSpPr/>
            <p:nvPr/>
          </p:nvSpPr>
          <p:spPr>
            <a:xfrm>
              <a:off x="-28370" y="63619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17"/>
            <p:cNvSpPr/>
            <p:nvPr/>
          </p:nvSpPr>
          <p:spPr>
            <a:xfrm>
              <a:off x="-28369" y="57868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17"/>
            <p:cNvSpPr/>
            <p:nvPr/>
          </p:nvSpPr>
          <p:spPr>
            <a:xfrm>
              <a:off x="-28370" y="75121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17"/>
            <p:cNvSpPr/>
            <p:nvPr/>
          </p:nvSpPr>
          <p:spPr>
            <a:xfrm>
              <a:off x="-28369" y="69370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17"/>
            <p:cNvSpPr/>
            <p:nvPr/>
          </p:nvSpPr>
          <p:spPr>
            <a:xfrm>
              <a:off x="-28370" y="851858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17"/>
            <p:cNvSpPr/>
            <p:nvPr/>
          </p:nvSpPr>
          <p:spPr>
            <a:xfrm>
              <a:off x="-28369" y="794348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17"/>
            <p:cNvSpPr/>
            <p:nvPr/>
          </p:nvSpPr>
          <p:spPr>
            <a:xfrm>
              <a:off x="-28370" y="966876"/>
              <a:ext cx="1236600" cy="36000"/>
            </a:xfrm>
            <a:prstGeom prst="rect">
              <a:avLst/>
            </a:prstGeom>
            <a:solidFill>
              <a:srgbClr val="80C1C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17"/>
            <p:cNvSpPr/>
            <p:nvPr/>
          </p:nvSpPr>
          <p:spPr>
            <a:xfrm>
              <a:off x="-28369" y="909366"/>
              <a:ext cx="1236600" cy="36000"/>
            </a:xfrm>
            <a:prstGeom prst="rect">
              <a:avLst/>
            </a:prstGeom>
            <a:solidFill>
              <a:srgbClr val="A52B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5" name="Google Shape;255;p17"/>
          <p:cNvSpPr txBox="1"/>
          <p:nvPr/>
        </p:nvSpPr>
        <p:spPr>
          <a:xfrm>
            <a:off x="906173" y="252948"/>
            <a:ext cx="4118400" cy="5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>
                <a:solidFill>
                  <a:srgbClr val="B41100"/>
                </a:solidFill>
                <a:latin typeface="Arial"/>
                <a:ea typeface="Arial"/>
                <a:cs typeface="Arial"/>
                <a:sym typeface="Arial"/>
              </a:rPr>
              <a:t>Revisão</a:t>
            </a:r>
            <a:endParaRPr sz="3200" b="1" i="0" u="none" strike="noStrike" cap="none">
              <a:solidFill>
                <a:srgbClr val="B411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1774</Words>
  <Application>Microsoft Office PowerPoint</Application>
  <PresentationFormat>Apresentação na tela (16:9)</PresentationFormat>
  <Paragraphs>196</Paragraphs>
  <Slides>16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9" baseType="lpstr">
      <vt:lpstr>Arial</vt:lpstr>
      <vt:lpstr>Noto Sans Symbols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Geraldo Rosolen Junior</cp:lastModifiedBy>
  <cp:revision>1</cp:revision>
  <dcterms:modified xsi:type="dcterms:W3CDTF">2025-05-09T01:57:27Z</dcterms:modified>
</cp:coreProperties>
</file>