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64" r:id="rId3"/>
    <p:sldId id="263" r:id="rId4"/>
    <p:sldId id="257" r:id="rId5"/>
    <p:sldId id="258" r:id="rId6"/>
    <p:sldId id="259" r:id="rId7"/>
    <p:sldId id="260" r:id="rId8"/>
    <p:sldId id="261" r:id="rId9"/>
    <p:sldId id="262" r:id="rId10"/>
    <p:sldId id="265" r:id="rId11"/>
    <p:sldId id="266" r:id="rId12"/>
  </p:sldIdLst>
  <p:sldSz cx="14630400" cy="8229600"/>
  <p:notesSz cx="8229600" cy="14630400"/>
  <p:embeddedFontLst>
    <p:embeddedFont>
      <p:font typeface="Inconsolata" pitchFamily="1" charset="0"/>
      <p:regular r:id="rId14"/>
    </p:embeddedFont>
    <p:embeddedFont>
      <p:font typeface="Montserrat Black" panose="00000A00000000000000" pitchFamily="2" charset="0"/>
      <p:regular r:id="rId15"/>
      <p:bold r:id="rId16"/>
      <p:boldItalic r:id="rId17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ECE4"/>
    <a:srgbClr val="FFFFCC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10"/>
  </p:normalViewPr>
  <p:slideViewPr>
    <p:cSldViewPr snapToGrid="0" snapToObjects="1">
      <p:cViewPr varScale="1">
        <p:scale>
          <a:sx n="47" d="100"/>
          <a:sy n="47" d="100"/>
        </p:scale>
        <p:origin x="9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1354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47106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">
    <p:bg>
      <p:bgPr>
        <a:solidFill>
          <a:srgbClr val="F8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227992" y="434509"/>
            <a:ext cx="7315200" cy="5899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Concurso de redação</a:t>
            </a:r>
          </a:p>
          <a:p>
            <a:pPr marL="0" indent="0" algn="ctr">
              <a:buNone/>
            </a:pPr>
            <a:endParaRPr lang="en-US" b="1" dirty="0">
              <a:solidFill>
                <a:srgbClr val="151617"/>
              </a:solidFill>
              <a:latin typeface="Montserrat Black" pitchFamily="34" charset="0"/>
              <a:ea typeface="Montserrat Black" pitchFamily="34" charset="-122"/>
              <a:cs typeface="Montserrat Black" pitchFamily="34" charset="-120"/>
            </a:endParaRPr>
          </a:p>
          <a:p>
            <a:pPr marL="0" indent="0" algn="ctr">
              <a:buNone/>
            </a:pPr>
            <a:r>
              <a:rPr lang="en-US" sz="6600" b="1" dirty="0">
                <a:solidFill>
                  <a:schemeClr val="accent2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Jovem Senador(a)</a:t>
            </a:r>
          </a:p>
          <a:p>
            <a:pPr marL="0" indent="0" algn="ctr">
              <a:buNone/>
            </a:pPr>
            <a:r>
              <a:rPr lang="en-US" sz="6600" b="1" dirty="0">
                <a:solidFill>
                  <a:schemeClr val="accent2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2025</a:t>
            </a:r>
          </a:p>
          <a:p>
            <a:pPr marL="0" indent="0" algn="ctr">
              <a:buNone/>
            </a:pPr>
            <a:endParaRPr lang="en-US" b="1" dirty="0">
              <a:solidFill>
                <a:srgbClr val="151617"/>
              </a:solidFill>
              <a:latin typeface="Montserrat Black" pitchFamily="34" charset="0"/>
              <a:ea typeface="Montserrat Black" pitchFamily="34" charset="-122"/>
              <a:cs typeface="Montserrat Black" pitchFamily="34" charset="-120"/>
            </a:endParaRPr>
          </a:p>
          <a:p>
            <a:pPr marL="0" indent="0" algn="ctr">
              <a:buNone/>
            </a:pPr>
            <a:r>
              <a:rPr lang="en-US" sz="44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“Emergência climática: </a:t>
            </a:r>
            <a:r>
              <a:rPr lang="en-US" sz="3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Pense no future, aja no presente”</a:t>
            </a:r>
            <a:endParaRPr lang="en-US" sz="4400" b="1" dirty="0">
              <a:solidFill>
                <a:srgbClr val="151617"/>
              </a:solidFill>
              <a:latin typeface="Montserrat Black" pitchFamily="34" charset="0"/>
              <a:ea typeface="Montserrat Black" pitchFamily="34" charset="-122"/>
              <a:cs typeface="Montserrat Black" pitchFamily="34" charset="-120"/>
            </a:endParaRPr>
          </a:p>
        </p:txBody>
      </p:sp>
      <p:pic>
        <p:nvPicPr>
          <p:cNvPr id="12" name="Imagem 11" descr="Pessoas posando para foto em fundo azul&#10;&#10;Descrição gerada automaticamente">
            <a:extLst>
              <a:ext uri="{FF2B5EF4-FFF2-40B4-BE49-F238E27FC236}">
                <a16:creationId xmlns:a16="http://schemas.microsoft.com/office/drawing/2014/main" id="{9BC2380B-B689-4CA8-B942-AD4C0A69D1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107382" cy="8229600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77341661-F5E2-4D47-8971-0EE76FDA0F7E}"/>
              </a:ext>
            </a:extLst>
          </p:cNvPr>
          <p:cNvSpPr/>
          <p:nvPr/>
        </p:nvSpPr>
        <p:spPr>
          <a:xfrm>
            <a:off x="7227991" y="6563028"/>
            <a:ext cx="7315201" cy="15794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dirty="0">
                <a:latin typeface="Inconsolata" panose="020B0604020202020204" charset="0"/>
                <a:ea typeface="Inconsolata" panose="020B0604020202020204" charset="0"/>
              </a:rPr>
              <a:t>Lucimara Ap. Lopes </a:t>
            </a:r>
            <a:r>
              <a:rPr lang="pt-BR" dirty="0" err="1">
                <a:latin typeface="Inconsolata" panose="020B0604020202020204" charset="0"/>
                <a:ea typeface="Inconsolata" panose="020B0604020202020204" charset="0"/>
              </a:rPr>
              <a:t>Gusson</a:t>
            </a:r>
            <a:endParaRPr lang="pt-BR" dirty="0">
              <a:latin typeface="Inconsolata" panose="020B0604020202020204" charset="0"/>
              <a:ea typeface="Inconsolata" panose="020B0604020202020204" charset="0"/>
            </a:endParaRPr>
          </a:p>
          <a:p>
            <a:pPr algn="ctr"/>
            <a:r>
              <a:rPr lang="pt-BR" dirty="0">
                <a:latin typeface="Inconsolata" panose="020B0604020202020204" charset="0"/>
                <a:ea typeface="Inconsolata" panose="020B0604020202020204" charset="0"/>
              </a:rPr>
              <a:t>PEC - Linguagens</a:t>
            </a:r>
          </a:p>
          <a:p>
            <a:pPr algn="ctr"/>
            <a:br>
              <a:rPr lang="pt-BR" dirty="0">
                <a:latin typeface="Inconsolata" panose="020B0604020202020204" charset="0"/>
                <a:ea typeface="Inconsolata" panose="020B0604020202020204" charset="0"/>
              </a:rPr>
            </a:br>
            <a:r>
              <a:rPr lang="pt-BR" dirty="0">
                <a:latin typeface="Inconsolata" panose="020B0604020202020204" charset="0"/>
                <a:ea typeface="Inconsolata" panose="020B0604020202020204" charset="0"/>
              </a:rPr>
              <a:t>Geraldo Rosolen Junior</a:t>
            </a:r>
          </a:p>
          <a:p>
            <a:pPr algn="ctr"/>
            <a:r>
              <a:rPr lang="pt-BR" dirty="0">
                <a:latin typeface="Inconsolata" panose="020B0604020202020204" charset="0"/>
                <a:ea typeface="Inconsolata" panose="020B0604020202020204" charset="0"/>
              </a:rPr>
              <a:t>PEC - Ciências Humanas e Sociais Aplicadas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388209" y="3461683"/>
            <a:ext cx="11853982" cy="6405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SENADO FEDERAL MESA BIÊNIO 2025-2026</a:t>
            </a:r>
            <a:endParaRPr lang="en-US" sz="4000" dirty="0"/>
          </a:p>
        </p:txBody>
      </p:sp>
      <p:sp>
        <p:nvSpPr>
          <p:cNvPr id="4" name="Shape 1"/>
          <p:cNvSpPr/>
          <p:nvPr/>
        </p:nvSpPr>
        <p:spPr>
          <a:xfrm>
            <a:off x="717471" y="4389239"/>
            <a:ext cx="13195459" cy="2961442"/>
          </a:xfrm>
          <a:prstGeom prst="roundRect">
            <a:avLst>
              <a:gd name="adj" fmla="val 309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Shape 2"/>
          <p:cNvSpPr/>
          <p:nvPr/>
        </p:nvSpPr>
        <p:spPr>
          <a:xfrm>
            <a:off x="725091" y="4396859"/>
            <a:ext cx="13180219" cy="58924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3"/>
          <p:cNvSpPr/>
          <p:nvPr/>
        </p:nvSpPr>
        <p:spPr>
          <a:xfrm>
            <a:off x="929997" y="4527471"/>
            <a:ext cx="6176486" cy="328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SENADOR DAVI ALCOLUMBRE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523917" y="4527471"/>
            <a:ext cx="6176486" cy="328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PRESIDENTE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725091" y="4986099"/>
            <a:ext cx="13180219" cy="589240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6"/>
          <p:cNvSpPr/>
          <p:nvPr/>
        </p:nvSpPr>
        <p:spPr>
          <a:xfrm>
            <a:off x="929997" y="5116711"/>
            <a:ext cx="6176486" cy="328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SENADOR EDUARDO GOMES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523917" y="5116711"/>
            <a:ext cx="6176486" cy="328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PRIMEIRO–VICE–PRESIDENTE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725091" y="5575340"/>
            <a:ext cx="13180219" cy="58924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9"/>
          <p:cNvSpPr/>
          <p:nvPr/>
        </p:nvSpPr>
        <p:spPr>
          <a:xfrm>
            <a:off x="929997" y="5705951"/>
            <a:ext cx="6176486" cy="328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SENADOR HUMBERTO COSTA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7523917" y="5705951"/>
            <a:ext cx="6176486" cy="328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SEGUNDO–VICE–PRESIDENTE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725091" y="6164580"/>
            <a:ext cx="13180219" cy="589240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Text 12"/>
          <p:cNvSpPr/>
          <p:nvPr/>
        </p:nvSpPr>
        <p:spPr>
          <a:xfrm>
            <a:off x="929997" y="6295192"/>
            <a:ext cx="6176486" cy="328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SENADORA DANIELLA RIBEIRO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7523917" y="6295192"/>
            <a:ext cx="6176486" cy="328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PRIMEIRA–SECRETÁRIA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725091" y="6753820"/>
            <a:ext cx="13180219" cy="58924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Text 15"/>
          <p:cNvSpPr/>
          <p:nvPr/>
        </p:nvSpPr>
        <p:spPr>
          <a:xfrm>
            <a:off x="929997" y="6884432"/>
            <a:ext cx="6176486" cy="328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SENADOR CONFÚCIO MOURA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7523917" y="6884432"/>
            <a:ext cx="6176486" cy="328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SEGUNDO–SECRETÁRIO</a:t>
            </a:r>
            <a:endParaRPr lang="en-US" sz="1600" dirty="0"/>
          </a:p>
        </p:txBody>
      </p:sp>
      <p:pic>
        <p:nvPicPr>
          <p:cNvPr id="21" name="Imagem 20" descr="Torre de um prédio&#10;&#10;Descrição gerada automaticamente">
            <a:extLst>
              <a:ext uri="{FF2B5EF4-FFF2-40B4-BE49-F238E27FC236}">
                <a16:creationId xmlns:a16="http://schemas.microsoft.com/office/drawing/2014/main" id="{8DC9EE69-F678-404E-AD72-07E1C61F56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183" b="16280"/>
          <a:stretch/>
        </p:blipFill>
        <p:spPr>
          <a:xfrm>
            <a:off x="0" y="0"/>
            <a:ext cx="14630400" cy="331065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D4D53717-1ADE-4A23-97CF-F8CB7AB7A699}"/>
              </a:ext>
            </a:extLst>
          </p:cNvPr>
          <p:cNvSpPr/>
          <p:nvPr/>
        </p:nvSpPr>
        <p:spPr>
          <a:xfrm>
            <a:off x="218078" y="2153013"/>
            <a:ext cx="5694348" cy="16242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just">
              <a:lnSpc>
                <a:spcPts val="2850"/>
              </a:lnSpc>
              <a:buFont typeface="Wingdings" panose="05000000000000000000" pitchFamily="2" charset="2"/>
              <a:buChar char="§"/>
            </a:pPr>
            <a:r>
              <a:rPr lang="en-US" sz="1750" dirty="0" err="1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Incentivar</a:t>
            </a: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a reflexão sobre política, democracia e </a:t>
            </a:r>
            <a:r>
              <a:rPr lang="en-US" sz="1750" dirty="0" err="1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cidadania</a:t>
            </a:r>
            <a:endParaRPr lang="en-US" sz="1750" dirty="0">
              <a:solidFill>
                <a:srgbClr val="151617"/>
              </a:solidFill>
              <a:latin typeface="Inconsolata" pitchFamily="34" charset="0"/>
              <a:ea typeface="Inconsolata" pitchFamily="34" charset="-122"/>
              <a:cs typeface="Inconsolata" pitchFamily="34" charset="-120"/>
            </a:endParaRPr>
          </a:p>
          <a:p>
            <a:pPr marL="285750" indent="-285750" algn="just">
              <a:lnSpc>
                <a:spcPts val="2850"/>
              </a:lnSpc>
              <a:buFont typeface="Wingdings" panose="05000000000000000000" pitchFamily="2" charset="2"/>
              <a:buChar char="§"/>
            </a:pPr>
            <a:r>
              <a:rPr lang="en-US" sz="1750" dirty="0" err="1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Proporcionar</a:t>
            </a: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conhecimento sobre a estrutura e o funcionamento do Poder Legislativo brasileiro.</a:t>
            </a:r>
            <a:endParaRPr lang="en-US" sz="175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C8FC757D-3671-41BB-8D32-9D13232FAF61}"/>
              </a:ext>
            </a:extLst>
          </p:cNvPr>
          <p:cNvSpPr/>
          <p:nvPr/>
        </p:nvSpPr>
        <p:spPr>
          <a:xfrm>
            <a:off x="218078" y="4452380"/>
            <a:ext cx="5694349" cy="24626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Os participantes serão selecionados por meio de um Concurso de Redação com o tema </a:t>
            </a:r>
            <a:r>
              <a:rPr lang="en-US" sz="1750" i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"Emergência Climática: pense no futuro, aja no presente"</a:t>
            </a: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. Os 27 estudantes vencedores, um de cada estado e do Distrito Federal, participarão da Semana de Vivência Legislativa, de 18 a 22 de agosto de 2025, </a:t>
            </a:r>
            <a:r>
              <a:rPr lang="en-US" sz="1750" dirty="0" err="1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em</a:t>
            </a: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Brasília-DF.</a:t>
            </a:r>
            <a:endParaRPr lang="en-US" sz="175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B4EB369-F45A-4AA6-B0B8-5B9399EEA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9074" y="0"/>
            <a:ext cx="8541326" cy="8229600"/>
          </a:xfrm>
          <a:prstGeom prst="rect">
            <a:avLst/>
          </a:prstGeom>
        </p:spPr>
      </p:pic>
      <p:sp>
        <p:nvSpPr>
          <p:cNvPr id="6" name="Text 0">
            <a:extLst>
              <a:ext uri="{FF2B5EF4-FFF2-40B4-BE49-F238E27FC236}">
                <a16:creationId xmlns:a16="http://schemas.microsoft.com/office/drawing/2014/main" id="{F82297A9-788F-412B-B3EE-22378DAC51EC}"/>
              </a:ext>
            </a:extLst>
          </p:cNvPr>
          <p:cNvSpPr/>
          <p:nvPr/>
        </p:nvSpPr>
        <p:spPr>
          <a:xfrm>
            <a:off x="1496159" y="695200"/>
            <a:ext cx="313818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 err="1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Objetivo</a:t>
            </a:r>
            <a:endParaRPr lang="en-US" sz="4450" dirty="0"/>
          </a:p>
        </p:txBody>
      </p:sp>
    </p:spTree>
    <p:extLst>
      <p:ext uri="{BB962C8B-B14F-4D97-AF65-F5344CB8AC3E}">
        <p14:creationId xmlns:p14="http://schemas.microsoft.com/office/powerpoint/2010/main" val="433701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2">
    <p:bg>
      <p:bgPr>
        <a:solidFill>
          <a:srgbClr val="F8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786149" y="3406021"/>
            <a:ext cx="677763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Quem Pode Participar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4854773"/>
            <a:ext cx="510302" cy="510302"/>
          </a:xfrm>
          <a:prstGeom prst="roundRect">
            <a:avLst>
              <a:gd name="adj" fmla="val 1792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2032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4897279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30906" y="4854773"/>
            <a:ext cx="3459242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Estudantes de Ensino Médio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1530906" y="5699522"/>
            <a:ext cx="3459242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Estar regularmente matriculado(a) em um dos anos escolares do ensino </a:t>
            </a:r>
            <a:r>
              <a:rPr lang="en-US" sz="1750" dirty="0" err="1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médio</a:t>
            </a: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e frequentando a escola, no momento da inscrição.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5216962" y="4854773"/>
            <a:ext cx="510302" cy="510302"/>
          </a:xfrm>
          <a:prstGeom prst="roundRect">
            <a:avLst>
              <a:gd name="adj" fmla="val 1792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2032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2032" y="4897279"/>
            <a:ext cx="340162" cy="4252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954078" y="485477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Idade Máxima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5954078" y="5345192"/>
            <a:ext cx="244177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Ter, no máximo, 19 anos completos até 31 de dezembro de 2025.</a:t>
            </a:r>
            <a:endParaRPr lang="en-US" sz="1750" dirty="0"/>
          </a:p>
        </p:txBody>
      </p:sp>
      <p:sp>
        <p:nvSpPr>
          <p:cNvPr id="12" name="Shape 7"/>
          <p:cNvSpPr/>
          <p:nvPr/>
        </p:nvSpPr>
        <p:spPr>
          <a:xfrm>
            <a:off x="9640133" y="4854773"/>
            <a:ext cx="510302" cy="510302"/>
          </a:xfrm>
          <a:prstGeom prst="roundRect">
            <a:avLst>
              <a:gd name="adj" fmla="val 1792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2032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5204" y="4897279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0377249" y="485477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Disponibilidade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10377249" y="5345192"/>
            <a:ext cx="3459242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Ter disponibilidade para participar da Semana de Vivência Legislativa, no período de 18 a 22 de agosto de 2025, em Brasília-DF.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3">
    <p:bg>
      <p:bgPr>
        <a:solidFill>
          <a:srgbClr val="F8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09348" y="1006078"/>
            <a:ext cx="7493198" cy="6455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en-US" sz="40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Restrições de Participação</a:t>
            </a:r>
            <a:endParaRPr lang="en-US" sz="4050" dirty="0"/>
          </a:p>
        </p:txBody>
      </p:sp>
      <p:sp>
        <p:nvSpPr>
          <p:cNvPr id="4" name="Shape 1"/>
          <p:cNvSpPr/>
          <p:nvPr/>
        </p:nvSpPr>
        <p:spPr>
          <a:xfrm>
            <a:off x="6209348" y="1961436"/>
            <a:ext cx="3745825" cy="3519249"/>
          </a:xfrm>
          <a:prstGeom prst="roundRect">
            <a:avLst>
              <a:gd name="adj" fmla="val 260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905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5" name="Text 2"/>
          <p:cNvSpPr/>
          <p:nvPr/>
        </p:nvSpPr>
        <p:spPr>
          <a:xfrm>
            <a:off x="6423541" y="2175629"/>
            <a:ext cx="3010853" cy="322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Participação Anterior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6423541" y="2622352"/>
            <a:ext cx="3317438" cy="1322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600"/>
              </a:lnSpc>
              <a:buNone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É vedada a participação de estudante que tenha sido Jovem Senador ou Jovem Senadora em edições anteriores do programa.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10161746" y="1961436"/>
            <a:ext cx="3745825" cy="3519249"/>
          </a:xfrm>
          <a:prstGeom prst="roundRect">
            <a:avLst>
              <a:gd name="adj" fmla="val 260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905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8" name="Text 5"/>
          <p:cNvSpPr/>
          <p:nvPr/>
        </p:nvSpPr>
        <p:spPr>
          <a:xfrm>
            <a:off x="10375940" y="2175629"/>
            <a:ext cx="2582108" cy="322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Parentesco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0375940" y="2622352"/>
            <a:ext cx="3317438" cy="2644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600"/>
              </a:lnSpc>
              <a:buNone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Não podem participar parentes até segundo grau em linha reta, colateral ou afim de senadores, secretários de Educação, integrantes da equipe organizadora, coordenadores estaduais e membros das comissões julgadoras.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209348" y="5687258"/>
            <a:ext cx="7698105" cy="1536144"/>
          </a:xfrm>
          <a:prstGeom prst="roundRect">
            <a:avLst>
              <a:gd name="adj" fmla="val 595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905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1" name="Text 8"/>
          <p:cNvSpPr/>
          <p:nvPr/>
        </p:nvSpPr>
        <p:spPr>
          <a:xfrm>
            <a:off x="6423541" y="5901452"/>
            <a:ext cx="2582108" cy="322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Documentação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6423541" y="6348174"/>
            <a:ext cx="7269718" cy="6610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600"/>
              </a:lnSpc>
              <a:buNone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A ausência de documentação completa ou o não cumprimento dos requisitos estabelecidos no regulamento resultará em desclassificação.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4">
    <p:bg>
      <p:bgPr>
        <a:solidFill>
          <a:srgbClr val="F8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23313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5197" y="2724388"/>
            <a:ext cx="5295424" cy="558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5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Processo de Inscrição</a:t>
            </a:r>
            <a:endParaRPr lang="en-US" sz="3500" dirty="0"/>
          </a:p>
        </p:txBody>
      </p:sp>
      <p:sp>
        <p:nvSpPr>
          <p:cNvPr id="4" name="Shape 1"/>
          <p:cNvSpPr/>
          <p:nvPr/>
        </p:nvSpPr>
        <p:spPr>
          <a:xfrm>
            <a:off x="7303770" y="3550444"/>
            <a:ext cx="22860" cy="4188143"/>
          </a:xfrm>
          <a:prstGeom prst="roundRect">
            <a:avLst>
              <a:gd name="adj" fmla="val 40000"/>
            </a:avLst>
          </a:prstGeom>
          <a:solidFill>
            <a:srgbClr val="000000">
              <a:alpha val="8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2"/>
          <p:cNvSpPr/>
          <p:nvPr/>
        </p:nvSpPr>
        <p:spPr>
          <a:xfrm>
            <a:off x="6601182" y="3940969"/>
            <a:ext cx="535900" cy="22860"/>
          </a:xfrm>
          <a:prstGeom prst="roundRect">
            <a:avLst>
              <a:gd name="adj" fmla="val 40000"/>
            </a:avLst>
          </a:prstGeom>
          <a:solidFill>
            <a:srgbClr val="15161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3"/>
          <p:cNvSpPr/>
          <p:nvPr/>
        </p:nvSpPr>
        <p:spPr>
          <a:xfrm>
            <a:off x="7114223" y="3751421"/>
            <a:ext cx="401955" cy="401955"/>
          </a:xfrm>
          <a:prstGeom prst="roundRect">
            <a:avLst>
              <a:gd name="adj" fmla="val 2275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651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1255" y="3784937"/>
            <a:ext cx="267891" cy="33492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934301" y="3729038"/>
            <a:ext cx="2487692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Período de Inscrição</a:t>
            </a:r>
            <a:endParaRPr lang="en-US" sz="1750" dirty="0"/>
          </a:p>
        </p:txBody>
      </p:sp>
      <p:sp>
        <p:nvSpPr>
          <p:cNvPr id="9" name="Text 5"/>
          <p:cNvSpPr/>
          <p:nvPr/>
        </p:nvSpPr>
        <p:spPr>
          <a:xfrm>
            <a:off x="625197" y="4115395"/>
            <a:ext cx="5796796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50"/>
              </a:lnSpc>
              <a:buNone/>
            </a:pPr>
            <a:r>
              <a:rPr lang="en-US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De 5 de fevereiro a 30 de abril de 2025.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7493318" y="4834176"/>
            <a:ext cx="535900" cy="22860"/>
          </a:xfrm>
          <a:prstGeom prst="roundRect">
            <a:avLst>
              <a:gd name="adj" fmla="val 40000"/>
            </a:avLst>
          </a:prstGeom>
          <a:solidFill>
            <a:srgbClr val="15161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7"/>
          <p:cNvSpPr/>
          <p:nvPr/>
        </p:nvSpPr>
        <p:spPr>
          <a:xfrm>
            <a:off x="7114223" y="4644628"/>
            <a:ext cx="401955" cy="401955"/>
          </a:xfrm>
          <a:prstGeom prst="roundRect">
            <a:avLst>
              <a:gd name="adj" fmla="val 2275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651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255" y="4678144"/>
            <a:ext cx="267891" cy="334923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208407" y="4622244"/>
            <a:ext cx="2356604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Concurso na Escola</a:t>
            </a:r>
            <a:endParaRPr lang="en-US" sz="1750" dirty="0"/>
          </a:p>
        </p:txBody>
      </p:sp>
      <p:sp>
        <p:nvSpPr>
          <p:cNvPr id="14" name="Text 9"/>
          <p:cNvSpPr/>
          <p:nvPr/>
        </p:nvSpPr>
        <p:spPr>
          <a:xfrm>
            <a:off x="8208407" y="5008602"/>
            <a:ext cx="5796796" cy="57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250"/>
              </a:lnSpc>
              <a:buNone/>
            </a:pPr>
            <a:r>
              <a:rPr lang="en-US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A escola deve realizar o Concurso de Redação em sala de aula e escolher a melhor redação para representá-la.</a:t>
            </a:r>
            <a:endParaRPr lang="en-US" sz="1400" dirty="0"/>
          </a:p>
        </p:txBody>
      </p:sp>
      <p:sp>
        <p:nvSpPr>
          <p:cNvPr id="15" name="Shape 10"/>
          <p:cNvSpPr/>
          <p:nvPr/>
        </p:nvSpPr>
        <p:spPr>
          <a:xfrm>
            <a:off x="7456036" y="7146786"/>
            <a:ext cx="535900" cy="22860"/>
          </a:xfrm>
          <a:prstGeom prst="roundRect">
            <a:avLst>
              <a:gd name="adj" fmla="val 40000"/>
            </a:avLst>
          </a:prstGeom>
          <a:solidFill>
            <a:srgbClr val="15161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Shape 11"/>
          <p:cNvSpPr/>
          <p:nvPr/>
        </p:nvSpPr>
        <p:spPr>
          <a:xfrm>
            <a:off x="7047191" y="6945809"/>
            <a:ext cx="401955" cy="401955"/>
          </a:xfrm>
          <a:prstGeom prst="roundRect">
            <a:avLst>
              <a:gd name="adj" fmla="val 2275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651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4223" y="6979325"/>
            <a:ext cx="267891" cy="334923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8208407" y="7011352"/>
            <a:ext cx="2233136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Envio da Redação</a:t>
            </a:r>
            <a:endParaRPr lang="en-US" sz="1750" dirty="0"/>
          </a:p>
        </p:txBody>
      </p:sp>
      <p:sp>
        <p:nvSpPr>
          <p:cNvPr id="19" name="Text 13"/>
          <p:cNvSpPr/>
          <p:nvPr/>
        </p:nvSpPr>
        <p:spPr>
          <a:xfrm>
            <a:off x="8208407" y="7289602"/>
            <a:ext cx="5796796" cy="857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250"/>
              </a:lnSpc>
              <a:buNone/>
            </a:pPr>
            <a:r>
              <a:rPr lang="en-US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A redação vencedora deve ser escrita na folha oficial do </a:t>
            </a:r>
            <a:r>
              <a:rPr lang="en-US" sz="1400" dirty="0" err="1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concurso</a:t>
            </a:r>
            <a:r>
              <a:rPr lang="en-US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e enviada para a </a:t>
            </a:r>
            <a:r>
              <a:rPr lang="en-US" sz="1400" dirty="0" err="1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Diretoria</a:t>
            </a:r>
            <a:r>
              <a:rPr lang="en-US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de Ensino </a:t>
            </a:r>
            <a:r>
              <a:rPr lang="en-US" sz="1400" dirty="0" err="1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até</a:t>
            </a:r>
            <a:r>
              <a:rPr lang="en-US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25 de abril de 2025.</a:t>
            </a:r>
            <a:endParaRPr lang="en-US" sz="1400" dirty="0"/>
          </a:p>
        </p:txBody>
      </p:sp>
      <p:sp>
        <p:nvSpPr>
          <p:cNvPr id="20" name="Shape 14"/>
          <p:cNvSpPr/>
          <p:nvPr/>
        </p:nvSpPr>
        <p:spPr>
          <a:xfrm>
            <a:off x="6567315" y="5906929"/>
            <a:ext cx="535900" cy="22860"/>
          </a:xfrm>
          <a:prstGeom prst="roundRect">
            <a:avLst>
              <a:gd name="adj" fmla="val 40000"/>
            </a:avLst>
          </a:prstGeom>
          <a:solidFill>
            <a:srgbClr val="15161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Shape 15"/>
          <p:cNvSpPr/>
          <p:nvPr/>
        </p:nvSpPr>
        <p:spPr>
          <a:xfrm>
            <a:off x="7091645" y="5728811"/>
            <a:ext cx="401955" cy="401955"/>
          </a:xfrm>
          <a:prstGeom prst="roundRect">
            <a:avLst>
              <a:gd name="adj" fmla="val 2275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651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8677" y="5762327"/>
            <a:ext cx="267891" cy="334923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3870722" y="5767610"/>
            <a:ext cx="2551271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Professor Orientador</a:t>
            </a:r>
            <a:endParaRPr lang="en-US" sz="1750" dirty="0"/>
          </a:p>
        </p:txBody>
      </p:sp>
      <p:sp>
        <p:nvSpPr>
          <p:cNvPr id="24" name="Text 17"/>
          <p:cNvSpPr/>
          <p:nvPr/>
        </p:nvSpPr>
        <p:spPr>
          <a:xfrm>
            <a:off x="625197" y="6133908"/>
            <a:ext cx="5796796" cy="857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250"/>
              </a:lnSpc>
              <a:buNone/>
            </a:pPr>
            <a:r>
              <a:rPr lang="en-US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Todo estudante deve ter um professor orientador que atue na escola, acompanhe a produção do texto e esteja apto a atestar a autoria do aluno.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5">
    <p:bg>
      <p:bgPr>
        <a:solidFill>
          <a:srgbClr val="F8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34020"/>
            <a:ext cx="639556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Critérios da Redação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1896428"/>
            <a:ext cx="2173724" cy="1669852"/>
          </a:xfrm>
          <a:prstGeom prst="roundRect">
            <a:avLst>
              <a:gd name="adj" fmla="val 548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2032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1167" y="2531983"/>
            <a:ext cx="318968" cy="3986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194328" y="2123242"/>
            <a:ext cx="379404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Formato e Apresentação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3194328" y="2613660"/>
            <a:ext cx="1041546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Texto dissertativo-argumentativo, manuscrito, legível, entre 20 e 30 linhas, sem identificação do estudante ou escola no corpo do texto.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3080861" y="3551039"/>
            <a:ext cx="10642402" cy="15240"/>
          </a:xfrm>
          <a:prstGeom prst="roundRect">
            <a:avLst>
              <a:gd name="adj" fmla="val 60000"/>
            </a:avLst>
          </a:prstGeom>
          <a:solidFill>
            <a:srgbClr val="15161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Shape 5"/>
          <p:cNvSpPr/>
          <p:nvPr/>
        </p:nvSpPr>
        <p:spPr>
          <a:xfrm>
            <a:off x="793790" y="3679627"/>
            <a:ext cx="4347567" cy="1669852"/>
          </a:xfrm>
          <a:prstGeom prst="roundRect">
            <a:avLst>
              <a:gd name="adj" fmla="val 548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2032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8089" y="4315182"/>
            <a:ext cx="318968" cy="39862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368171" y="3906441"/>
            <a:ext cx="318230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Correção e Estrutura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5368171" y="4396859"/>
            <a:ext cx="824162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Introdução com tese, desenvolvimento de ideias, conclusão com proposta de intervenção, correção gramatical e sintática.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5254704" y="5334238"/>
            <a:ext cx="8468558" cy="15240"/>
          </a:xfrm>
          <a:prstGeom prst="roundRect">
            <a:avLst>
              <a:gd name="adj" fmla="val 60000"/>
            </a:avLst>
          </a:prstGeom>
          <a:solidFill>
            <a:srgbClr val="15161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Shape 9"/>
          <p:cNvSpPr/>
          <p:nvPr/>
        </p:nvSpPr>
        <p:spPr>
          <a:xfrm>
            <a:off x="793790" y="5462826"/>
            <a:ext cx="6521410" cy="2032754"/>
          </a:xfrm>
          <a:prstGeom prst="roundRect">
            <a:avLst>
              <a:gd name="adj" fmla="val 450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2032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5011" y="6279833"/>
            <a:ext cx="318968" cy="39862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542014" y="5689640"/>
            <a:ext cx="394061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Conteúdo e Originalidade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7542014" y="6180058"/>
            <a:ext cx="606778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Abordagem do tema proposto, objetividade, organização de ideias, domínio do conteúdo, originalidade e criatividade.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6">
    <p:bg>
      <p:bgPr>
        <a:solidFill>
          <a:srgbClr val="F8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41363" y="627221"/>
            <a:ext cx="5207556" cy="584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6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Processo de Seleção</a:t>
            </a:r>
            <a:endParaRPr lang="en-US" sz="36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1363" y="1492687"/>
            <a:ext cx="935712" cy="137767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357705" y="1679734"/>
            <a:ext cx="2339459" cy="2924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Etapa Escolar</a:t>
            </a:r>
            <a:endParaRPr lang="en-US" sz="1800" dirty="0"/>
          </a:p>
        </p:txBody>
      </p:sp>
      <p:sp>
        <p:nvSpPr>
          <p:cNvPr id="6" name="Text 2"/>
          <p:cNvSpPr/>
          <p:nvPr/>
        </p:nvSpPr>
        <p:spPr>
          <a:xfrm>
            <a:off x="7357705" y="2084427"/>
            <a:ext cx="6617732" cy="5988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Cada escola seleciona sua melhor redação para representá-la no </a:t>
            </a:r>
            <a:r>
              <a:rPr lang="en-US" sz="1450" dirty="0" err="1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concurso</a:t>
            </a:r>
            <a:r>
              <a:rPr lang="en-US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, observando os critérios estabelecidos no regulamento.</a:t>
            </a:r>
            <a:endParaRPr lang="en-US" sz="14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1363" y="2870359"/>
            <a:ext cx="935712" cy="167711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357705" y="3057406"/>
            <a:ext cx="2339459" cy="2924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Etapa Estadual</a:t>
            </a:r>
            <a:endParaRPr lang="en-US" sz="1800" dirty="0"/>
          </a:p>
        </p:txBody>
      </p:sp>
      <p:sp>
        <p:nvSpPr>
          <p:cNvPr id="9" name="Text 4"/>
          <p:cNvSpPr/>
          <p:nvPr/>
        </p:nvSpPr>
        <p:spPr>
          <a:xfrm>
            <a:off x="7357705" y="3462099"/>
            <a:ext cx="6617732" cy="898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As Secretarias de Educação formam comissões julgadoras para selecionar as três melhores redações entre as inscritas em cada estado e no Distrito Federal.</a:t>
            </a:r>
            <a:endParaRPr lang="en-US" sz="14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1363" y="4547473"/>
            <a:ext cx="935712" cy="167711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357705" y="4734520"/>
            <a:ext cx="2339459" cy="2924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Etapa Senado</a:t>
            </a:r>
            <a:endParaRPr lang="en-US" sz="1800" dirty="0"/>
          </a:p>
        </p:txBody>
      </p:sp>
      <p:sp>
        <p:nvSpPr>
          <p:cNvPr id="12" name="Text 6"/>
          <p:cNvSpPr/>
          <p:nvPr/>
        </p:nvSpPr>
        <p:spPr>
          <a:xfrm>
            <a:off x="7357705" y="5139214"/>
            <a:ext cx="6617732" cy="898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O Senado Federal organiza comissão julgadora para classificar o primeiro, segundo e terceiro lugares estaduais dentre as redações encaminhadas pelas Secretarias de Educação.</a:t>
            </a:r>
            <a:endParaRPr lang="en-US" sz="14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1363" y="6224588"/>
            <a:ext cx="935712" cy="1377672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7357705" y="6411635"/>
            <a:ext cx="3155990" cy="2924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Anúncio dos Vencedores</a:t>
            </a:r>
            <a:endParaRPr lang="en-US" sz="1800" dirty="0"/>
          </a:p>
        </p:txBody>
      </p:sp>
      <p:sp>
        <p:nvSpPr>
          <p:cNvPr id="15" name="Text 8"/>
          <p:cNvSpPr/>
          <p:nvPr/>
        </p:nvSpPr>
        <p:spPr>
          <a:xfrm>
            <a:off x="7357705" y="6816328"/>
            <a:ext cx="6617732" cy="5988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O anúncio dos vencedores será realizado até o dia 27 de junho de 2025, com a divulgação oficial feita pelo Senado Federal.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7">
    <p:bg>
      <p:bgPr>
        <a:solidFill>
          <a:srgbClr val="F8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449055" y="907316"/>
            <a:ext cx="973216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Semana de Vivência Legislativa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857256" y="24024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Deslocamento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2892862"/>
            <a:ext cx="3898702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As despesas de deslocamento de ida e volta dos estados para Brasília serão custeadas pelo Senado Federal.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6731" y="3176588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7790" y="24024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Hospedagem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37790" y="2892862"/>
            <a:ext cx="38988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O Senado Federal também custeará a hospedagem, alimentação e traslados dos Jovens Senadores e professores orientadores.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2604" y="3565088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37790" y="486608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Programação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37790" y="5356503"/>
            <a:ext cx="38988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Programação intensa e diversificada, com visitas guiadas, palestras e debates durante toda a semana.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64103" y="5790962"/>
            <a:ext cx="339328" cy="4242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857256" y="468463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Certificação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93790" y="5175052"/>
            <a:ext cx="3898702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A participação integral é obrigatória para a entrega do certificado e obtenção do título de Jovem Senador ou Jovem Senadora.</a:t>
            </a:r>
            <a:endParaRPr lang="en-US" sz="175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38230" y="5402461"/>
            <a:ext cx="339328" cy="4242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66F2C47F-F80E-0455-FF66-8A60036180CF}"/>
              </a:ext>
            </a:extLst>
          </p:cNvPr>
          <p:cNvSpPr/>
          <p:nvPr/>
        </p:nvSpPr>
        <p:spPr>
          <a:xfrm>
            <a:off x="6228004" y="189779"/>
            <a:ext cx="8070223" cy="19190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spcAft>
                <a:spcPts val="600"/>
              </a:spcAft>
              <a:buNone/>
            </a:pPr>
            <a:r>
              <a:rPr lang="en-US" sz="4400" b="1" dirty="0" err="1">
                <a:solidFill>
                  <a:srgbClr val="151617"/>
                </a:solidFill>
                <a:latin typeface="Montserrat Black" pitchFamily="34" charset="0"/>
              </a:rPr>
              <a:t>Materiais</a:t>
            </a:r>
            <a:r>
              <a:rPr lang="en-US" sz="4400" b="1" dirty="0">
                <a:solidFill>
                  <a:srgbClr val="151617"/>
                </a:solidFill>
                <a:latin typeface="Montserrat Black" pitchFamily="34" charset="0"/>
              </a:rPr>
              <a:t> de </a:t>
            </a:r>
            <a:r>
              <a:rPr lang="en-US" sz="4400" b="1" dirty="0" err="1">
                <a:solidFill>
                  <a:srgbClr val="151617"/>
                </a:solidFill>
                <a:latin typeface="Montserrat Black" pitchFamily="34" charset="0"/>
              </a:rPr>
              <a:t>apoio</a:t>
            </a:r>
            <a:endParaRPr lang="en-US" sz="4400" b="1" dirty="0">
              <a:solidFill>
                <a:srgbClr val="151617"/>
              </a:solidFill>
              <a:latin typeface="Montserrat Black" pitchFamily="34" charset="0"/>
            </a:endParaRPr>
          </a:p>
          <a:p>
            <a:pPr marL="0" indent="0" algn="ctr">
              <a:lnSpc>
                <a:spcPts val="5550"/>
              </a:lnSpc>
              <a:buNone/>
            </a:pPr>
            <a:r>
              <a:rPr lang="en-US" sz="4800" b="1" dirty="0" err="1">
                <a:solidFill>
                  <a:srgbClr val="151617"/>
                </a:solidFill>
                <a:latin typeface="Montserrat Black" pitchFamily="34" charset="0"/>
              </a:rPr>
              <a:t>Componente</a:t>
            </a:r>
            <a:r>
              <a:rPr lang="en-US" sz="4800" b="1" dirty="0">
                <a:solidFill>
                  <a:srgbClr val="151617"/>
                </a:solidFill>
                <a:latin typeface="Montserrat Black" pitchFamily="34" charset="0"/>
              </a:rPr>
              <a:t> de Geografia</a:t>
            </a:r>
            <a:endParaRPr lang="en-US" sz="4800" dirty="0"/>
          </a:p>
        </p:txBody>
      </p:sp>
      <p:sp>
        <p:nvSpPr>
          <p:cNvPr id="3" name="Text 3">
            <a:extLst>
              <a:ext uri="{FF2B5EF4-FFF2-40B4-BE49-F238E27FC236}">
                <a16:creationId xmlns:a16="http://schemas.microsoft.com/office/drawing/2014/main" id="{46AF2050-3CBE-A540-ECCE-6D0A637E1F6F}"/>
              </a:ext>
            </a:extLst>
          </p:cNvPr>
          <p:cNvSpPr/>
          <p:nvPr/>
        </p:nvSpPr>
        <p:spPr>
          <a:xfrm>
            <a:off x="6095857" y="1829179"/>
            <a:ext cx="8334518" cy="6345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pt-BR" i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</a:rPr>
              <a:t>1° série do Ensino Médio – 1° bimestre</a:t>
            </a:r>
          </a:p>
          <a:p>
            <a:pPr marL="0" indent="0" algn="ctr">
              <a:lnSpc>
                <a:spcPts val="2850"/>
              </a:lnSpc>
              <a:buNone/>
            </a:pPr>
            <a:r>
              <a:rPr lang="pt-BR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</a:rPr>
              <a:t>Aula 6 - Aquecimento global</a:t>
            </a:r>
          </a:p>
          <a:p>
            <a:pPr marL="0" indent="0" algn="ctr">
              <a:lnSpc>
                <a:spcPts val="2850"/>
              </a:lnSpc>
              <a:buNone/>
            </a:pPr>
            <a:r>
              <a:rPr lang="pt-BR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</a:rPr>
              <a:t>Aula 7 - Práticas para o enfrentamentos das mudanças climáticas</a:t>
            </a:r>
          </a:p>
          <a:p>
            <a:pPr marL="0" indent="0" algn="ctr">
              <a:lnSpc>
                <a:spcPts val="2850"/>
              </a:lnSpc>
              <a:buNone/>
            </a:pPr>
            <a:r>
              <a:rPr lang="pt-BR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</a:rPr>
              <a:t>Aula 13 - Gestão sustentável dos recursos hídricos</a:t>
            </a:r>
          </a:p>
          <a:p>
            <a:pPr marL="0" indent="0" algn="ctr">
              <a:buNone/>
            </a:pPr>
            <a:endParaRPr lang="pt-BR" sz="1400" dirty="0">
              <a:solidFill>
                <a:srgbClr val="151617"/>
              </a:solidFill>
              <a:latin typeface="Inconsolata" pitchFamily="34" charset="0"/>
              <a:ea typeface="Inconsolata" pitchFamily="34" charset="-122"/>
            </a:endParaRPr>
          </a:p>
          <a:p>
            <a:pPr algn="ctr">
              <a:lnSpc>
                <a:spcPts val="2850"/>
              </a:lnSpc>
            </a:pPr>
            <a:r>
              <a:rPr lang="en-US" i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</a:rPr>
              <a:t>1° série do Ensino Médio – 2° bimestre</a:t>
            </a:r>
          </a:p>
          <a:p>
            <a:pPr algn="ctr">
              <a:lnSpc>
                <a:spcPts val="2850"/>
              </a:lnSpc>
            </a:pPr>
            <a:r>
              <a:rPr lang="en-US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</a:rPr>
              <a:t>Aula 11 - </a:t>
            </a:r>
            <a:r>
              <a:rPr lang="pt-BR" sz="1400" dirty="0"/>
              <a:t>Ameaças e formas de conservação dos biomas brasileiros</a:t>
            </a:r>
          </a:p>
          <a:p>
            <a:pPr algn="ctr">
              <a:lnSpc>
                <a:spcPts val="2850"/>
              </a:lnSpc>
            </a:pPr>
            <a:r>
              <a:rPr lang="pt-BR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</a:rPr>
              <a:t>Aula 12 – Hotspots</a:t>
            </a:r>
          </a:p>
          <a:p>
            <a:pPr algn="ctr">
              <a:lnSpc>
                <a:spcPts val="2850"/>
              </a:lnSpc>
            </a:pPr>
            <a:r>
              <a:rPr lang="pt-BR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</a:rPr>
              <a:t>Aula 13 - Sistema Nacional de Unidades de Conservação da Natureza (Snuc)</a:t>
            </a:r>
            <a:endParaRPr lang="en-US" sz="1400" dirty="0">
              <a:solidFill>
                <a:srgbClr val="151617"/>
              </a:solidFill>
              <a:latin typeface="Inconsolata" pitchFamily="34" charset="0"/>
              <a:ea typeface="Inconsolata" pitchFamily="34" charset="-122"/>
            </a:endParaRPr>
          </a:p>
          <a:p>
            <a:pPr marL="0" indent="0" algn="ctr">
              <a:lnSpc>
                <a:spcPts val="2850"/>
              </a:lnSpc>
              <a:buNone/>
            </a:pPr>
            <a:endParaRPr lang="pt-BR" sz="1400" i="1" dirty="0">
              <a:solidFill>
                <a:srgbClr val="151617"/>
              </a:solidFill>
              <a:latin typeface="Inconsolata" pitchFamily="34" charset="0"/>
              <a:ea typeface="Inconsolata" pitchFamily="34" charset="-122"/>
            </a:endParaRPr>
          </a:p>
          <a:p>
            <a:pPr marL="0" indent="0" algn="ctr">
              <a:lnSpc>
                <a:spcPts val="2850"/>
              </a:lnSpc>
              <a:buNone/>
            </a:pPr>
            <a:r>
              <a:rPr lang="pt-BR" i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</a:rPr>
              <a:t>2° série do Ensino Médio – 1° bimestre</a:t>
            </a:r>
          </a:p>
          <a:p>
            <a:pPr marL="0" indent="0" algn="ctr">
              <a:lnSpc>
                <a:spcPts val="2850"/>
              </a:lnSpc>
              <a:buNone/>
            </a:pPr>
            <a:r>
              <a:rPr lang="pt-BR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</a:rPr>
              <a:t>Aula 13 - Transição energética e desenvolvimento sustentável</a:t>
            </a:r>
          </a:p>
          <a:p>
            <a:pPr marL="0" indent="0" algn="ctr">
              <a:lnSpc>
                <a:spcPts val="2850"/>
              </a:lnSpc>
              <a:buNone/>
            </a:pPr>
            <a:r>
              <a:rPr lang="pt-BR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</a:rPr>
              <a:t>Aula 14 - Pesquisa de exemplos de propostas de produção e consumo sustentáveis no Brasil</a:t>
            </a:r>
          </a:p>
          <a:p>
            <a:pPr marL="0" indent="0" algn="ctr">
              <a:buNone/>
            </a:pPr>
            <a:endParaRPr lang="pt-BR" sz="1400" dirty="0">
              <a:solidFill>
                <a:srgbClr val="151617"/>
              </a:solidFill>
              <a:latin typeface="Inconsolata" pitchFamily="34" charset="0"/>
              <a:ea typeface="Inconsolata" pitchFamily="34" charset="-122"/>
            </a:endParaRPr>
          </a:p>
          <a:p>
            <a:pPr marL="0" indent="0" algn="ctr">
              <a:lnSpc>
                <a:spcPts val="2850"/>
              </a:lnSpc>
              <a:buNone/>
            </a:pPr>
            <a:r>
              <a:rPr lang="en-US" i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</a:rPr>
              <a:t>2° série do Ensino Médio – 2° bimestre</a:t>
            </a:r>
          </a:p>
          <a:p>
            <a:pPr marL="0" indent="0" algn="ctr">
              <a:lnSpc>
                <a:spcPts val="2850"/>
              </a:lnSpc>
              <a:buNone/>
            </a:pPr>
            <a:r>
              <a:rPr lang="en-US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</a:rPr>
              <a:t>Aula 9 - </a:t>
            </a:r>
            <a:r>
              <a:rPr lang="pt-BR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</a:rPr>
              <a:t>Urbanização e expansão das cidades</a:t>
            </a:r>
          </a:p>
          <a:p>
            <a:pPr marL="0" indent="0" algn="ctr">
              <a:lnSpc>
                <a:spcPts val="2850"/>
              </a:lnSpc>
              <a:buNone/>
            </a:pPr>
            <a:r>
              <a:rPr lang="pt-BR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</a:rPr>
              <a:t>Aula 10 - Dinâmicas de crescimento urbano e expansão das áreas metropolitanas</a:t>
            </a:r>
            <a:endParaRPr lang="en-US" sz="1400" dirty="0">
              <a:solidFill>
                <a:srgbClr val="151617"/>
              </a:solidFill>
              <a:latin typeface="Inconsolata" pitchFamily="34" charset="0"/>
              <a:ea typeface="Inconsolata" pitchFamily="34" charset="-122"/>
            </a:endParaRPr>
          </a:p>
          <a:p>
            <a:pPr marL="0" indent="0" algn="ctr">
              <a:lnSpc>
                <a:spcPts val="2850"/>
              </a:lnSpc>
              <a:buNone/>
            </a:pPr>
            <a:r>
              <a:rPr lang="en-US" sz="1400" dirty="0"/>
              <a:t>Aula 11 – Cidades do futuro</a:t>
            </a:r>
          </a:p>
          <a:p>
            <a:pPr marL="0" indent="0" algn="l">
              <a:lnSpc>
                <a:spcPts val="2850"/>
              </a:lnSpc>
              <a:buNone/>
            </a:pPr>
            <a:endParaRPr lang="pt-BR" sz="1400" dirty="0">
              <a:solidFill>
                <a:srgbClr val="151617"/>
              </a:solidFill>
              <a:latin typeface="Inconsolata" pitchFamily="34" charset="0"/>
              <a:ea typeface="Inconsolata" pitchFamily="34" charset="-122"/>
            </a:endParaRPr>
          </a:p>
        </p:txBody>
      </p:sp>
      <p:pic>
        <p:nvPicPr>
          <p:cNvPr id="7" name="Imagem 6" descr="Uma imagem contendo edifício, velho, frente, pedra&#10;&#10;O conteúdo gerado por IA pode estar incorreto.">
            <a:extLst>
              <a:ext uri="{FF2B5EF4-FFF2-40B4-BE49-F238E27FC236}">
                <a16:creationId xmlns:a16="http://schemas.microsoft.com/office/drawing/2014/main" id="{67EC2E4B-64DA-68BB-0CE8-987EFFF40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651" y="0"/>
            <a:ext cx="5909483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085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112EBCB-2DED-307A-3017-78A1DE2A8588}"/>
              </a:ext>
            </a:extLst>
          </p:cNvPr>
          <p:cNvSpPr/>
          <p:nvPr/>
        </p:nvSpPr>
        <p:spPr>
          <a:xfrm>
            <a:off x="2252033" y="3334743"/>
            <a:ext cx="10126331" cy="19190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spcAft>
                <a:spcPts val="600"/>
              </a:spcAft>
              <a:buNone/>
            </a:pPr>
            <a:r>
              <a:rPr lang="en-US" sz="5400" b="1" dirty="0" err="1">
                <a:solidFill>
                  <a:srgbClr val="151617"/>
                </a:solidFill>
                <a:latin typeface="Montserrat Black" pitchFamily="34" charset="0"/>
              </a:rPr>
              <a:t>Materiais</a:t>
            </a:r>
            <a:r>
              <a:rPr lang="en-US" sz="5400" b="1" dirty="0">
                <a:solidFill>
                  <a:srgbClr val="151617"/>
                </a:solidFill>
                <a:latin typeface="Montserrat Black" pitchFamily="34" charset="0"/>
              </a:rPr>
              <a:t> de </a:t>
            </a:r>
            <a:r>
              <a:rPr lang="en-US" sz="5400" b="1" dirty="0" err="1">
                <a:solidFill>
                  <a:srgbClr val="151617"/>
                </a:solidFill>
                <a:latin typeface="Montserrat Black" pitchFamily="34" charset="0"/>
              </a:rPr>
              <a:t>apoio</a:t>
            </a:r>
            <a:endParaRPr lang="en-US" sz="5400" b="1" dirty="0">
              <a:solidFill>
                <a:srgbClr val="151617"/>
              </a:solidFill>
              <a:latin typeface="Montserrat Black" pitchFamily="34" charset="0"/>
            </a:endParaRPr>
          </a:p>
          <a:p>
            <a:pPr marL="0" indent="0" algn="ctr">
              <a:lnSpc>
                <a:spcPts val="5550"/>
              </a:lnSpc>
              <a:buNone/>
            </a:pPr>
            <a:r>
              <a:rPr lang="en-US" sz="6600" b="1" dirty="0" err="1">
                <a:solidFill>
                  <a:srgbClr val="151617"/>
                </a:solidFill>
                <a:latin typeface="Montserrat Black" pitchFamily="34" charset="0"/>
              </a:rPr>
              <a:t>Componente</a:t>
            </a:r>
            <a:r>
              <a:rPr lang="en-US" sz="6600" b="1" dirty="0">
                <a:solidFill>
                  <a:srgbClr val="151617"/>
                </a:solidFill>
                <a:latin typeface="Montserrat Black" pitchFamily="34" charset="0"/>
              </a:rPr>
              <a:t> de </a:t>
            </a:r>
            <a:r>
              <a:rPr lang="en-US" sz="6600" b="1" dirty="0" err="1">
                <a:solidFill>
                  <a:srgbClr val="151617"/>
                </a:solidFill>
                <a:latin typeface="Montserrat Black" pitchFamily="34" charset="0"/>
              </a:rPr>
              <a:t>Geopolítica</a:t>
            </a:r>
            <a:endParaRPr lang="en-US" sz="6600" dirty="0"/>
          </a:p>
        </p:txBody>
      </p:sp>
      <p:sp>
        <p:nvSpPr>
          <p:cNvPr id="3" name="Text 3">
            <a:extLst>
              <a:ext uri="{FF2B5EF4-FFF2-40B4-BE49-F238E27FC236}">
                <a16:creationId xmlns:a16="http://schemas.microsoft.com/office/drawing/2014/main" id="{5DFE4EB7-9AE6-FDC9-E3AF-C923E086A12B}"/>
              </a:ext>
            </a:extLst>
          </p:cNvPr>
          <p:cNvSpPr/>
          <p:nvPr/>
        </p:nvSpPr>
        <p:spPr>
          <a:xfrm>
            <a:off x="1296611" y="4791244"/>
            <a:ext cx="12037173" cy="32882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pt-BR" sz="2800" i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</a:rPr>
              <a:t>3° série do Ensino Médio – 1° bimestre</a:t>
            </a:r>
          </a:p>
          <a:p>
            <a:pPr marL="0" indent="0" algn="ctr">
              <a:lnSpc>
                <a:spcPts val="2850"/>
              </a:lnSpc>
              <a:buNone/>
            </a:pPr>
            <a:endParaRPr lang="pt-BR" sz="2800" i="1" dirty="0">
              <a:solidFill>
                <a:srgbClr val="151617"/>
              </a:solidFill>
              <a:latin typeface="Inconsolata" pitchFamily="34" charset="0"/>
              <a:ea typeface="Inconsolata" pitchFamily="34" charset="-122"/>
            </a:endParaRPr>
          </a:p>
          <a:p>
            <a:pPr marL="0" indent="0" algn="ctr">
              <a:lnSpc>
                <a:spcPts val="2850"/>
              </a:lnSpc>
              <a:buNone/>
            </a:pPr>
            <a:r>
              <a:rPr lang="pt-BR" sz="2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</a:rPr>
              <a:t>Aula 3 - Uso de recursos naturais e matéria-prima na sociedade contemporânea </a:t>
            </a:r>
          </a:p>
          <a:p>
            <a:pPr marL="0" indent="0" algn="ctr">
              <a:lnSpc>
                <a:spcPts val="2850"/>
              </a:lnSpc>
              <a:buNone/>
            </a:pPr>
            <a:r>
              <a:rPr lang="pt-BR" sz="2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</a:rPr>
              <a:t>Aula 10 - Geopolítica ambiental e sustentabilidade</a:t>
            </a:r>
          </a:p>
          <a:p>
            <a:pPr marL="0" indent="0" algn="ctr">
              <a:lnSpc>
                <a:spcPts val="2850"/>
              </a:lnSpc>
              <a:buNone/>
            </a:pPr>
            <a:r>
              <a:rPr lang="pt-BR" sz="2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</a:rPr>
              <a:t>Aula 12 - Defesas e proteções dos recursos estratégicos</a:t>
            </a:r>
          </a:p>
          <a:p>
            <a:pPr marL="0" indent="0" algn="ctr">
              <a:lnSpc>
                <a:spcPts val="2850"/>
              </a:lnSpc>
              <a:buNone/>
            </a:pPr>
            <a:r>
              <a:rPr lang="pt-BR" sz="2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</a:rPr>
              <a:t>Aula 14 - Amazônia e as disputas mundiais por recursos estratégicos</a:t>
            </a:r>
          </a:p>
        </p:txBody>
      </p:sp>
      <p:pic>
        <p:nvPicPr>
          <p:cNvPr id="5" name="Imagem 4" descr="Desenho de animal com roupa&#10;&#10;O conteúdo gerado por IA pode estar incorreto.">
            <a:extLst>
              <a:ext uri="{FF2B5EF4-FFF2-40B4-BE49-F238E27FC236}">
                <a16:creationId xmlns:a16="http://schemas.microsoft.com/office/drawing/2014/main" id="{6667276B-04F4-C7E7-D5AB-7A0B00A59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304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1985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877</Words>
  <Application>Microsoft Office PowerPoint</Application>
  <PresentationFormat>Personalizar</PresentationFormat>
  <Paragraphs>109</Paragraphs>
  <Slides>11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6" baseType="lpstr">
      <vt:lpstr>Wingdings</vt:lpstr>
      <vt:lpstr>Arial</vt:lpstr>
      <vt:lpstr>Montserrat Black</vt:lpstr>
      <vt:lpstr>Inconsolata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Geraldo Rosolen Junior</cp:lastModifiedBy>
  <cp:revision>17</cp:revision>
  <dcterms:created xsi:type="dcterms:W3CDTF">2025-04-04T18:49:38Z</dcterms:created>
  <dcterms:modified xsi:type="dcterms:W3CDTF">2025-04-16T15:38:30Z</dcterms:modified>
</cp:coreProperties>
</file>