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4"/>
  </p:sldMasterIdLst>
  <p:notesMasterIdLst>
    <p:notesMasterId r:id="rId66"/>
  </p:notesMasterIdLst>
  <p:sldIdLst>
    <p:sldId id="339" r:id="rId5"/>
    <p:sldId id="312" r:id="rId6"/>
    <p:sldId id="274" r:id="rId7"/>
    <p:sldId id="335" r:id="rId8"/>
    <p:sldId id="336" r:id="rId9"/>
    <p:sldId id="337" r:id="rId10"/>
    <p:sldId id="338" r:id="rId11"/>
    <p:sldId id="328" r:id="rId12"/>
    <p:sldId id="331" r:id="rId13"/>
    <p:sldId id="340" r:id="rId14"/>
    <p:sldId id="341" r:id="rId15"/>
    <p:sldId id="332" r:id="rId16"/>
    <p:sldId id="333" r:id="rId17"/>
    <p:sldId id="334" r:id="rId18"/>
    <p:sldId id="278" r:id="rId19"/>
    <p:sldId id="283" r:id="rId20"/>
    <p:sldId id="279" r:id="rId21"/>
    <p:sldId id="281" r:id="rId22"/>
    <p:sldId id="284" r:id="rId23"/>
    <p:sldId id="285" r:id="rId24"/>
    <p:sldId id="327" r:id="rId25"/>
    <p:sldId id="256" r:id="rId26"/>
    <p:sldId id="286" r:id="rId27"/>
    <p:sldId id="258" r:id="rId28"/>
    <p:sldId id="257" r:id="rId29"/>
    <p:sldId id="260" r:id="rId30"/>
    <p:sldId id="261" r:id="rId31"/>
    <p:sldId id="262" r:id="rId32"/>
    <p:sldId id="287" r:id="rId33"/>
    <p:sldId id="263" r:id="rId34"/>
    <p:sldId id="288" r:id="rId35"/>
    <p:sldId id="264" r:id="rId36"/>
    <p:sldId id="289" r:id="rId37"/>
    <p:sldId id="277" r:id="rId38"/>
    <p:sldId id="290" r:id="rId39"/>
    <p:sldId id="291" r:id="rId40"/>
    <p:sldId id="280" r:id="rId41"/>
    <p:sldId id="342" r:id="rId42"/>
    <p:sldId id="282" r:id="rId43"/>
    <p:sldId id="294" r:id="rId44"/>
    <p:sldId id="296" r:id="rId45"/>
    <p:sldId id="309" r:id="rId46"/>
    <p:sldId id="297" r:id="rId47"/>
    <p:sldId id="298" r:id="rId48"/>
    <p:sldId id="299" r:id="rId49"/>
    <p:sldId id="301" r:id="rId50"/>
    <p:sldId id="307" r:id="rId51"/>
    <p:sldId id="305" r:id="rId52"/>
    <p:sldId id="273" r:id="rId53"/>
    <p:sldId id="314" r:id="rId54"/>
    <p:sldId id="315" r:id="rId55"/>
    <p:sldId id="316" r:id="rId56"/>
    <p:sldId id="317" r:id="rId57"/>
    <p:sldId id="318" r:id="rId58"/>
    <p:sldId id="319" r:id="rId59"/>
    <p:sldId id="320" r:id="rId60"/>
    <p:sldId id="321" r:id="rId61"/>
    <p:sldId id="322" r:id="rId62"/>
    <p:sldId id="343" r:id="rId63"/>
    <p:sldId id="325" r:id="rId64"/>
    <p:sldId id="326" r:id="rId65"/>
  </p:sldIdLst>
  <p:sldSz cx="14630400" cy="8229600"/>
  <p:notesSz cx="8229600" cy="14630400"/>
  <p:embeddedFontLst>
    <p:embeddedFont>
      <p:font typeface="Bahnschrift Condensed" panose="020B0502040204020203" pitchFamily="34" charset="0"/>
      <p:regular r:id="rId67"/>
      <p:bold r:id="rId68"/>
    </p:embeddedFont>
    <p:embeddedFont>
      <p:font typeface="Barlow" panose="00000500000000000000" pitchFamily="2" charset="0"/>
      <p:regular r:id="rId69"/>
    </p:embeddedFont>
    <p:embeddedFont>
      <p:font typeface="Barlow Medium" panose="00000600000000000000" pitchFamily="2" charset="0"/>
      <p:regular r:id="rId70"/>
    </p:embeddedFont>
    <p:embeddedFont>
      <p:font typeface="Instrument Sans Medium" panose="020B0604020202020204" charset="0"/>
      <p:regular r:id="rId71"/>
    </p:embeddedFont>
    <p:embeddedFont>
      <p:font typeface="Montserrat" panose="00000500000000000000" pitchFamily="2" charset="0"/>
      <p:regular r:id="rId72"/>
      <p:bold r:id="rId73"/>
      <p:italic r:id="rId74"/>
      <p:boldItalic r:id="rId75"/>
    </p:embeddedFont>
    <p:embeddedFont>
      <p:font typeface="Montserrat Medium" panose="00000600000000000000" pitchFamily="2" charset="0"/>
      <p:regular r:id="rId76"/>
      <p:italic r:id="rId77"/>
    </p:embeddedFont>
    <p:embeddedFont>
      <p:font typeface="Open Sans" panose="020B0606030504020204" pitchFamily="34" charset="0"/>
      <p:regular r:id="rId78"/>
      <p:bold r:id="rId79"/>
      <p:italic r:id="rId80"/>
      <p:boldItalic r:id="rId81"/>
    </p:embeddedFont>
    <p:embeddedFont>
      <p:font typeface="Verdana" panose="020B0604030504040204" pitchFamily="34" charset="0"/>
      <p:regular r:id="rId82"/>
      <p:bold r:id="rId83"/>
      <p:italic r:id="rId84"/>
      <p:boldItalic r:id="rId85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1F1F1F"/>
    <a:srgbClr val="009999"/>
    <a:srgbClr val="D9D9D9"/>
    <a:srgbClr val="FE5601"/>
    <a:srgbClr val="5CC97B"/>
    <a:srgbClr val="429FB5"/>
    <a:srgbClr val="99AF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10"/>
  </p:normalViewPr>
  <p:slideViewPr>
    <p:cSldViewPr snapToGrid="0" snapToObjects="1">
      <p:cViewPr varScale="1">
        <p:scale>
          <a:sx n="47" d="100"/>
          <a:sy n="47" d="100"/>
        </p:scale>
        <p:origin x="96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font" Target="fonts/font2.fntdata"/><Relationship Id="rId76" Type="http://schemas.openxmlformats.org/officeDocument/2006/relationships/font" Target="fonts/font10.fntdata"/><Relationship Id="rId84" Type="http://schemas.openxmlformats.org/officeDocument/2006/relationships/font" Target="fonts/font18.fntdata"/><Relationship Id="rId89" Type="http://schemas.openxmlformats.org/officeDocument/2006/relationships/tableStyles" Target="tableStyles.xml"/><Relationship Id="rId7" Type="http://schemas.openxmlformats.org/officeDocument/2006/relationships/slide" Target="slides/slide3.xml"/><Relationship Id="rId71" Type="http://schemas.openxmlformats.org/officeDocument/2006/relationships/font" Target="fonts/font5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notesMaster" Target="notesMasters/notesMaster1.xml"/><Relationship Id="rId74" Type="http://schemas.openxmlformats.org/officeDocument/2006/relationships/font" Target="fonts/font8.fntdata"/><Relationship Id="rId79" Type="http://schemas.openxmlformats.org/officeDocument/2006/relationships/font" Target="fonts/font13.fntdata"/><Relationship Id="rId87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font" Target="fonts/font16.fntdata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font" Target="fonts/font3.fntdata"/><Relationship Id="rId77" Type="http://schemas.openxmlformats.org/officeDocument/2006/relationships/font" Target="fonts/font11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font" Target="fonts/font6.fntdata"/><Relationship Id="rId80" Type="http://schemas.openxmlformats.org/officeDocument/2006/relationships/font" Target="fonts/font14.fntdata"/><Relationship Id="rId85" Type="http://schemas.openxmlformats.org/officeDocument/2006/relationships/font" Target="fonts/font19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font" Target="fonts/font1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font" Target="fonts/font4.fntdata"/><Relationship Id="rId75" Type="http://schemas.openxmlformats.org/officeDocument/2006/relationships/font" Target="fonts/font9.fntdata"/><Relationship Id="rId83" Type="http://schemas.openxmlformats.org/officeDocument/2006/relationships/font" Target="fonts/font17.fntdata"/><Relationship Id="rId88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font" Target="fonts/font7.fntdata"/><Relationship Id="rId78" Type="http://schemas.openxmlformats.org/officeDocument/2006/relationships/font" Target="fonts/font12.fntdata"/><Relationship Id="rId81" Type="http://schemas.openxmlformats.org/officeDocument/2006/relationships/font" Target="fonts/font15.fntdata"/><Relationship Id="rId86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7830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521299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pt-BR" dirty="0"/>
              <a:t>Qual desses filósofos melhor representa você hoje?</a:t>
            </a:r>
          </a:p>
          <a:p>
            <a:pPr algn="l"/>
            <a:r>
              <a:rPr lang="pt-BR" dirty="0"/>
              <a:t>Cima, esquerda = Arthur </a:t>
            </a:r>
            <a:r>
              <a:rPr lang="pt-BR" b="0" i="0" dirty="0">
                <a:solidFill>
                  <a:srgbClr val="1F1F1F"/>
                </a:solidFill>
                <a:effectLst/>
                <a:latin typeface="Google Sans"/>
              </a:rPr>
              <a:t>Schopenhauer (1788-1860).</a:t>
            </a:r>
          </a:p>
          <a:p>
            <a:pPr algn="l"/>
            <a:r>
              <a:rPr lang="pt-BR" b="0" i="0" dirty="0">
                <a:solidFill>
                  <a:srgbClr val="1F1F1F"/>
                </a:solidFill>
                <a:effectLst/>
                <a:latin typeface="Google Sans"/>
              </a:rPr>
              <a:t>Baixo, esquerda = </a:t>
            </a:r>
            <a:r>
              <a:rPr lang="pt-BR" b="0" i="0" dirty="0" err="1">
                <a:solidFill>
                  <a:srgbClr val="1F1F1F"/>
                </a:solidFill>
                <a:effectLst/>
                <a:latin typeface="Google Sans"/>
              </a:rPr>
              <a:t>Chimamanda</a:t>
            </a:r>
            <a:r>
              <a:rPr lang="pt-BR" b="0" i="0" dirty="0">
                <a:solidFill>
                  <a:srgbClr val="1F1F1F"/>
                </a:solidFill>
                <a:effectLst/>
                <a:latin typeface="Google Sans"/>
              </a:rPr>
              <a:t> </a:t>
            </a:r>
            <a:r>
              <a:rPr lang="pt-BR" b="0" i="0" dirty="0" err="1">
                <a:solidFill>
                  <a:srgbClr val="1F1F1F"/>
                </a:solidFill>
                <a:effectLst/>
                <a:latin typeface="Google Sans"/>
              </a:rPr>
              <a:t>Ngozi</a:t>
            </a:r>
            <a:r>
              <a:rPr lang="pt-BR" b="0" i="0" dirty="0">
                <a:solidFill>
                  <a:srgbClr val="1F1F1F"/>
                </a:solidFill>
                <a:effectLst/>
                <a:latin typeface="Google Sans"/>
              </a:rPr>
              <a:t> </a:t>
            </a:r>
            <a:r>
              <a:rPr lang="pt-BR" b="0" i="0" dirty="0" err="1">
                <a:solidFill>
                  <a:srgbClr val="1F1F1F"/>
                </a:solidFill>
                <a:effectLst/>
                <a:latin typeface="Google Sans"/>
              </a:rPr>
              <a:t>Adichie</a:t>
            </a:r>
            <a:r>
              <a:rPr lang="pt-BR" b="0" i="0" dirty="0">
                <a:solidFill>
                  <a:srgbClr val="1F1F1F"/>
                </a:solidFill>
                <a:effectLst/>
                <a:latin typeface="Google Sans"/>
              </a:rPr>
              <a:t> (1977-).</a:t>
            </a:r>
            <a:endParaRPr lang="pt-BR" dirty="0"/>
          </a:p>
          <a:p>
            <a:r>
              <a:rPr lang="pt-BR" dirty="0"/>
              <a:t>Baixo, esquerda centro = Achille </a:t>
            </a:r>
            <a:r>
              <a:rPr lang="pt-BR" dirty="0" err="1"/>
              <a:t>Mbembe</a:t>
            </a:r>
            <a:r>
              <a:rPr lang="pt-BR" dirty="0"/>
              <a:t> (1957-).</a:t>
            </a:r>
          </a:p>
          <a:p>
            <a:pPr algn="l"/>
            <a:r>
              <a:rPr lang="pt-BR" dirty="0"/>
              <a:t>Baixo, direita centro = </a:t>
            </a:r>
            <a:r>
              <a:rPr lang="pt-BR" b="0" i="0" dirty="0">
                <a:solidFill>
                  <a:srgbClr val="1F1F1F"/>
                </a:solidFill>
                <a:effectLst/>
                <a:latin typeface="Google Sans"/>
              </a:rPr>
              <a:t>Friedrich Nietzsche (1844-1900).</a:t>
            </a:r>
          </a:p>
          <a:p>
            <a:pPr algn="l"/>
            <a:r>
              <a:rPr lang="pt-BR" b="0" i="0" dirty="0">
                <a:solidFill>
                  <a:srgbClr val="1F1F1F"/>
                </a:solidFill>
                <a:effectLst/>
                <a:latin typeface="Google Sans"/>
              </a:rPr>
              <a:t>Baixo, direita = Karl Marx (1818-1883).</a:t>
            </a:r>
          </a:p>
          <a:p>
            <a:pPr algn="l"/>
            <a:r>
              <a:rPr lang="pt-BR" b="0" i="0" dirty="0">
                <a:solidFill>
                  <a:srgbClr val="1F1F1F"/>
                </a:solidFill>
                <a:effectLst/>
                <a:latin typeface="Google Sans"/>
              </a:rPr>
              <a:t>Cima, direita = Simone de Beauvoir (1908-1986).</a:t>
            </a:r>
          </a:p>
        </p:txBody>
      </p:sp>
    </p:spTree>
    <p:extLst>
      <p:ext uri="{BB962C8B-B14F-4D97-AF65-F5344CB8AC3E}">
        <p14:creationId xmlns:p14="http://schemas.microsoft.com/office/powerpoint/2010/main" val="22013756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408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 ser humano se forma com o desenvolvimento das relações sociais, a experiência social e seus grupos de especificidade, ou seja, desenvolve-se apenas dentro de um grupo cultural (VIGOTSKI, 2001).</a:t>
            </a:r>
            <a:endParaRPr lang="pt-BR"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7478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A passagem da infância para a adolescência é marcada pela puberdade, um período de mudanças significativas no sistema neuroendócrino.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noProof="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Neuroplasticidade</a:t>
            </a:r>
            <a:r>
              <a:rPr lang="en-US" sz="1200" b="1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:</a:t>
            </a:r>
            <a:r>
              <a:rPr lang="en-US" sz="12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Na adolescência, surge uma tendência de afastamento dos vínculos familiares em busca de integração em novos grupos sociais. Essa transição reflete uma adaptação evolutiva que permite aos adolescentes explorar novos contextos sociais e desenvolver habilidades importantes para a vida em grupo.</a:t>
            </a:r>
            <a:r>
              <a:rPr lang="en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Atenção aos comportamentos que surgem da busca por aceitação</a:t>
            </a:r>
            <a:br>
              <a:rPr lang="en-US" sz="12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</a:br>
            <a:r>
              <a:rPr lang="en-US" sz="1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Impulsividade e Comportamentos de Risco: </a:t>
            </a:r>
            <a:r>
              <a:rPr lang="en-US" sz="12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A busca por "emoções fortes" pode se manifestar em comportamentos como participação em grupos que praticam bullying, consumo de álcool e drogas ilícitas. É importante promover conversas sobre os perigos e as consequências das escolhas impulsivas, com abordagens que busquem o diálogo e o entendimento.</a:t>
            </a: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/>
              <a:t>Córtex pré-frontal:</a:t>
            </a:r>
            <a:r>
              <a:rPr lang="en-US" sz="1200" dirty="0"/>
              <a:t> </a:t>
            </a:r>
            <a:r>
              <a:rPr lang="en-US" sz="12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O amadurecimento do córtex pré-frontal é um processo longo e complexo. Essa é a última área do cérebro a amadurecer, responsável por funções executivas como tomada de decisão, organização, controle de impulsos e planejamento. É habitual que a sociedade tenha expectativas de que os adolescentes ajam como adultos, mas é fundamental lembrar que suas funções executivas ainda </a:t>
            </a:r>
            <a:r>
              <a:rPr lang="en-US" sz="1200" dirty="0" err="1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não</a:t>
            </a:r>
            <a:r>
              <a:rPr lang="en-US" sz="12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estão desenvolvidas. Compreender essa fase do desenvolvimento é essencial para que o professor tenha expectativas realistas em relação aos seus estudantes, evitando frustrações excessivas e contribuindo para o desenvolvimento de suas habilidades socioemocionais.</a:t>
            </a: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5533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ts val="2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Protagonismo e </a:t>
            </a:r>
            <a:r>
              <a:rPr lang="en-US" sz="1200" b="1" dirty="0" err="1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metodologias</a:t>
            </a:r>
            <a:r>
              <a:rPr lang="en-US" sz="1200" b="1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ativas: </a:t>
            </a:r>
            <a:r>
              <a:rPr lang="en-US" sz="12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A necessidade por estímulos intensos pode ser canalizada de forma positiva, por meio de propostas pedagógicas que promovam o protagonismo e o engajamento. </a:t>
            </a:r>
            <a:r>
              <a:rPr lang="pt-BR" sz="1200" dirty="0"/>
              <a:t>Metodologias ativas como jogos, debates e projetos permitem que os adolescentes explorem sua criatividade e sintam-se parte do processo de aprendizagem.</a:t>
            </a:r>
            <a:br>
              <a:rPr lang="pt-BR" sz="1200" dirty="0"/>
            </a:br>
            <a:r>
              <a:rPr lang="pt-BR" sz="1200" b="1" dirty="0"/>
              <a:t>Interação e colaboração:</a:t>
            </a:r>
            <a:r>
              <a:rPr lang="pt-BR" sz="1200" dirty="0"/>
              <a:t> </a:t>
            </a:r>
            <a:r>
              <a:rPr lang="en-US" sz="12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Promover o convívio e a colaboração entre os estudantes é essencial para estimular a interação, atendendo às necessidades sociais e emocionais dos adolescentes.</a:t>
            </a:r>
            <a:r>
              <a:rPr lang="pt-BR" sz="12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2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Aulas que promovem a colaboração e o trabalho em equipe geram um ambiente mais dinâmico e motivador, favorecendo o aprendizado.</a:t>
            </a: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4337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1" name="Google Shape;251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860300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Slides que aparecem aqui: https://acervocmsp.educacao.sp.gov.br/118726/1015737.pdf</a:t>
            </a:r>
            <a:endParaRPr dirty="0"/>
          </a:p>
        </p:txBody>
      </p:sp>
      <p:sp>
        <p:nvSpPr>
          <p:cNvPr id="152" name="Google Shape;15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191719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080479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649132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370740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4280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6748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>
          <a:extLst>
            <a:ext uri="{FF2B5EF4-FFF2-40B4-BE49-F238E27FC236}">
              <a16:creationId xmlns:a16="http://schemas.microsoft.com/office/drawing/2014/main" id="{23E39E66-D89F-D212-4E5A-A653A8D06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1e6167632f6_1_37:notes">
            <a:extLst>
              <a:ext uri="{FF2B5EF4-FFF2-40B4-BE49-F238E27FC236}">
                <a16:creationId xmlns:a16="http://schemas.microsoft.com/office/drawing/2014/main" id="{F11805DE-9467-A456-0F4D-27B388377A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64" name="Google Shape;464;g1e6167632f6_1_37:notes">
            <a:extLst>
              <a:ext uri="{FF2B5EF4-FFF2-40B4-BE49-F238E27FC236}">
                <a16:creationId xmlns:a16="http://schemas.microsoft.com/office/drawing/2014/main" id="{E7DC7B49-A611-EA16-6D96-DA216F2702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575281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>
          <a:extLst>
            <a:ext uri="{FF2B5EF4-FFF2-40B4-BE49-F238E27FC236}">
              <a16:creationId xmlns:a16="http://schemas.microsoft.com/office/drawing/2014/main" id="{23E39E66-D89F-D212-4E5A-A653A8D06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1e6167632f6_1_37:notes">
            <a:extLst>
              <a:ext uri="{FF2B5EF4-FFF2-40B4-BE49-F238E27FC236}">
                <a16:creationId xmlns:a16="http://schemas.microsoft.com/office/drawing/2014/main" id="{F11805DE-9467-A456-0F4D-27B388377A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64" name="Google Shape;464;g1e6167632f6_1_37:notes">
            <a:extLst>
              <a:ext uri="{FF2B5EF4-FFF2-40B4-BE49-F238E27FC236}">
                <a16:creationId xmlns:a16="http://schemas.microsoft.com/office/drawing/2014/main" id="{E7DC7B49-A611-EA16-6D96-DA216F2702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388679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>
          <a:extLst>
            <a:ext uri="{FF2B5EF4-FFF2-40B4-BE49-F238E27FC236}">
              <a16:creationId xmlns:a16="http://schemas.microsoft.com/office/drawing/2014/main" id="{C660ADD8-8542-ACFB-20EF-E48B11562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1e6167632f6_1_37:notes">
            <a:extLst>
              <a:ext uri="{FF2B5EF4-FFF2-40B4-BE49-F238E27FC236}">
                <a16:creationId xmlns:a16="http://schemas.microsoft.com/office/drawing/2014/main" id="{D134213E-F052-C61F-FC68-6C718B3919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64" name="Google Shape;464;g1e6167632f6_1_37:notes">
            <a:extLst>
              <a:ext uri="{FF2B5EF4-FFF2-40B4-BE49-F238E27FC236}">
                <a16:creationId xmlns:a16="http://schemas.microsoft.com/office/drawing/2014/main" id="{FF179510-CC8B-72D0-6C19-B20649E13F7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870230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>
          <a:extLst>
            <a:ext uri="{FF2B5EF4-FFF2-40B4-BE49-F238E27FC236}">
              <a16:creationId xmlns:a16="http://schemas.microsoft.com/office/drawing/2014/main" id="{C660ADD8-8542-ACFB-20EF-E48B11562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1e6167632f6_1_37:notes">
            <a:extLst>
              <a:ext uri="{FF2B5EF4-FFF2-40B4-BE49-F238E27FC236}">
                <a16:creationId xmlns:a16="http://schemas.microsoft.com/office/drawing/2014/main" id="{D134213E-F052-C61F-FC68-6C718B3919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64" name="Google Shape;464;g1e6167632f6_1_37:notes">
            <a:extLst>
              <a:ext uri="{FF2B5EF4-FFF2-40B4-BE49-F238E27FC236}">
                <a16:creationId xmlns:a16="http://schemas.microsoft.com/office/drawing/2014/main" id="{FF179510-CC8B-72D0-6C19-B20649E13F7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17271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>
          <a:extLst>
            <a:ext uri="{FF2B5EF4-FFF2-40B4-BE49-F238E27FC236}">
              <a16:creationId xmlns:a16="http://schemas.microsoft.com/office/drawing/2014/main" id="{23E39E66-D89F-D212-4E5A-A653A8D06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1e6167632f6_1_37:notes">
            <a:extLst>
              <a:ext uri="{FF2B5EF4-FFF2-40B4-BE49-F238E27FC236}">
                <a16:creationId xmlns:a16="http://schemas.microsoft.com/office/drawing/2014/main" id="{F11805DE-9467-A456-0F4D-27B388377A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64" name="Google Shape;464;g1e6167632f6_1_37:notes">
            <a:extLst>
              <a:ext uri="{FF2B5EF4-FFF2-40B4-BE49-F238E27FC236}">
                <a16:creationId xmlns:a16="http://schemas.microsoft.com/office/drawing/2014/main" id="{E7DC7B49-A611-EA16-6D96-DA216F2702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807021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>
          <a:extLst>
            <a:ext uri="{FF2B5EF4-FFF2-40B4-BE49-F238E27FC236}">
              <a16:creationId xmlns:a16="http://schemas.microsoft.com/office/drawing/2014/main" id="{23E39E66-D89F-D212-4E5A-A653A8D06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1e6167632f6_1_37:notes">
            <a:extLst>
              <a:ext uri="{FF2B5EF4-FFF2-40B4-BE49-F238E27FC236}">
                <a16:creationId xmlns:a16="http://schemas.microsoft.com/office/drawing/2014/main" id="{F11805DE-9467-A456-0F4D-27B388377A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64" name="Google Shape;464;g1e6167632f6_1_37:notes">
            <a:extLst>
              <a:ext uri="{FF2B5EF4-FFF2-40B4-BE49-F238E27FC236}">
                <a16:creationId xmlns:a16="http://schemas.microsoft.com/office/drawing/2014/main" id="{E7DC7B49-A611-EA16-6D96-DA216F2702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0248124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>
          <a:extLst>
            <a:ext uri="{FF2B5EF4-FFF2-40B4-BE49-F238E27FC236}">
              <a16:creationId xmlns:a16="http://schemas.microsoft.com/office/drawing/2014/main" id="{23E39E66-D89F-D212-4E5A-A653A8D06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1e6167632f6_1_37:notes">
            <a:extLst>
              <a:ext uri="{FF2B5EF4-FFF2-40B4-BE49-F238E27FC236}">
                <a16:creationId xmlns:a16="http://schemas.microsoft.com/office/drawing/2014/main" id="{F11805DE-9467-A456-0F4D-27B388377A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64" name="Google Shape;464;g1e6167632f6_1_37:notes">
            <a:extLst>
              <a:ext uri="{FF2B5EF4-FFF2-40B4-BE49-F238E27FC236}">
                <a16:creationId xmlns:a16="http://schemas.microsoft.com/office/drawing/2014/main" id="{E7DC7B49-A611-EA16-6D96-DA216F2702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2173465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>
          <a:extLst>
            <a:ext uri="{FF2B5EF4-FFF2-40B4-BE49-F238E27FC236}">
              <a16:creationId xmlns:a16="http://schemas.microsoft.com/office/drawing/2014/main" id="{23E39E66-D89F-D212-4E5A-A653A8D06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1e6167632f6_1_37:notes">
            <a:extLst>
              <a:ext uri="{FF2B5EF4-FFF2-40B4-BE49-F238E27FC236}">
                <a16:creationId xmlns:a16="http://schemas.microsoft.com/office/drawing/2014/main" id="{F11805DE-9467-A456-0F4D-27B388377A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64" name="Google Shape;464;g1e6167632f6_1_37:notes">
            <a:extLst>
              <a:ext uri="{FF2B5EF4-FFF2-40B4-BE49-F238E27FC236}">
                <a16:creationId xmlns:a16="http://schemas.microsoft.com/office/drawing/2014/main" id="{E7DC7B49-A611-EA16-6D96-DA216F2702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1455856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>
          <a:extLst>
            <a:ext uri="{FF2B5EF4-FFF2-40B4-BE49-F238E27FC236}">
              <a16:creationId xmlns:a16="http://schemas.microsoft.com/office/drawing/2014/main" id="{23E39E66-D89F-D212-4E5A-A653A8D06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1e6167632f6_1_37:notes">
            <a:extLst>
              <a:ext uri="{FF2B5EF4-FFF2-40B4-BE49-F238E27FC236}">
                <a16:creationId xmlns:a16="http://schemas.microsoft.com/office/drawing/2014/main" id="{F11805DE-9467-A456-0F4D-27B388377A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64" name="Google Shape;464;g1e6167632f6_1_37:notes">
            <a:extLst>
              <a:ext uri="{FF2B5EF4-FFF2-40B4-BE49-F238E27FC236}">
                <a16:creationId xmlns:a16="http://schemas.microsoft.com/office/drawing/2014/main" id="{E7DC7B49-A611-EA16-6D96-DA216F2702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9896100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>
          <a:extLst>
            <a:ext uri="{FF2B5EF4-FFF2-40B4-BE49-F238E27FC236}">
              <a16:creationId xmlns:a16="http://schemas.microsoft.com/office/drawing/2014/main" id="{23E39E66-D89F-D212-4E5A-A653A8D06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1e6167632f6_1_37:notes">
            <a:extLst>
              <a:ext uri="{FF2B5EF4-FFF2-40B4-BE49-F238E27FC236}">
                <a16:creationId xmlns:a16="http://schemas.microsoft.com/office/drawing/2014/main" id="{F11805DE-9467-A456-0F4D-27B388377A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64" name="Google Shape;464;g1e6167632f6_1_37:notes">
            <a:extLst>
              <a:ext uri="{FF2B5EF4-FFF2-40B4-BE49-F238E27FC236}">
                <a16:creationId xmlns:a16="http://schemas.microsoft.com/office/drawing/2014/main" id="{E7DC7B49-A611-EA16-6D96-DA216F2702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1191650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>
          <a:extLst>
            <a:ext uri="{FF2B5EF4-FFF2-40B4-BE49-F238E27FC236}">
              <a16:creationId xmlns:a16="http://schemas.microsoft.com/office/drawing/2014/main" id="{23E39E66-D89F-D212-4E5A-A653A8D06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1e6167632f6_1_37:notes">
            <a:extLst>
              <a:ext uri="{FF2B5EF4-FFF2-40B4-BE49-F238E27FC236}">
                <a16:creationId xmlns:a16="http://schemas.microsoft.com/office/drawing/2014/main" id="{F11805DE-9467-A456-0F4D-27B388377A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64" name="Google Shape;464;g1e6167632f6_1_37:notes">
            <a:extLst>
              <a:ext uri="{FF2B5EF4-FFF2-40B4-BE49-F238E27FC236}">
                <a16:creationId xmlns:a16="http://schemas.microsoft.com/office/drawing/2014/main" id="{E7DC7B49-A611-EA16-6D96-DA216F2702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0556529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>
          <a:extLst>
            <a:ext uri="{FF2B5EF4-FFF2-40B4-BE49-F238E27FC236}">
              <a16:creationId xmlns:a16="http://schemas.microsoft.com/office/drawing/2014/main" id="{23E39E66-D89F-D212-4E5A-A653A8D06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1e6167632f6_1_37:notes">
            <a:extLst>
              <a:ext uri="{FF2B5EF4-FFF2-40B4-BE49-F238E27FC236}">
                <a16:creationId xmlns:a16="http://schemas.microsoft.com/office/drawing/2014/main" id="{F11805DE-9467-A456-0F4D-27B388377A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64" name="Google Shape;464;g1e6167632f6_1_37:notes">
            <a:extLst>
              <a:ext uri="{FF2B5EF4-FFF2-40B4-BE49-F238E27FC236}">
                <a16:creationId xmlns:a16="http://schemas.microsoft.com/office/drawing/2014/main" id="{E7DC7B49-A611-EA16-6D96-DA216F2702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3408784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>
          <a:extLst>
            <a:ext uri="{FF2B5EF4-FFF2-40B4-BE49-F238E27FC236}">
              <a16:creationId xmlns:a16="http://schemas.microsoft.com/office/drawing/2014/main" id="{23E39E66-D89F-D212-4E5A-A653A8D06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1e6167632f6_1_37:notes">
            <a:extLst>
              <a:ext uri="{FF2B5EF4-FFF2-40B4-BE49-F238E27FC236}">
                <a16:creationId xmlns:a16="http://schemas.microsoft.com/office/drawing/2014/main" id="{F11805DE-9467-A456-0F4D-27B388377A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64" name="Google Shape;464;g1e6167632f6_1_37:notes">
            <a:extLst>
              <a:ext uri="{FF2B5EF4-FFF2-40B4-BE49-F238E27FC236}">
                <a16:creationId xmlns:a16="http://schemas.microsoft.com/office/drawing/2014/main" id="{E7DC7B49-A611-EA16-6D96-DA216F2702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1537216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>
          <a:extLst>
            <a:ext uri="{FF2B5EF4-FFF2-40B4-BE49-F238E27FC236}">
              <a16:creationId xmlns:a16="http://schemas.microsoft.com/office/drawing/2014/main" id="{23E39E66-D89F-D212-4E5A-A653A8D06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1e6167632f6_1_37:notes">
            <a:extLst>
              <a:ext uri="{FF2B5EF4-FFF2-40B4-BE49-F238E27FC236}">
                <a16:creationId xmlns:a16="http://schemas.microsoft.com/office/drawing/2014/main" id="{F11805DE-9467-A456-0F4D-27B388377A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64" name="Google Shape;464;g1e6167632f6_1_37:notes">
            <a:extLst>
              <a:ext uri="{FF2B5EF4-FFF2-40B4-BE49-F238E27FC236}">
                <a16:creationId xmlns:a16="http://schemas.microsoft.com/office/drawing/2014/main" id="{E7DC7B49-A611-EA16-6D96-DA216F2702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7364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C60D9-64BE-4203-9636-324DF773FFF9}" type="datetimeFigureOut">
              <a:rPr lang="pt-BR" smtClean="0"/>
              <a:t>29/05/2025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064FB-0E48-4DE5-A442-75D75CEEF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13314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6"/>
          <p:cNvSpPr txBox="1">
            <a:spLocks noGrp="1"/>
          </p:cNvSpPr>
          <p:nvPr>
            <p:ph type="title"/>
          </p:nvPr>
        </p:nvSpPr>
        <p:spPr>
          <a:xfrm>
            <a:off x="365760" y="219710"/>
            <a:ext cx="658368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46"/>
          <p:cNvSpPr txBox="1">
            <a:spLocks noGrp="1"/>
          </p:cNvSpPr>
          <p:nvPr>
            <p:ph type="dt" idx="10"/>
          </p:nvPr>
        </p:nvSpPr>
        <p:spPr>
          <a:xfrm>
            <a:off x="365760" y="5085080"/>
            <a:ext cx="1706880" cy="292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46"/>
          <p:cNvSpPr txBox="1">
            <a:spLocks noGrp="1"/>
          </p:cNvSpPr>
          <p:nvPr>
            <p:ph type="ftr" idx="11"/>
          </p:nvPr>
        </p:nvSpPr>
        <p:spPr>
          <a:xfrm>
            <a:off x="2499360" y="5085080"/>
            <a:ext cx="2316480" cy="292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46"/>
          <p:cNvSpPr txBox="1">
            <a:spLocks noGrp="1"/>
          </p:cNvSpPr>
          <p:nvPr>
            <p:ph type="sldNum" idx="12"/>
          </p:nvPr>
        </p:nvSpPr>
        <p:spPr>
          <a:xfrm>
            <a:off x="5242560" y="5085080"/>
            <a:ext cx="1706880" cy="292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20513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C60D9-64BE-4203-9636-324DF773FFF9}" type="datetimeFigureOut">
              <a:rPr lang="pt-BR" smtClean="0"/>
              <a:t>29/05/2025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064FB-0E48-4DE5-A442-75D75CEEF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10045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13166C7A-2093-D6C3-1015-7D2F617163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4630400" cy="8229600"/>
          </a:xfrm>
          <a:prstGeom prst="rect">
            <a:avLst/>
          </a:prstGeom>
        </p:spPr>
      </p:pic>
      <p:pic>
        <p:nvPicPr>
          <p:cNvPr id="13" name="Imagem 12" descr="Ícone&#10;&#10;Descrição gerada automaticamente">
            <a:extLst>
              <a:ext uri="{FF2B5EF4-FFF2-40B4-BE49-F238E27FC236}">
                <a16:creationId xmlns:a16="http://schemas.microsoft.com/office/drawing/2014/main" id="{A316BF18-71C4-6DFB-3899-55975135C0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4937" y="5023717"/>
            <a:ext cx="7207213" cy="2950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423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jp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microsoft.com/office/2007/relationships/hdphoto" Target="../media/hdphoto3.wdp"/><Relationship Id="rId5" Type="http://schemas.openxmlformats.org/officeDocument/2006/relationships/image" Target="../media/image8.png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0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6.png"/><Relationship Id="rId5" Type="http://schemas.openxmlformats.org/officeDocument/2006/relationships/image" Target="../media/image20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2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2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2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9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9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9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9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mailto:grosolen@prof.educacao.sp.gov.br" TargetMode="External"/><Relationship Id="rId2" Type="http://schemas.openxmlformats.org/officeDocument/2006/relationships/hyperlink" Target="https://www.doe.sp.gov.br/executivo/secretaria-da-educacao/edital-n-002-2024-de-22-de-julho-de-2024-2024072311231204461047" TargetMode="External"/><Relationship Id="rId1" Type="http://schemas.openxmlformats.org/officeDocument/2006/relationships/slideLayout" Target="../slideLayouts/slideLayout20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ítulo 1">
            <a:extLst>
              <a:ext uri="{FF2B5EF4-FFF2-40B4-BE49-F238E27FC236}">
                <a16:creationId xmlns:a16="http://schemas.microsoft.com/office/drawing/2014/main" id="{B8D3994E-2F48-AC7A-CB89-89DE77EB8EAA}"/>
              </a:ext>
            </a:extLst>
          </p:cNvPr>
          <p:cNvSpPr txBox="1">
            <a:spLocks/>
          </p:cNvSpPr>
          <p:nvPr/>
        </p:nvSpPr>
        <p:spPr>
          <a:xfrm>
            <a:off x="7857532" y="5234307"/>
            <a:ext cx="6459589" cy="2585390"/>
          </a:xfrm>
          <a:prstGeom prst="rect">
            <a:avLst/>
          </a:prstGeom>
        </p:spPr>
        <p:txBody>
          <a:bodyPr lIns="109728" tIns="54864" rIns="109728" bIns="54864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1097252">
              <a:lnSpc>
                <a:spcPct val="150000"/>
              </a:lnSpc>
            </a:pPr>
            <a:r>
              <a:rPr lang="pt-BR" sz="2880" b="1" dirty="0">
                <a:solidFill>
                  <a:srgbClr val="FF0000"/>
                </a:solidFill>
                <a:latin typeface="Verdana"/>
                <a:ea typeface="Verdana"/>
                <a:cs typeface="Verdana" panose="020B0604030504040204" pitchFamily="34" charset="0"/>
              </a:rPr>
              <a:t>Fundamentos do currículo em Ciências Humanas e Sociais Aplicadas</a:t>
            </a:r>
          </a:p>
          <a:p>
            <a:pPr algn="ctr" defTabSz="1097252">
              <a:lnSpc>
                <a:spcPct val="150000"/>
              </a:lnSpc>
            </a:pPr>
            <a:r>
              <a:rPr lang="pt-BR" sz="2400" b="1" dirty="0">
                <a:solidFill>
                  <a:prstClr val="black"/>
                </a:solidFill>
                <a:latin typeface="Verdana"/>
                <a:ea typeface="Verdana"/>
                <a:cs typeface="Verdana" panose="020B0604030504040204" pitchFamily="34" charset="0"/>
              </a:rPr>
              <a:t>27/05/2025</a:t>
            </a:r>
            <a:endParaRPr lang="pt-BR" sz="2400" b="1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661161" y="7117485"/>
            <a:ext cx="5928360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/>
              <a:t>Prof. Me. Geraldo </a:t>
            </a:r>
            <a:r>
              <a:rPr lang="pt-BR" sz="2400" b="1" dirty="0" err="1"/>
              <a:t>Rosolen</a:t>
            </a:r>
            <a:r>
              <a:rPr lang="pt-BR" sz="2400" b="1" dirty="0"/>
              <a:t> Junior</a:t>
            </a:r>
          </a:p>
          <a:p>
            <a:pPr algn="ctr"/>
            <a:r>
              <a:rPr lang="pt-BR" sz="1680" i="1" dirty="0"/>
              <a:t>Professor Especialista em Currículo – Desenvolvimento Curricular</a:t>
            </a:r>
          </a:p>
          <a:p>
            <a:pPr algn="ctr"/>
            <a:r>
              <a:rPr lang="pt-BR" sz="1680" i="1" dirty="0"/>
              <a:t>Área de Ciências Humanas e Sociais Aplicadas</a:t>
            </a:r>
          </a:p>
        </p:txBody>
      </p:sp>
    </p:spTree>
    <p:extLst>
      <p:ext uri="{BB962C8B-B14F-4D97-AF65-F5344CB8AC3E}">
        <p14:creationId xmlns:p14="http://schemas.microsoft.com/office/powerpoint/2010/main" val="1450702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D9D9D9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"/>
          <p:cNvSpPr/>
          <p:nvPr/>
        </p:nvSpPr>
        <p:spPr>
          <a:xfrm>
            <a:off x="0" y="1634564"/>
            <a:ext cx="12044462" cy="5772064"/>
          </a:xfrm>
          <a:custGeom>
            <a:avLst/>
            <a:gdLst/>
            <a:ahLst/>
            <a:cxnLst/>
            <a:rect l="l" t="t" r="r" b="b"/>
            <a:pathLst>
              <a:path w="20074105" h="9620107" extrusionOk="0">
                <a:moveTo>
                  <a:pt x="0" y="0"/>
                </a:moveTo>
                <a:lnTo>
                  <a:pt x="20074105" y="0"/>
                </a:lnTo>
                <a:lnTo>
                  <a:pt x="20074105" y="9620107"/>
                </a:lnTo>
                <a:lnTo>
                  <a:pt x="0" y="9620107"/>
                </a:lnTo>
                <a:close/>
              </a:path>
            </a:pathLst>
          </a:custGeom>
          <a:solidFill>
            <a:srgbClr val="FF3131"/>
          </a:solidFill>
          <a:ln>
            <a:noFill/>
          </a:ln>
        </p:spPr>
        <p:txBody>
          <a:bodyPr spcFirstLastPara="1" wrap="square" lIns="73140" tIns="36560" rIns="73140" bIns="36560" anchor="t" anchorCtr="0">
            <a:noAutofit/>
          </a:bodyPr>
          <a:lstStyle/>
          <a:p>
            <a:endParaRPr sz="14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1" name="Google Shape;111;p3"/>
          <p:cNvGrpSpPr/>
          <p:nvPr/>
        </p:nvGrpSpPr>
        <p:grpSpPr>
          <a:xfrm>
            <a:off x="10281432" y="3097983"/>
            <a:ext cx="3526009" cy="3526009"/>
            <a:chOff x="0" y="0"/>
            <a:chExt cx="812800" cy="812800"/>
          </a:xfrm>
        </p:grpSpPr>
        <p:sp>
          <p:nvSpPr>
            <p:cNvPr id="112" name="Google Shape;112;p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73140" tIns="36560" rIns="73140" bIns="36560" anchor="t" anchorCtr="0">
              <a:noAutofit/>
            </a:bodyPr>
            <a:lstStyle/>
            <a:p>
              <a:endParaRPr sz="144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0640" tIns="40640" rIns="40640" bIns="40640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44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4" name="Google Shape;114;p3"/>
          <p:cNvSpPr/>
          <p:nvPr/>
        </p:nvSpPr>
        <p:spPr>
          <a:xfrm>
            <a:off x="1" y="300053"/>
            <a:ext cx="6811290" cy="997230"/>
          </a:xfrm>
          <a:custGeom>
            <a:avLst/>
            <a:gdLst/>
            <a:ahLst/>
            <a:cxnLst/>
            <a:rect l="l" t="t" r="r" b="b"/>
            <a:pathLst>
              <a:path w="11352149" h="1662049" extrusionOk="0">
                <a:moveTo>
                  <a:pt x="0" y="0"/>
                </a:moveTo>
                <a:lnTo>
                  <a:pt x="11352149" y="0"/>
                </a:lnTo>
                <a:lnTo>
                  <a:pt x="11352149" y="1662049"/>
                </a:lnTo>
                <a:lnTo>
                  <a:pt x="0" y="1662049"/>
                </a:lnTo>
                <a:close/>
              </a:path>
            </a:pathLst>
          </a:custGeom>
          <a:solidFill>
            <a:srgbClr val="FF3131"/>
          </a:solidFill>
          <a:ln>
            <a:noFill/>
          </a:ln>
        </p:spPr>
        <p:txBody>
          <a:bodyPr spcFirstLastPara="1" wrap="square" lIns="73140" tIns="36560" rIns="73140" bIns="36560" anchor="t" anchorCtr="0">
            <a:noAutofit/>
          </a:bodyPr>
          <a:lstStyle/>
          <a:p>
            <a:endParaRPr sz="14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/>
          <p:cNvSpPr/>
          <p:nvPr/>
        </p:nvSpPr>
        <p:spPr>
          <a:xfrm>
            <a:off x="6318004" y="300054"/>
            <a:ext cx="997153" cy="997153"/>
          </a:xfrm>
          <a:custGeom>
            <a:avLst/>
            <a:gdLst/>
            <a:ahLst/>
            <a:cxnLst/>
            <a:rect l="l" t="t" r="r" b="b"/>
            <a:pathLst>
              <a:path w="1661922" h="1661922" extrusionOk="0">
                <a:moveTo>
                  <a:pt x="0" y="830961"/>
                </a:moveTo>
                <a:cubicBezTo>
                  <a:pt x="0" y="1289939"/>
                  <a:pt x="372110" y="1661922"/>
                  <a:pt x="830961" y="1661922"/>
                </a:cubicBezTo>
                <a:cubicBezTo>
                  <a:pt x="1289812" y="1661922"/>
                  <a:pt x="1661922" y="1289812"/>
                  <a:pt x="1661922" y="830961"/>
                </a:cubicBezTo>
                <a:cubicBezTo>
                  <a:pt x="1661922" y="372110"/>
                  <a:pt x="1289939" y="0"/>
                  <a:pt x="830961" y="0"/>
                </a:cubicBezTo>
                <a:cubicBezTo>
                  <a:pt x="371983" y="0"/>
                  <a:pt x="0" y="372110"/>
                  <a:pt x="0" y="830961"/>
                </a:cubicBezTo>
                <a:close/>
              </a:path>
            </a:pathLst>
          </a:custGeom>
          <a:solidFill>
            <a:srgbClr val="FF3131"/>
          </a:solidFill>
          <a:ln>
            <a:noFill/>
          </a:ln>
        </p:spPr>
        <p:txBody>
          <a:bodyPr spcFirstLastPara="1" wrap="square" lIns="73140" tIns="36560" rIns="73140" bIns="36560" anchor="t" anchorCtr="0">
            <a:noAutofit/>
          </a:bodyPr>
          <a:lstStyle/>
          <a:p>
            <a:endParaRPr sz="14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3"/>
          <p:cNvSpPr/>
          <p:nvPr/>
        </p:nvSpPr>
        <p:spPr>
          <a:xfrm>
            <a:off x="10938199" y="7309836"/>
            <a:ext cx="3692202" cy="919765"/>
          </a:xfrm>
          <a:custGeom>
            <a:avLst/>
            <a:gdLst/>
            <a:ahLst/>
            <a:cxnLst/>
            <a:rect l="l" t="t" r="r" b="b"/>
            <a:pathLst>
              <a:path w="4615252" h="1149707" extrusionOk="0">
                <a:moveTo>
                  <a:pt x="0" y="0"/>
                </a:moveTo>
                <a:lnTo>
                  <a:pt x="4615252" y="0"/>
                </a:lnTo>
                <a:lnTo>
                  <a:pt x="4615252" y="1149707"/>
                </a:lnTo>
                <a:lnTo>
                  <a:pt x="0" y="11497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73140" tIns="36560" rIns="73140" bIns="36560" anchor="t" anchorCtr="0">
            <a:noAutofit/>
          </a:bodyPr>
          <a:lstStyle/>
          <a:p>
            <a:endParaRPr sz="14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3"/>
          <p:cNvSpPr txBox="1"/>
          <p:nvPr/>
        </p:nvSpPr>
        <p:spPr>
          <a:xfrm>
            <a:off x="337799" y="603485"/>
            <a:ext cx="6516774" cy="610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86541"/>
              </a:lnSpc>
            </a:pPr>
            <a:r>
              <a:rPr lang="pt-BR" sz="4560" b="1" dirty="0">
                <a:solidFill>
                  <a:srgbClr val="FFFFFF"/>
                </a:solidFill>
                <a:latin typeface="+mj-lt"/>
                <a:ea typeface="Montserrat"/>
                <a:cs typeface="Montserrat"/>
                <a:sym typeface="Montserrat"/>
              </a:rPr>
              <a:t>Programação</a:t>
            </a:r>
            <a:endParaRPr sz="4560" b="1" dirty="0">
              <a:solidFill>
                <a:srgbClr val="FFFFFF"/>
              </a:solidFill>
              <a:latin typeface="+mj-lt"/>
              <a:ea typeface="Montserrat"/>
              <a:cs typeface="Montserrat"/>
              <a:sym typeface="Montserrat"/>
            </a:endParaRPr>
          </a:p>
        </p:txBody>
      </p:sp>
      <p:sp>
        <p:nvSpPr>
          <p:cNvPr id="118" name="Google Shape;118;p3"/>
          <p:cNvSpPr txBox="1"/>
          <p:nvPr/>
        </p:nvSpPr>
        <p:spPr>
          <a:xfrm>
            <a:off x="337799" y="1776945"/>
            <a:ext cx="9943632" cy="602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44012"/>
              </a:lnSpc>
            </a:pPr>
            <a:r>
              <a:rPr lang="pt-BR" sz="2719" b="1" dirty="0">
                <a:solidFill>
                  <a:srgbClr val="FFFFFF"/>
                </a:solidFill>
                <a:ea typeface="Montserrat"/>
                <a:cs typeface="Montserrat"/>
                <a:sym typeface="Montserrat"/>
              </a:rPr>
              <a:t>Pautas:</a:t>
            </a:r>
            <a:endParaRPr sz="1440" dirty="0"/>
          </a:p>
        </p:txBody>
      </p:sp>
      <p:sp>
        <p:nvSpPr>
          <p:cNvPr id="119" name="Google Shape;119;p3"/>
          <p:cNvSpPr/>
          <p:nvPr/>
        </p:nvSpPr>
        <p:spPr>
          <a:xfrm>
            <a:off x="352440" y="2599979"/>
            <a:ext cx="8348413" cy="4555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140" tIns="36560" rIns="73140" bIns="36560" anchor="ctr" anchorCtr="0">
            <a:spAutoFit/>
          </a:bodyPr>
          <a:lstStyle/>
          <a:p>
            <a:pPr indent="-162568">
              <a:buClr>
                <a:schemeClr val="bg1"/>
              </a:buClr>
              <a:buSzPts val="3200"/>
              <a:buFont typeface="Calibri"/>
              <a:buChar char="•"/>
            </a:pPr>
            <a:r>
              <a:rPr lang="pt-BR" sz="2560" b="1" dirty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Abertura Institucional.</a:t>
            </a:r>
            <a:endParaRPr sz="2560" dirty="0">
              <a:solidFill>
                <a:schemeClr val="bg1"/>
              </a:solidFill>
              <a:sym typeface="Arial"/>
            </a:endParaRPr>
          </a:p>
          <a:p>
            <a:pPr indent="-162568">
              <a:buClr>
                <a:schemeClr val="bg1"/>
              </a:buClr>
              <a:buSzPts val="3200"/>
              <a:buFont typeface="Calibri"/>
              <a:buChar char="•"/>
            </a:pPr>
            <a:r>
              <a:rPr lang="pt-BR" sz="2560" b="1" dirty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Acolhimento.</a:t>
            </a:r>
            <a:endParaRPr sz="1440" dirty="0">
              <a:solidFill>
                <a:schemeClr val="bg1"/>
              </a:solidFill>
            </a:endParaRPr>
          </a:p>
          <a:p>
            <a:pPr indent="-162568">
              <a:buClr>
                <a:schemeClr val="bg1"/>
              </a:buClr>
              <a:buSzPts val="3200"/>
              <a:buFont typeface="Calibri"/>
              <a:buChar char="•"/>
            </a:pPr>
            <a:r>
              <a:rPr lang="pt-BR" sz="2560" b="1" dirty="0">
                <a:solidFill>
                  <a:schemeClr val="bg1"/>
                </a:solidFill>
                <a:cs typeface="Calibri"/>
                <a:sym typeface="Calibri"/>
              </a:rPr>
              <a:t>BNCC e o Currículo Paulista.</a:t>
            </a:r>
          </a:p>
          <a:p>
            <a:pPr indent="-162568">
              <a:buClr>
                <a:schemeClr val="bg1"/>
              </a:buClr>
              <a:buSzPts val="3200"/>
              <a:buFont typeface="Calibri"/>
              <a:buChar char="•"/>
            </a:pPr>
            <a:r>
              <a:rPr lang="pt-BR" sz="2560" b="1" dirty="0">
                <a:solidFill>
                  <a:schemeClr val="bg1"/>
                </a:solidFill>
                <a:cs typeface="Calibri"/>
                <a:sym typeface="Calibri"/>
              </a:rPr>
              <a:t>Ensino fundamental X Ensino Médio.</a:t>
            </a:r>
          </a:p>
          <a:p>
            <a:pPr indent="-162568">
              <a:buClr>
                <a:schemeClr val="bg1"/>
              </a:buClr>
              <a:buSzPts val="3200"/>
              <a:buFont typeface="Calibri"/>
              <a:buChar char="•"/>
            </a:pPr>
            <a:r>
              <a:rPr lang="pt-BR" sz="2560" b="1" dirty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Categorias de análise.</a:t>
            </a:r>
          </a:p>
          <a:p>
            <a:pPr indent="-162568">
              <a:buClr>
                <a:schemeClr val="bg1"/>
              </a:buClr>
              <a:buSzPts val="3200"/>
              <a:buFont typeface="Calibri"/>
              <a:buChar char="•"/>
            </a:pPr>
            <a:r>
              <a:rPr lang="pt-BR" sz="2560" b="1" dirty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Competências específicas de CHSA.</a:t>
            </a:r>
          </a:p>
          <a:p>
            <a:pPr indent="-162568">
              <a:buClr>
                <a:schemeClr val="bg1"/>
              </a:buClr>
              <a:buSzPts val="3200"/>
              <a:buFont typeface="Calibri"/>
              <a:buChar char="•"/>
            </a:pPr>
            <a:r>
              <a:rPr lang="pt-BR" sz="2560" b="1" dirty="0">
                <a:solidFill>
                  <a:schemeClr val="bg1"/>
                </a:solidFill>
                <a:sym typeface="Calibri"/>
              </a:rPr>
              <a:t>Conceituando o escopo-sequência.</a:t>
            </a:r>
          </a:p>
          <a:p>
            <a:pPr indent="-162568">
              <a:buClr>
                <a:schemeClr val="bg1"/>
              </a:buClr>
              <a:buSzPts val="3200"/>
              <a:buFont typeface="Calibri"/>
              <a:buChar char="•"/>
            </a:pPr>
            <a:r>
              <a:rPr lang="pt-BR" sz="2560" b="1" dirty="0">
                <a:solidFill>
                  <a:schemeClr val="bg1"/>
                </a:solidFill>
                <a:sym typeface="Calibri"/>
              </a:rPr>
              <a:t>Escopo-sequência de Filosofia.</a:t>
            </a:r>
          </a:p>
          <a:p>
            <a:pPr indent="-162568">
              <a:buClr>
                <a:schemeClr val="bg1"/>
              </a:buClr>
              <a:buSzPts val="3200"/>
              <a:buFont typeface="Calibri"/>
              <a:buChar char="•"/>
            </a:pPr>
            <a:r>
              <a:rPr lang="pt-BR" sz="2560" b="1" dirty="0">
                <a:solidFill>
                  <a:schemeClr val="bg1"/>
                </a:solidFill>
                <a:sym typeface="Calibri"/>
              </a:rPr>
              <a:t>Escopo-sequência de Sociologia.</a:t>
            </a:r>
            <a:endParaRPr sz="1440" dirty="0">
              <a:solidFill>
                <a:schemeClr val="bg1"/>
              </a:solidFill>
            </a:endParaRPr>
          </a:p>
          <a:p>
            <a:pPr indent="-162568">
              <a:buClr>
                <a:schemeClr val="bg1"/>
              </a:buClr>
              <a:buSzPts val="3200"/>
              <a:buFont typeface="Calibri"/>
              <a:buChar char="•"/>
            </a:pPr>
            <a:r>
              <a:rPr lang="pt-BR" sz="2560" b="1" dirty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Oficinas.</a:t>
            </a:r>
          </a:p>
          <a:p>
            <a:pPr indent="-162568">
              <a:buClr>
                <a:schemeClr val="bg1"/>
              </a:buClr>
              <a:buSzPts val="3200"/>
              <a:buFont typeface="Calibri"/>
              <a:buChar char="•"/>
            </a:pPr>
            <a:r>
              <a:rPr lang="pt-BR" sz="2560" b="1" dirty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Fechamento/Avaliação</a:t>
            </a:r>
            <a:endParaRPr sz="2560" dirty="0">
              <a:solidFill>
                <a:schemeClr val="bg1"/>
              </a:solidFill>
              <a:sym typeface="Arial"/>
            </a:endParaRPr>
          </a:p>
          <a:p>
            <a:pPr>
              <a:buClr>
                <a:schemeClr val="dk1"/>
              </a:buClr>
              <a:buSzPts val="1200"/>
            </a:pPr>
            <a:endParaRPr sz="96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0" name="Google Shape;120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98335" y="3098167"/>
            <a:ext cx="3692202" cy="3692202"/>
          </a:xfrm>
          <a:prstGeom prst="flowChartConnector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8716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Foto preta e branca de homem falando no celular&#10;&#10;O conteúdo gerado por IA pode estar incorreto.">
            <a:extLst>
              <a:ext uri="{FF2B5EF4-FFF2-40B4-BE49-F238E27FC236}">
                <a16:creationId xmlns:a16="http://schemas.microsoft.com/office/drawing/2014/main" id="{BDCFB3D2-9E08-7B36-D85B-E4F04D489F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2880" y="4114800"/>
            <a:ext cx="2973148" cy="39721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m 4" descr="Foto em preto e branco de homem sorrindo&#10;&#10;O conteúdo gerado por IA pode estar incorreto.">
            <a:extLst>
              <a:ext uri="{FF2B5EF4-FFF2-40B4-BE49-F238E27FC236}">
                <a16:creationId xmlns:a16="http://schemas.microsoft.com/office/drawing/2014/main" id="{98FE56CB-70E3-31B7-79F9-1361535C862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8258" r="4473"/>
          <a:stretch/>
        </p:blipFill>
        <p:spPr>
          <a:xfrm>
            <a:off x="11368720" y="12526"/>
            <a:ext cx="2973147" cy="38507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m 6" descr="Mulher com vestido verde&#10;&#10;O conteúdo gerado por IA pode estar incorreto.">
            <a:extLst>
              <a:ext uri="{FF2B5EF4-FFF2-40B4-BE49-F238E27FC236}">
                <a16:creationId xmlns:a16="http://schemas.microsoft.com/office/drawing/2014/main" id="{B10E5E38-E786-81AB-449A-07289D821D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8532" y="4114800"/>
            <a:ext cx="3180866" cy="39721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m 10" descr="Imagem em preto e branco de homem com barba&#10;&#10;O conteúdo gerado por IA pode estar incorreto.">
            <a:extLst>
              <a:ext uri="{FF2B5EF4-FFF2-40B4-BE49-F238E27FC236}">
                <a16:creationId xmlns:a16="http://schemas.microsoft.com/office/drawing/2014/main" id="{2488E5C9-8181-D458-5DD1-9C2EA194D2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68721" y="4114801"/>
            <a:ext cx="2973147" cy="3972126"/>
          </a:xfrm>
          <a:prstGeom prst="rect">
            <a:avLst/>
          </a:prstGeom>
        </p:spPr>
      </p:pic>
      <p:pic>
        <p:nvPicPr>
          <p:cNvPr id="13" name="Imagem 12" descr="Desenho de um homem&#10;&#10;O conteúdo gerado por IA pode estar incorreto.">
            <a:extLst>
              <a:ext uri="{FF2B5EF4-FFF2-40B4-BE49-F238E27FC236}">
                <a16:creationId xmlns:a16="http://schemas.microsoft.com/office/drawing/2014/main" id="{5621BC4B-7709-288A-70CC-2134D58D17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18251" t="3691" r="17478"/>
          <a:stretch/>
        </p:blipFill>
        <p:spPr>
          <a:xfrm>
            <a:off x="288532" y="12526"/>
            <a:ext cx="3180866" cy="3720602"/>
          </a:xfrm>
          <a:prstGeom prst="rect">
            <a:avLst/>
          </a:prstGeom>
        </p:spPr>
      </p:pic>
      <p:pic>
        <p:nvPicPr>
          <p:cNvPr id="15" name="Imagem 14" descr="Homem falando ao telefone celular&#10;&#10;O conteúdo gerado por IA pode estar incorreto.">
            <a:extLst>
              <a:ext uri="{FF2B5EF4-FFF2-40B4-BE49-F238E27FC236}">
                <a16:creationId xmlns:a16="http://schemas.microsoft.com/office/drawing/2014/main" id="{215651C7-4DD6-CD26-BF55-05DF018A08F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30289" y="4114800"/>
            <a:ext cx="2837233" cy="3972126"/>
          </a:xfrm>
          <a:prstGeom prst="rect">
            <a:avLst/>
          </a:prstGeom>
        </p:spPr>
      </p:pic>
      <p:sp>
        <p:nvSpPr>
          <p:cNvPr id="16" name="Text 0">
            <a:extLst>
              <a:ext uri="{FF2B5EF4-FFF2-40B4-BE49-F238E27FC236}">
                <a16:creationId xmlns:a16="http://schemas.microsoft.com/office/drawing/2014/main" id="{2BFF1271-52CA-0454-590D-C882675D0DD6}"/>
              </a:ext>
            </a:extLst>
          </p:cNvPr>
          <p:cNvSpPr/>
          <p:nvPr/>
        </p:nvSpPr>
        <p:spPr>
          <a:xfrm>
            <a:off x="3967258" y="1938700"/>
            <a:ext cx="690360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7200" b="1" dirty="0">
                <a:solidFill>
                  <a:srgbClr val="FE5601"/>
                </a:solidFill>
                <a:latin typeface="Bahnschrift Condensed" panose="020B0502040204020203" pitchFamily="34" charset="0"/>
                <a:ea typeface="Instrument Sans Medium" pitchFamily="34" charset="-122"/>
                <a:cs typeface="Instrument Sans Medium" pitchFamily="34" charset="-120"/>
              </a:rPr>
              <a:t>PARA COMEÇAR</a:t>
            </a:r>
            <a:endParaRPr lang="en-US" sz="7200" b="1" dirty="0">
              <a:solidFill>
                <a:srgbClr val="FE5601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743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0746" y="0"/>
            <a:ext cx="5849656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00414" y="2288453"/>
            <a:ext cx="8292233" cy="3652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660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Compreendendo as adolescências:</a:t>
            </a:r>
          </a:p>
          <a:p>
            <a:pPr algn="ctr"/>
            <a:r>
              <a:rPr lang="en-US" sz="480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Uma fase única de desenvolvimento e transição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686413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7">
            <a:extLst>
              <a:ext uri="{FF2B5EF4-FFF2-40B4-BE49-F238E27FC236}">
                <a16:creationId xmlns:a16="http://schemas.microsoft.com/office/drawing/2014/main" id="{BEEE86F9-FB37-8989-07E6-C5681C17A62C}"/>
              </a:ext>
            </a:extLst>
          </p:cNvPr>
          <p:cNvSpPr/>
          <p:nvPr/>
        </p:nvSpPr>
        <p:spPr>
          <a:xfrm>
            <a:off x="5192797" y="6381473"/>
            <a:ext cx="4244803" cy="1573612"/>
          </a:xfrm>
          <a:prstGeom prst="roundRect">
            <a:avLst>
              <a:gd name="adj" fmla="val 1398"/>
            </a:avLst>
          </a:prstGeom>
          <a:solidFill>
            <a:srgbClr val="4D1529"/>
          </a:solidFill>
          <a:ln/>
        </p:spPr>
        <p:txBody>
          <a:bodyPr/>
          <a:lstStyle/>
          <a:p>
            <a:endParaRPr lang="pt-BR" dirty="0"/>
          </a:p>
        </p:txBody>
      </p:sp>
      <p:sp>
        <p:nvSpPr>
          <p:cNvPr id="21" name="Shape 7">
            <a:extLst>
              <a:ext uri="{FF2B5EF4-FFF2-40B4-BE49-F238E27FC236}">
                <a16:creationId xmlns:a16="http://schemas.microsoft.com/office/drawing/2014/main" id="{BD3AA3E4-2D50-1FF9-1B46-3A1EA4D413FC}"/>
              </a:ext>
            </a:extLst>
          </p:cNvPr>
          <p:cNvSpPr/>
          <p:nvPr/>
        </p:nvSpPr>
        <p:spPr>
          <a:xfrm>
            <a:off x="487444" y="6377837"/>
            <a:ext cx="4244803" cy="1573612"/>
          </a:xfrm>
          <a:prstGeom prst="roundRect">
            <a:avLst>
              <a:gd name="adj" fmla="val 1398"/>
            </a:avLst>
          </a:prstGeom>
          <a:solidFill>
            <a:srgbClr val="4D1529"/>
          </a:solidFill>
          <a:ln/>
        </p:spPr>
        <p:txBody>
          <a:bodyPr/>
          <a:lstStyle/>
          <a:p>
            <a:endParaRPr lang="pt-BR" dirty="0"/>
          </a:p>
        </p:txBody>
      </p:sp>
      <p:sp>
        <p:nvSpPr>
          <p:cNvPr id="20" name="Shape 7">
            <a:extLst>
              <a:ext uri="{FF2B5EF4-FFF2-40B4-BE49-F238E27FC236}">
                <a16:creationId xmlns:a16="http://schemas.microsoft.com/office/drawing/2014/main" id="{B0F4B3DF-AECE-98EC-1997-96A6AC4EEF73}"/>
              </a:ext>
            </a:extLst>
          </p:cNvPr>
          <p:cNvSpPr/>
          <p:nvPr/>
        </p:nvSpPr>
        <p:spPr>
          <a:xfrm>
            <a:off x="9898156" y="6372148"/>
            <a:ext cx="4244803" cy="1582938"/>
          </a:xfrm>
          <a:prstGeom prst="roundRect">
            <a:avLst>
              <a:gd name="adj" fmla="val 1398"/>
            </a:avLst>
          </a:prstGeom>
          <a:solidFill>
            <a:srgbClr val="4D1529"/>
          </a:solidFill>
          <a:ln/>
        </p:spPr>
        <p:txBody>
          <a:bodyPr/>
          <a:lstStyle/>
          <a:p>
            <a:endParaRPr lang="pt-BR" dirty="0"/>
          </a:p>
        </p:txBody>
      </p:sp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4630400" cy="317277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742910" y="3230153"/>
            <a:ext cx="7144583" cy="713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5599"/>
              </a:lnSpc>
            </a:pPr>
            <a:r>
              <a:rPr lang="en-US" sz="4450" b="1" dirty="0">
                <a:solidFill>
                  <a:schemeClr val="accent2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Construção das identidades</a:t>
            </a:r>
            <a:endParaRPr lang="en-US" sz="4450" dirty="0">
              <a:solidFill>
                <a:schemeClr val="accent2"/>
              </a:solidFill>
            </a:endParaRPr>
          </a:p>
        </p:txBody>
      </p:sp>
      <p:sp>
        <p:nvSpPr>
          <p:cNvPr id="4" name="Shape 1"/>
          <p:cNvSpPr/>
          <p:nvPr/>
        </p:nvSpPr>
        <p:spPr>
          <a:xfrm>
            <a:off x="487442" y="4001071"/>
            <a:ext cx="4234577" cy="2297430"/>
          </a:xfrm>
          <a:prstGeom prst="roundRect">
            <a:avLst>
              <a:gd name="adj" fmla="val 1398"/>
            </a:avLst>
          </a:prstGeom>
          <a:solidFill>
            <a:srgbClr val="4D1529"/>
          </a:solidFill>
          <a:ln/>
        </p:spPr>
        <p:txBody>
          <a:bodyPr/>
          <a:lstStyle/>
          <a:p>
            <a:endParaRPr lang="pt-BR" dirty="0"/>
          </a:p>
        </p:txBody>
      </p:sp>
      <p:sp>
        <p:nvSpPr>
          <p:cNvPr id="5" name="Text 2"/>
          <p:cNvSpPr/>
          <p:nvPr/>
        </p:nvSpPr>
        <p:spPr>
          <a:xfrm>
            <a:off x="1177412" y="4215144"/>
            <a:ext cx="2854643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800"/>
              </a:lnSpc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Autoconhecimento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487442" y="4700325"/>
            <a:ext cx="4234577" cy="1369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650"/>
              </a:lnSpc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Fase de intensas buscas por seu lugar no mundo e por autoconhecimento e experimentação de diferentes formas de expressão.</a:t>
            </a:r>
            <a:endParaRPr lang="en-US" sz="1650" dirty="0"/>
          </a:p>
        </p:txBody>
      </p:sp>
      <p:sp>
        <p:nvSpPr>
          <p:cNvPr id="7" name="Shape 4"/>
          <p:cNvSpPr/>
          <p:nvPr/>
        </p:nvSpPr>
        <p:spPr>
          <a:xfrm>
            <a:off x="5197913" y="4001071"/>
            <a:ext cx="4234577" cy="2297430"/>
          </a:xfrm>
          <a:prstGeom prst="roundRect">
            <a:avLst>
              <a:gd name="adj" fmla="val 1398"/>
            </a:avLst>
          </a:prstGeom>
          <a:solidFill>
            <a:srgbClr val="4D1529"/>
          </a:solidFill>
          <a:ln/>
        </p:spPr>
        <p:txBody>
          <a:bodyPr/>
          <a:lstStyle/>
          <a:p>
            <a:endParaRPr lang="pt-BR" dirty="0"/>
          </a:p>
        </p:txBody>
      </p:sp>
      <p:sp>
        <p:nvSpPr>
          <p:cNvPr id="8" name="Text 5"/>
          <p:cNvSpPr/>
          <p:nvPr/>
        </p:nvSpPr>
        <p:spPr>
          <a:xfrm>
            <a:off x="5887880" y="4215144"/>
            <a:ext cx="2854643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800"/>
              </a:lnSpc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Pressões sociais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5411987" y="4700325"/>
            <a:ext cx="3806428" cy="1369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650"/>
              </a:lnSpc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Adolescentes enfrentam expectativas da família e do grupo social que podem limitar suas escolhas.</a:t>
            </a:r>
            <a:endParaRPr lang="en-US" sz="1650" dirty="0"/>
          </a:p>
        </p:txBody>
      </p:sp>
      <p:sp>
        <p:nvSpPr>
          <p:cNvPr id="10" name="Shape 7"/>
          <p:cNvSpPr/>
          <p:nvPr/>
        </p:nvSpPr>
        <p:spPr>
          <a:xfrm>
            <a:off x="9908382" y="4001071"/>
            <a:ext cx="4234577" cy="2297430"/>
          </a:xfrm>
          <a:prstGeom prst="roundRect">
            <a:avLst>
              <a:gd name="adj" fmla="val 1398"/>
            </a:avLst>
          </a:prstGeom>
          <a:solidFill>
            <a:srgbClr val="4D1529"/>
          </a:solidFill>
          <a:ln/>
        </p:spPr>
        <p:txBody>
          <a:bodyPr/>
          <a:lstStyle/>
          <a:p>
            <a:endParaRPr lang="pt-BR" dirty="0"/>
          </a:p>
        </p:txBody>
      </p:sp>
      <p:sp>
        <p:nvSpPr>
          <p:cNvPr id="11" name="Text 8"/>
          <p:cNvSpPr/>
          <p:nvPr/>
        </p:nvSpPr>
        <p:spPr>
          <a:xfrm>
            <a:off x="10122455" y="4215146"/>
            <a:ext cx="3806428" cy="485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800"/>
              </a:lnSpc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Diversidade de experiências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122455" y="4871536"/>
            <a:ext cx="3806428" cy="1027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650"/>
              </a:lnSpc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Nem todos experimentam as mesmas fases no mesmo ritmo ou na mesma ordem.</a:t>
            </a:r>
            <a:endParaRPr lang="en-US" sz="165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C325D01-23EF-669D-8BA5-3C4EA88AF54B}"/>
              </a:ext>
            </a:extLst>
          </p:cNvPr>
          <p:cNvSpPr txBox="1"/>
          <p:nvPr/>
        </p:nvSpPr>
        <p:spPr>
          <a:xfrm>
            <a:off x="576523" y="6747574"/>
            <a:ext cx="405641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dirty="0">
                <a:solidFill>
                  <a:srgbClr val="FFB393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Um ambiente escolar acolhedor e livre de julgamentos, para que se sintam seguros, é essencial.</a:t>
            </a:r>
            <a:endParaRPr lang="pt-BR" sz="1600" dirty="0">
              <a:solidFill>
                <a:srgbClr val="FFB393"/>
              </a:solidFill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ABCD737C-5071-1928-B9F4-FC2562F5753E}"/>
              </a:ext>
            </a:extLst>
          </p:cNvPr>
          <p:cNvSpPr txBox="1"/>
          <p:nvPr/>
        </p:nvSpPr>
        <p:spPr>
          <a:xfrm>
            <a:off x="9903268" y="6625007"/>
            <a:ext cx="423457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dirty="0">
                <a:solidFill>
                  <a:srgbClr val="FFB393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A sociedade costuma esperar que adolescentes ajam como adultos, mas é preciso lembrar que ainda estão em desenvolvimento.</a:t>
            </a:r>
            <a:endParaRPr lang="pt-BR" sz="1600" dirty="0">
              <a:solidFill>
                <a:srgbClr val="FFB393"/>
              </a:solidFill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FB186B92-026C-F57C-F096-13D77076B56F}"/>
              </a:ext>
            </a:extLst>
          </p:cNvPr>
          <p:cNvSpPr txBox="1"/>
          <p:nvPr/>
        </p:nvSpPr>
        <p:spPr>
          <a:xfrm>
            <a:off x="5197913" y="6632649"/>
            <a:ext cx="425503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</a:pPr>
            <a:r>
              <a:rPr lang="pt-BR" sz="1600" dirty="0">
                <a:solidFill>
                  <a:srgbClr val="FFB393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Oferecer escuta e diálogo, com respeito às individualidades, é uma forma de apoiá-los nesse processo.</a:t>
            </a:r>
            <a:endParaRPr lang="en-US" sz="1600" dirty="0">
              <a:solidFill>
                <a:srgbClr val="FFB39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17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">
            <a:extLst>
              <a:ext uri="{FF2B5EF4-FFF2-40B4-BE49-F238E27FC236}">
                <a16:creationId xmlns:a16="http://schemas.microsoft.com/office/drawing/2014/main" id="{1007814B-73E4-96B1-82A0-9506BB88AC81}"/>
              </a:ext>
            </a:extLst>
          </p:cNvPr>
          <p:cNvSpPr/>
          <p:nvPr/>
        </p:nvSpPr>
        <p:spPr>
          <a:xfrm>
            <a:off x="10348014" y="5014452"/>
            <a:ext cx="3501629" cy="2624527"/>
          </a:xfrm>
          <a:prstGeom prst="roundRect">
            <a:avLst>
              <a:gd name="adj" fmla="val 966"/>
            </a:avLst>
          </a:prstGeom>
          <a:solidFill>
            <a:srgbClr val="4D1529"/>
          </a:solidFill>
          <a:ln/>
        </p:spPr>
        <p:txBody>
          <a:bodyPr/>
          <a:lstStyle/>
          <a:p>
            <a:endParaRPr lang="pt-BR" dirty="0"/>
          </a:p>
        </p:txBody>
      </p:sp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807512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97056" y="464820"/>
            <a:ext cx="7352586" cy="1427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4400" b="1" dirty="0" err="1">
                <a:solidFill>
                  <a:srgbClr val="FFC000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Transformações</a:t>
            </a:r>
            <a:r>
              <a:rPr lang="en-US" sz="4400" b="1" dirty="0">
                <a:solidFill>
                  <a:srgbClr val="FFC000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 </a:t>
            </a:r>
            <a:r>
              <a:rPr lang="en-US" sz="4400" b="1" dirty="0" err="1">
                <a:solidFill>
                  <a:srgbClr val="FFC000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biológicas</a:t>
            </a:r>
            <a:endParaRPr lang="en-US" sz="4400" b="1" dirty="0">
              <a:solidFill>
                <a:srgbClr val="FFC000"/>
              </a:solidFill>
              <a:latin typeface="Brygada 1918 Bold" pitchFamily="34" charset="0"/>
              <a:ea typeface="Brygada 1918 Bold" pitchFamily="34" charset="-122"/>
              <a:cs typeface="Brygada 1918 Bold" pitchFamily="34" charset="-120"/>
            </a:endParaRPr>
          </a:p>
          <a:p>
            <a:pPr algn="ctr"/>
            <a:r>
              <a:rPr lang="en-US" sz="4400" b="1" dirty="0" err="1">
                <a:solidFill>
                  <a:srgbClr val="FFC000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na</a:t>
            </a:r>
            <a:r>
              <a:rPr lang="en-US" sz="4400" b="1" dirty="0">
                <a:solidFill>
                  <a:srgbClr val="FFC000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 </a:t>
            </a:r>
            <a:r>
              <a:rPr lang="en-US" sz="4400" b="1" dirty="0" err="1">
                <a:solidFill>
                  <a:srgbClr val="FFC000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adolescência</a:t>
            </a:r>
            <a:endParaRPr lang="en-US" sz="4400" dirty="0">
              <a:solidFill>
                <a:srgbClr val="FFC000"/>
              </a:solidFill>
            </a:endParaRPr>
          </a:p>
        </p:txBody>
      </p: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B6DF3DD6-8F86-EDB9-EFA2-C844C5D3A64F}"/>
              </a:ext>
            </a:extLst>
          </p:cNvPr>
          <p:cNvGrpSpPr/>
          <p:nvPr/>
        </p:nvGrpSpPr>
        <p:grpSpPr>
          <a:xfrm>
            <a:off x="6497057" y="2210389"/>
            <a:ext cx="3501629" cy="2550437"/>
            <a:chOff x="6406880" y="2420422"/>
            <a:chExt cx="3501629" cy="2550437"/>
          </a:xfrm>
        </p:grpSpPr>
        <p:sp>
          <p:nvSpPr>
            <p:cNvPr id="4" name="Shape 1"/>
            <p:cNvSpPr/>
            <p:nvPr/>
          </p:nvSpPr>
          <p:spPr>
            <a:xfrm>
              <a:off x="6406880" y="2420422"/>
              <a:ext cx="3501629" cy="2550437"/>
            </a:xfrm>
            <a:prstGeom prst="roundRect">
              <a:avLst>
                <a:gd name="adj" fmla="val 966"/>
              </a:avLst>
            </a:prstGeom>
            <a:solidFill>
              <a:srgbClr val="4D1529"/>
            </a:solidFill>
            <a:ln/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5" name="Text 2"/>
            <p:cNvSpPr/>
            <p:nvPr/>
          </p:nvSpPr>
          <p:spPr>
            <a:xfrm>
              <a:off x="6449735" y="2634496"/>
              <a:ext cx="3287554" cy="71366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ctr">
                <a:lnSpc>
                  <a:spcPts val="2800"/>
                </a:lnSpc>
              </a:pPr>
              <a:r>
                <a:rPr lang="en-US" sz="2200" b="1" dirty="0">
                  <a:solidFill>
                    <a:srgbClr val="F4CAB8"/>
                  </a:solidFill>
                  <a:latin typeface="Brygada 1918 Bold" pitchFamily="34" charset="0"/>
                  <a:ea typeface="Brygada 1918 Bold" pitchFamily="34" charset="-122"/>
                  <a:cs typeface="Brygada 1918 Bold" pitchFamily="34" charset="-120"/>
                </a:rPr>
                <a:t>Poda Neural</a:t>
              </a:r>
              <a:endParaRPr lang="en-US" sz="2200" dirty="0"/>
            </a:p>
          </p:txBody>
        </p:sp>
        <p:sp>
          <p:nvSpPr>
            <p:cNvPr id="6" name="Text 3"/>
            <p:cNvSpPr/>
            <p:nvPr/>
          </p:nvSpPr>
          <p:spPr>
            <a:xfrm>
              <a:off x="6406880" y="3204148"/>
              <a:ext cx="3458774" cy="171211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ctr">
                <a:lnSpc>
                  <a:spcPts val="2450"/>
                </a:lnSpc>
              </a:pPr>
              <a:r>
                <a:rPr lang="pt-BR" dirty="0">
                  <a:solidFill>
                    <a:srgbClr val="F4CAB8"/>
                  </a:solidFill>
                  <a:latin typeface="Montserrat Medium" pitchFamily="34" charset="0"/>
                  <a:ea typeface="Montserrat Medium" pitchFamily="34" charset="-122"/>
                  <a:cs typeface="Montserrat Medium" pitchFamily="34" charset="-120"/>
                </a:rPr>
                <a:t>Elimina conexões pouco usadas e reforça as mais ativas, otimizando a comunicação entre neurônios.</a:t>
              </a:r>
              <a:endParaRPr lang="en-US" dirty="0"/>
            </a:p>
          </p:txBody>
        </p:sp>
      </p:grp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1A48C65F-5E13-6DB0-A6F6-3CC427C80105}"/>
              </a:ext>
            </a:extLst>
          </p:cNvPr>
          <p:cNvGrpSpPr/>
          <p:nvPr/>
        </p:nvGrpSpPr>
        <p:grpSpPr>
          <a:xfrm>
            <a:off x="10348015" y="2210389"/>
            <a:ext cx="3501629" cy="2550437"/>
            <a:chOff x="10272474" y="2420422"/>
            <a:chExt cx="3501629" cy="2550437"/>
          </a:xfrm>
        </p:grpSpPr>
        <p:sp>
          <p:nvSpPr>
            <p:cNvPr id="18" name="Shape 1">
              <a:extLst>
                <a:ext uri="{FF2B5EF4-FFF2-40B4-BE49-F238E27FC236}">
                  <a16:creationId xmlns:a16="http://schemas.microsoft.com/office/drawing/2014/main" id="{246A11BC-EE40-4FFA-0F4A-1A3A785EC695}"/>
                </a:ext>
              </a:extLst>
            </p:cNvPr>
            <p:cNvSpPr/>
            <p:nvPr/>
          </p:nvSpPr>
          <p:spPr>
            <a:xfrm>
              <a:off x="10272474" y="2420422"/>
              <a:ext cx="3501629" cy="2550437"/>
            </a:xfrm>
            <a:prstGeom prst="roundRect">
              <a:avLst>
                <a:gd name="adj" fmla="val 966"/>
              </a:avLst>
            </a:prstGeom>
            <a:solidFill>
              <a:srgbClr val="4D1529"/>
            </a:solidFill>
            <a:ln/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8" name="Text 5"/>
            <p:cNvSpPr/>
            <p:nvPr/>
          </p:nvSpPr>
          <p:spPr>
            <a:xfrm>
              <a:off x="10379512" y="2634496"/>
              <a:ext cx="3287554" cy="48448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ctr">
                <a:lnSpc>
                  <a:spcPts val="2550"/>
                </a:lnSpc>
              </a:pPr>
              <a:r>
                <a:rPr lang="en-US" sz="2400" b="1" dirty="0">
                  <a:solidFill>
                    <a:srgbClr val="F4CAB8"/>
                  </a:solidFill>
                  <a:latin typeface="Brygada 1918 Bold" pitchFamily="34" charset="0"/>
                  <a:ea typeface="Brygada 1918 Bold" pitchFamily="34" charset="-122"/>
                  <a:cs typeface="Brygada 1918 Bold" pitchFamily="34" charset="-120"/>
                </a:rPr>
                <a:t>Neuroplasticidade</a:t>
              </a:r>
              <a:endParaRPr lang="en-US" sz="2400" dirty="0"/>
            </a:p>
          </p:txBody>
        </p:sp>
        <p:sp>
          <p:nvSpPr>
            <p:cNvPr id="9" name="Text 6"/>
            <p:cNvSpPr/>
            <p:nvPr/>
          </p:nvSpPr>
          <p:spPr>
            <a:xfrm>
              <a:off x="10379512" y="3367622"/>
              <a:ext cx="3287554" cy="149435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ctr">
                <a:lnSpc>
                  <a:spcPts val="2450"/>
                </a:lnSpc>
              </a:pPr>
              <a:r>
                <a:rPr lang="en-US" dirty="0">
                  <a:solidFill>
                    <a:srgbClr val="F4CAB8"/>
                  </a:solidFill>
                  <a:latin typeface="Montserrat Medium" pitchFamily="34" charset="0"/>
                  <a:ea typeface="Montserrat Medium" pitchFamily="34" charset="-122"/>
                  <a:cs typeface="Montserrat Medium" pitchFamily="34" charset="-120"/>
                </a:rPr>
                <a:t>Capacidade do cérebro se modificar a partir das experiências, estímulos e aprendizados vivenciados.</a:t>
              </a:r>
              <a:endParaRPr lang="en-US" dirty="0"/>
            </a:p>
          </p:txBody>
        </p:sp>
      </p:grpSp>
      <p:sp>
        <p:nvSpPr>
          <p:cNvPr id="21" name="Text 2">
            <a:extLst>
              <a:ext uri="{FF2B5EF4-FFF2-40B4-BE49-F238E27FC236}">
                <a16:creationId xmlns:a16="http://schemas.microsoft.com/office/drawing/2014/main" id="{44AC9EF3-7C13-9E5A-6DD2-79BE713FE246}"/>
              </a:ext>
            </a:extLst>
          </p:cNvPr>
          <p:cNvSpPr/>
          <p:nvPr/>
        </p:nvSpPr>
        <p:spPr>
          <a:xfrm>
            <a:off x="10455050" y="5234134"/>
            <a:ext cx="3287554" cy="500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800"/>
              </a:lnSpc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Córtex Pré-frontal</a:t>
            </a:r>
          </a:p>
        </p:txBody>
      </p: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79AF832C-6AB8-0963-A097-9B6CCF429430}"/>
              </a:ext>
            </a:extLst>
          </p:cNvPr>
          <p:cNvGrpSpPr/>
          <p:nvPr/>
        </p:nvGrpSpPr>
        <p:grpSpPr>
          <a:xfrm>
            <a:off x="6456584" y="5014452"/>
            <a:ext cx="3551232" cy="2624528"/>
            <a:chOff x="6357277" y="5254344"/>
            <a:chExt cx="3551232" cy="2624527"/>
          </a:xfrm>
        </p:grpSpPr>
        <p:sp>
          <p:nvSpPr>
            <p:cNvPr id="17" name="Shape 1">
              <a:extLst>
                <a:ext uri="{FF2B5EF4-FFF2-40B4-BE49-F238E27FC236}">
                  <a16:creationId xmlns:a16="http://schemas.microsoft.com/office/drawing/2014/main" id="{2695C375-CFC7-C0B3-D9EB-D8DA6F4C13A3}"/>
                </a:ext>
              </a:extLst>
            </p:cNvPr>
            <p:cNvSpPr/>
            <p:nvPr/>
          </p:nvSpPr>
          <p:spPr>
            <a:xfrm>
              <a:off x="6406880" y="5254344"/>
              <a:ext cx="3501629" cy="2624527"/>
            </a:xfrm>
            <a:prstGeom prst="roundRect">
              <a:avLst>
                <a:gd name="adj" fmla="val 966"/>
              </a:avLst>
            </a:prstGeom>
            <a:solidFill>
              <a:srgbClr val="4D1529"/>
            </a:solidFill>
            <a:ln/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20" name="Text 2">
              <a:extLst>
                <a:ext uri="{FF2B5EF4-FFF2-40B4-BE49-F238E27FC236}">
                  <a16:creationId xmlns:a16="http://schemas.microsoft.com/office/drawing/2014/main" id="{EF881FC7-764C-27D7-388F-507A7FFF4864}"/>
                </a:ext>
              </a:extLst>
            </p:cNvPr>
            <p:cNvSpPr/>
            <p:nvPr/>
          </p:nvSpPr>
          <p:spPr>
            <a:xfrm>
              <a:off x="6357277" y="5468072"/>
              <a:ext cx="3454207" cy="5646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ctr">
                <a:lnSpc>
                  <a:spcPts val="2800"/>
                </a:lnSpc>
              </a:pPr>
              <a:r>
                <a:rPr lang="en-US" sz="2200" b="1" dirty="0">
                  <a:solidFill>
                    <a:srgbClr val="F4CAB8"/>
                  </a:solidFill>
                  <a:latin typeface="Brygada 1918 Bold" pitchFamily="34" charset="0"/>
                  <a:ea typeface="Brygada 1918 Bold" pitchFamily="34" charset="-122"/>
                  <a:cs typeface="Brygada 1918 Bold" pitchFamily="34" charset="-120"/>
                </a:rPr>
                <a:t>Receptores de dopamina</a:t>
              </a:r>
              <a:endParaRPr lang="en-US" sz="2200" dirty="0"/>
            </a:p>
          </p:txBody>
        </p:sp>
        <p:sp>
          <p:nvSpPr>
            <p:cNvPr id="23" name="CaixaDeTexto 22">
              <a:extLst>
                <a:ext uri="{FF2B5EF4-FFF2-40B4-BE49-F238E27FC236}">
                  <a16:creationId xmlns:a16="http://schemas.microsoft.com/office/drawing/2014/main" id="{C0BBA6C7-E593-9803-593C-0575E66CFAA3}"/>
                </a:ext>
              </a:extLst>
            </p:cNvPr>
            <p:cNvSpPr txBox="1"/>
            <p:nvPr/>
          </p:nvSpPr>
          <p:spPr>
            <a:xfrm>
              <a:off x="6411446" y="6032744"/>
              <a:ext cx="3454208" cy="169533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450"/>
                </a:lnSpc>
              </a:pPr>
              <a:r>
                <a:rPr lang="en-US" dirty="0">
                  <a:solidFill>
                    <a:srgbClr val="F4CAB8"/>
                  </a:solidFill>
                  <a:latin typeface="Montserrat Medium" pitchFamily="34" charset="0"/>
                  <a:ea typeface="Montserrat Medium" pitchFamily="34" charset="-122"/>
                  <a:cs typeface="Montserrat Medium" pitchFamily="34" charset="-120"/>
                </a:rPr>
                <a:t>Sua diminuição leva a necessidade de experiências mais intensas e comportamento de risco para obtenção de prazer</a:t>
              </a:r>
              <a:endParaRPr lang="en-US" dirty="0"/>
            </a:p>
          </p:txBody>
        </p:sp>
      </p:grp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12EFF4C0-D199-A2AD-7A8E-62F98C3C6C86}"/>
              </a:ext>
            </a:extLst>
          </p:cNvPr>
          <p:cNvSpPr txBox="1"/>
          <p:nvPr/>
        </p:nvSpPr>
        <p:spPr>
          <a:xfrm>
            <a:off x="10455050" y="5752997"/>
            <a:ext cx="3287554" cy="1695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450"/>
              </a:lnSpc>
            </a:pPr>
            <a:r>
              <a:rPr lang="en-US" sz="16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Última área do cérebro a amadurecer, responsável por tomada de decisão, controle de impulsos, autocontrole e regulação emocional</a:t>
            </a:r>
            <a:endParaRPr lang="en-US" sz="1600" dirty="0"/>
          </a:p>
        </p:txBody>
      </p:sp>
      <p:sp>
        <p:nvSpPr>
          <p:cNvPr id="7" name="Google Shape;116;p3">
            <a:extLst>
              <a:ext uri="{FF2B5EF4-FFF2-40B4-BE49-F238E27FC236}">
                <a16:creationId xmlns:a16="http://schemas.microsoft.com/office/drawing/2014/main" id="{B4127BA3-AAE2-4D7D-1292-243616AD126D}"/>
              </a:ext>
            </a:extLst>
          </p:cNvPr>
          <p:cNvSpPr/>
          <p:nvPr/>
        </p:nvSpPr>
        <p:spPr>
          <a:xfrm>
            <a:off x="10938199" y="7619389"/>
            <a:ext cx="3692202" cy="610212"/>
          </a:xfrm>
          <a:custGeom>
            <a:avLst/>
            <a:gdLst/>
            <a:ahLst/>
            <a:cxnLst/>
            <a:rect l="l" t="t" r="r" b="b"/>
            <a:pathLst>
              <a:path w="4615252" h="1149707" extrusionOk="0">
                <a:moveTo>
                  <a:pt x="0" y="0"/>
                </a:moveTo>
                <a:lnTo>
                  <a:pt x="4615252" y="0"/>
                </a:lnTo>
                <a:lnTo>
                  <a:pt x="4615252" y="1149707"/>
                </a:lnTo>
                <a:lnTo>
                  <a:pt x="0" y="11497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73140" tIns="36560" rIns="73140" bIns="36560" anchor="t" anchorCtr="0">
            <a:noAutofit/>
          </a:bodyPr>
          <a:lstStyle/>
          <a:p>
            <a:endParaRPr sz="14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2076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005966" y="327496"/>
            <a:ext cx="10618470" cy="680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5350"/>
              </a:lnSpc>
            </a:pPr>
            <a:r>
              <a:rPr lang="en-US" sz="4250" b="1" dirty="0">
                <a:solidFill>
                  <a:schemeClr val="accent2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Neuroplasticidade e o papel do professor</a:t>
            </a:r>
            <a:endParaRPr lang="en-US" sz="4250" dirty="0">
              <a:solidFill>
                <a:schemeClr val="accent2"/>
              </a:solidFill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851" y="2126999"/>
            <a:ext cx="4196002" cy="25933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530012" y="1576367"/>
            <a:ext cx="2565680" cy="340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650"/>
              </a:lnSpc>
            </a:pPr>
            <a:r>
              <a:rPr lang="en-US" sz="21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Estimule a curiosidade</a:t>
            </a:r>
            <a:endParaRPr lang="en-US" sz="2100" dirty="0"/>
          </a:p>
        </p:txBody>
      </p:sp>
      <p:sp>
        <p:nvSpPr>
          <p:cNvPr id="5" name="Text 2"/>
          <p:cNvSpPr/>
          <p:nvPr/>
        </p:nvSpPr>
        <p:spPr>
          <a:xfrm>
            <a:off x="714851" y="4930412"/>
            <a:ext cx="4196002" cy="17228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ts val="2550"/>
              </a:lnSpc>
            </a:pPr>
            <a:r>
              <a:rPr lang="en-US" sz="20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Lance desafios, promova debates, incentive a pesquisa e a descoberta para manter o "jardim cerebral" sempre ativo e estimulado.</a:t>
            </a:r>
            <a:endParaRPr lang="en-US" sz="20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7200" y="2126999"/>
            <a:ext cx="4196002" cy="25933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372042" y="1574602"/>
            <a:ext cx="3886319" cy="340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650"/>
              </a:lnSpc>
            </a:pPr>
            <a:r>
              <a:rPr lang="en-US" sz="21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Varie as estratégias didáticas</a:t>
            </a:r>
            <a:endParaRPr lang="en-US" sz="2100" dirty="0"/>
          </a:p>
        </p:txBody>
      </p:sp>
      <p:sp>
        <p:nvSpPr>
          <p:cNvPr id="8" name="Text 4"/>
          <p:cNvSpPr/>
          <p:nvPr/>
        </p:nvSpPr>
        <p:spPr>
          <a:xfrm>
            <a:off x="5217200" y="4930413"/>
            <a:ext cx="4196002" cy="13073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ts val="2550"/>
              </a:lnSpc>
            </a:pPr>
            <a:r>
              <a:rPr lang="en-US" sz="20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Use diferentes recursos e </a:t>
            </a:r>
            <a:r>
              <a:rPr lang="en-US" sz="2000" dirty="0" err="1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metodologias</a:t>
            </a:r>
            <a:r>
              <a:rPr lang="en-US" sz="20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para proporcionar estímulos variados ao cérebro em desenvolvimento dos adolescentes.</a:t>
            </a:r>
            <a:endParaRPr lang="en-US" sz="2000" dirty="0"/>
          </a:p>
        </p:txBody>
      </p:sp>
      <p:sp>
        <p:nvSpPr>
          <p:cNvPr id="10" name="Text 5"/>
          <p:cNvSpPr/>
          <p:nvPr/>
        </p:nvSpPr>
        <p:spPr>
          <a:xfrm>
            <a:off x="10455771" y="1576367"/>
            <a:ext cx="2723555" cy="340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650"/>
              </a:lnSpc>
            </a:pPr>
            <a:r>
              <a:rPr lang="en-US" sz="21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Valorize o </a:t>
            </a:r>
            <a:r>
              <a:rPr lang="en-US" sz="2100" b="1" i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feedback</a:t>
            </a:r>
            <a:endParaRPr lang="en-US" sz="2100" i="1" dirty="0"/>
          </a:p>
        </p:txBody>
      </p:sp>
      <p:sp>
        <p:nvSpPr>
          <p:cNvPr id="11" name="Text 6"/>
          <p:cNvSpPr/>
          <p:nvPr/>
        </p:nvSpPr>
        <p:spPr>
          <a:xfrm>
            <a:off x="9719549" y="4925243"/>
            <a:ext cx="4196002" cy="20078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ts val="2550"/>
              </a:lnSpc>
            </a:pPr>
            <a:r>
              <a:rPr lang="en-US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Mostre aos estudantes como estão progredindo e o que podem melhorar. Faça elogios e reconheça os progressos, mesmo em situações simples. Ao fazer isso você cria e/ou fortalece os vínculos.</a:t>
            </a:r>
            <a:endParaRPr lang="en-US" dirty="0"/>
          </a:p>
        </p:txBody>
      </p:sp>
      <p:sp>
        <p:nvSpPr>
          <p:cNvPr id="12" name="Text 7"/>
          <p:cNvSpPr/>
          <p:nvPr/>
        </p:nvSpPr>
        <p:spPr>
          <a:xfrm>
            <a:off x="452961" y="7280434"/>
            <a:ext cx="13724480" cy="6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550"/>
              </a:lnSpc>
            </a:pPr>
            <a:r>
              <a:rPr lang="en-US" sz="192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As experiências vividas durante esse período, incluindo as escolares, influenciam diretamente na formação do cérebro e na aprendizagem. Como professor, você tem um papel fundamental nesse processo de "jardinagem cerebral"!</a:t>
            </a:r>
            <a:endParaRPr lang="en-US" sz="1920" dirty="0"/>
          </a:p>
        </p:txBody>
      </p:sp>
      <p:pic>
        <p:nvPicPr>
          <p:cNvPr id="14" name="Imagem 13" descr="Pessoas sentadas ao redor de uma mesa&#10;&#10;O conteúdo gerado por IA pode estar incorreto.">
            <a:extLst>
              <a:ext uri="{FF2B5EF4-FFF2-40B4-BE49-F238E27FC236}">
                <a16:creationId xmlns:a16="http://schemas.microsoft.com/office/drawing/2014/main" id="{E0DAC140-7177-54A5-541D-4233E78DA1D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" b="248"/>
          <a:stretch/>
        </p:blipFill>
        <p:spPr>
          <a:xfrm>
            <a:off x="9719549" y="2127001"/>
            <a:ext cx="4187782" cy="2669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6878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5B8616-B4A3-1FBB-2CCB-75B40AAB3F30}"/>
              </a:ext>
            </a:extLst>
          </p:cNvPr>
          <p:cNvSpPr txBox="1">
            <a:spLocks/>
          </p:cNvSpPr>
          <p:nvPr/>
        </p:nvSpPr>
        <p:spPr>
          <a:xfrm>
            <a:off x="7870146" y="6003664"/>
            <a:ext cx="6459589" cy="857490"/>
          </a:xfrm>
          <a:prstGeom prst="rect">
            <a:avLst/>
          </a:prstGeom>
        </p:spPr>
        <p:txBody>
          <a:bodyPr lIns="109728" tIns="54864" rIns="109728" bIns="54864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1097252">
              <a:lnSpc>
                <a:spcPct val="150000"/>
              </a:lnSpc>
            </a:pPr>
            <a:r>
              <a:rPr lang="pt-BR" sz="2880" b="1" dirty="0">
                <a:solidFill>
                  <a:srgbClr val="FF0000"/>
                </a:solidFill>
                <a:latin typeface="Verdana"/>
                <a:ea typeface="Verdana"/>
                <a:cs typeface="Verdana" panose="020B0604030504040204" pitchFamily="34" charset="0"/>
              </a:rPr>
              <a:t>Os materiais</a:t>
            </a:r>
          </a:p>
        </p:txBody>
      </p:sp>
    </p:spTree>
    <p:extLst>
      <p:ext uri="{BB962C8B-B14F-4D97-AF65-F5344CB8AC3E}">
        <p14:creationId xmlns:p14="http://schemas.microsoft.com/office/powerpoint/2010/main" val="358408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95959"/>
        </a:solidFill>
        <a:effectLst/>
      </p:bgPr>
    </p:bg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73140" tIns="36560" rIns="73140" bIns="36560" anchor="ctr" anchorCtr="0">
            <a:noAutofit/>
          </a:bodyPr>
          <a:lstStyle/>
          <a:p>
            <a:pPr algn="ctr"/>
            <a:endParaRPr sz="112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33"/>
          <p:cNvSpPr/>
          <p:nvPr/>
        </p:nvSpPr>
        <p:spPr>
          <a:xfrm>
            <a:off x="572415" y="576072"/>
            <a:ext cx="13485571" cy="70774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73140" tIns="36560" rIns="73140" bIns="36560" anchor="ctr" anchorCtr="0">
            <a:noAutofit/>
          </a:bodyPr>
          <a:lstStyle/>
          <a:p>
            <a:pPr algn="ctr"/>
            <a:endParaRPr sz="112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5" name="Google Shape;255;p33"/>
          <p:cNvPicPr preferRelativeResize="0"/>
          <p:nvPr/>
        </p:nvPicPr>
        <p:blipFill rotWithShape="1">
          <a:blip r:embed="rId3">
            <a:alphaModFix/>
          </a:blip>
          <a:srcRect b="35879"/>
          <a:stretch/>
        </p:blipFill>
        <p:spPr>
          <a:xfrm>
            <a:off x="772161" y="1053818"/>
            <a:ext cx="13086079" cy="4719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33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1852" y="561795"/>
            <a:ext cx="76230" cy="2261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33" descr="Logotipo&#10;&#10;Descrição gerada automa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853603" y="6819422"/>
            <a:ext cx="4490590" cy="1122143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33"/>
          <p:cNvSpPr/>
          <p:nvPr/>
        </p:nvSpPr>
        <p:spPr>
          <a:xfrm>
            <a:off x="981643" y="5885073"/>
            <a:ext cx="6282745" cy="58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140" tIns="36560" rIns="73140" bIns="36560" anchor="t" anchorCtr="0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t-BR" sz="28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5- Abrange </a:t>
            </a:r>
            <a:r>
              <a:rPr lang="pt-BR" sz="288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70% das aulas </a:t>
            </a:r>
            <a:r>
              <a:rPr lang="pt-BR" sz="28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previstas.</a:t>
            </a:r>
            <a:endParaRPr sz="288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344285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"/>
          <p:cNvSpPr txBox="1"/>
          <p:nvPr/>
        </p:nvSpPr>
        <p:spPr>
          <a:xfrm>
            <a:off x="494854" y="374547"/>
            <a:ext cx="13321133" cy="837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80" tIns="73120" rIns="146280" bIns="73120" anchor="t" anchorCtr="0">
            <a:spAutoFit/>
          </a:bodyPr>
          <a:lstStyle/>
          <a:p>
            <a:r>
              <a:rPr lang="pt-BR" sz="2240" b="1" dirty="0"/>
              <a:t>Vamos observar como está organizado o material digital (material de orientação/estudos do professor - Material inegociável) – </a:t>
            </a:r>
            <a:r>
              <a:rPr lang="pt-BR" sz="2240" dirty="0"/>
              <a:t>Modelização: </a:t>
            </a:r>
            <a:r>
              <a:rPr lang="pt-BR" sz="2240" dirty="0">
                <a:highlight>
                  <a:srgbClr val="FFFF00"/>
                </a:highlight>
              </a:rPr>
              <a:t>2º Ano- Material Digital - Professor</a:t>
            </a:r>
            <a:endParaRPr sz="2240" dirty="0"/>
          </a:p>
        </p:txBody>
      </p:sp>
      <p:sp>
        <p:nvSpPr>
          <p:cNvPr id="155" name="Google Shape;155;p5"/>
          <p:cNvSpPr txBox="1"/>
          <p:nvPr/>
        </p:nvSpPr>
        <p:spPr>
          <a:xfrm>
            <a:off x="494855" y="1448108"/>
            <a:ext cx="13212867" cy="6007734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46280" tIns="73120" rIns="146280" bIns="73120" anchor="t" anchorCtr="0">
            <a:spAutoFit/>
          </a:bodyPr>
          <a:lstStyle/>
          <a:p>
            <a:pPr marL="457200" indent="-457200">
              <a:buSzPts val="1400"/>
              <a:buFont typeface="Noto Sans Symbols"/>
              <a:buChar char="⮚"/>
            </a:pPr>
            <a:r>
              <a:rPr lang="pt-BR" sz="2240" b="1" dirty="0">
                <a:solidFill>
                  <a:schemeClr val="dk1"/>
                </a:solidFill>
              </a:rPr>
              <a:t>Abertura das Aulas</a:t>
            </a:r>
            <a:endParaRPr sz="2240" dirty="0"/>
          </a:p>
          <a:p>
            <a:endParaRPr sz="2240" b="1" dirty="0">
              <a:solidFill>
                <a:schemeClr val="dk1"/>
              </a:solidFill>
            </a:endParaRPr>
          </a:p>
          <a:p>
            <a:r>
              <a:rPr lang="pt-BR" sz="2240" dirty="0">
                <a:solidFill>
                  <a:schemeClr val="dk1"/>
                </a:solidFill>
              </a:rPr>
              <a:t>1- Componente - História;</a:t>
            </a:r>
            <a:endParaRPr sz="2240" dirty="0"/>
          </a:p>
          <a:p>
            <a:r>
              <a:rPr lang="pt-BR" sz="2240" dirty="0">
                <a:solidFill>
                  <a:schemeClr val="dk1"/>
                </a:solidFill>
              </a:rPr>
              <a:t>2- Ano/Série – 2ª Série;</a:t>
            </a:r>
            <a:endParaRPr sz="2240" dirty="0"/>
          </a:p>
          <a:p>
            <a:r>
              <a:rPr lang="pt-BR" sz="2240" dirty="0">
                <a:solidFill>
                  <a:schemeClr val="dk1"/>
                </a:solidFill>
              </a:rPr>
              <a:t>3- Layout do Material – Material Digital;</a:t>
            </a:r>
            <a:endParaRPr sz="2240" dirty="0"/>
          </a:p>
          <a:p>
            <a:r>
              <a:rPr lang="pt-BR" sz="2240" dirty="0">
                <a:solidFill>
                  <a:schemeClr val="dk1"/>
                </a:solidFill>
              </a:rPr>
              <a:t>4- Título da Aula – E </a:t>
            </a:r>
            <a:r>
              <a:rPr lang="pt-BR" sz="2240" i="1" dirty="0">
                <a:solidFill>
                  <a:schemeClr val="dk1"/>
                </a:solidFill>
              </a:rPr>
              <a:t>pluribus </a:t>
            </a:r>
            <a:r>
              <a:rPr lang="pt-BR" sz="2240" i="1" dirty="0" err="1">
                <a:solidFill>
                  <a:schemeClr val="dk1"/>
                </a:solidFill>
              </a:rPr>
              <a:t>unum</a:t>
            </a:r>
            <a:r>
              <a:rPr lang="pt-BR" sz="2240" dirty="0">
                <a:solidFill>
                  <a:schemeClr val="dk1"/>
                </a:solidFill>
              </a:rPr>
              <a:t>: “Nós,</a:t>
            </a:r>
          </a:p>
          <a:p>
            <a:r>
              <a:rPr lang="pt-BR" sz="2240" dirty="0">
                <a:solidFill>
                  <a:schemeClr val="dk1"/>
                </a:solidFill>
              </a:rPr>
              <a:t>                   o povo dos Estados Unidos?”;</a:t>
            </a:r>
            <a:endParaRPr sz="2240" dirty="0"/>
          </a:p>
          <a:p>
            <a:r>
              <a:rPr lang="pt-BR" sz="2240" dirty="0">
                <a:solidFill>
                  <a:schemeClr val="dk1"/>
                </a:solidFill>
              </a:rPr>
              <a:t>5- Bimestre – 1º Bimestre;</a:t>
            </a:r>
            <a:endParaRPr sz="2240" dirty="0"/>
          </a:p>
          <a:p>
            <a:r>
              <a:rPr lang="pt-BR" sz="2240" dirty="0">
                <a:solidFill>
                  <a:schemeClr val="dk1"/>
                </a:solidFill>
              </a:rPr>
              <a:t>6- Governo/Logo</a:t>
            </a:r>
            <a:endParaRPr sz="2240" dirty="0"/>
          </a:p>
          <a:p>
            <a:endParaRPr sz="2240" dirty="0">
              <a:solidFill>
                <a:schemeClr val="dk1"/>
              </a:solidFill>
            </a:endParaRPr>
          </a:p>
          <a:p>
            <a:pPr marL="457200" indent="-457200">
              <a:buSzPts val="1400"/>
              <a:buFont typeface="Noto Sans Symbols"/>
              <a:buChar char="⮚"/>
            </a:pPr>
            <a:r>
              <a:rPr lang="pt-BR" sz="2240" b="1" dirty="0">
                <a:solidFill>
                  <a:schemeClr val="dk1"/>
                </a:solidFill>
              </a:rPr>
              <a:t>Conteúdo- </a:t>
            </a:r>
            <a:endParaRPr sz="2240" dirty="0"/>
          </a:p>
          <a:p>
            <a:pPr marL="457200" indent="-457200">
              <a:buSzPts val="1400"/>
              <a:buFont typeface="Noto Sans Symbols"/>
              <a:buChar char="⮚"/>
            </a:pPr>
            <a:r>
              <a:rPr lang="pt-BR" sz="2240" dirty="0">
                <a:solidFill>
                  <a:schemeClr val="dk1"/>
                </a:solidFill>
              </a:rPr>
              <a:t>Objetivos - </a:t>
            </a:r>
            <a:endParaRPr sz="2240" dirty="0"/>
          </a:p>
          <a:p>
            <a:endParaRPr sz="2240" dirty="0">
              <a:solidFill>
                <a:schemeClr val="dk1"/>
              </a:solidFill>
            </a:endParaRPr>
          </a:p>
          <a:p>
            <a:pPr marL="457200" indent="-457200">
              <a:buSzPts val="1400"/>
              <a:buFont typeface="Noto Sans Symbols"/>
              <a:buChar char="⮚"/>
            </a:pPr>
            <a:r>
              <a:rPr lang="pt-BR" sz="2240" b="1" dirty="0">
                <a:solidFill>
                  <a:schemeClr val="dk1"/>
                </a:solidFill>
              </a:rPr>
              <a:t>Para Começar</a:t>
            </a:r>
            <a:endParaRPr sz="2240" dirty="0"/>
          </a:p>
          <a:p>
            <a:r>
              <a:rPr lang="pt-BR" sz="2240" dirty="0">
                <a:solidFill>
                  <a:schemeClr val="dk1"/>
                </a:solidFill>
              </a:rPr>
              <a:t>         Retomada</a:t>
            </a:r>
            <a:endParaRPr sz="2240" dirty="0"/>
          </a:p>
          <a:p>
            <a:pPr marL="457200" indent="-314960">
              <a:buSzPts val="1400"/>
            </a:pPr>
            <a:endParaRPr sz="2240" dirty="0">
              <a:solidFill>
                <a:schemeClr val="dk1"/>
              </a:solidFill>
            </a:endParaRPr>
          </a:p>
          <a:p>
            <a:pPr marL="457200" indent="-457200">
              <a:buSzPts val="1400"/>
              <a:buFont typeface="Noto Sans Symbols"/>
              <a:buChar char="⮚"/>
            </a:pPr>
            <a:r>
              <a:rPr lang="pt-BR" sz="2240" b="1" dirty="0">
                <a:solidFill>
                  <a:schemeClr val="dk1"/>
                </a:solidFill>
              </a:rPr>
              <a:t>Foco no Conteúdo </a:t>
            </a:r>
          </a:p>
        </p:txBody>
      </p:sp>
      <p:sp>
        <p:nvSpPr>
          <p:cNvPr id="156" name="Google Shape;156;p5"/>
          <p:cNvSpPr/>
          <p:nvPr/>
        </p:nvSpPr>
        <p:spPr>
          <a:xfrm>
            <a:off x="5830645" y="1608215"/>
            <a:ext cx="279699" cy="2683686"/>
          </a:xfrm>
          <a:prstGeom prst="rightBrace">
            <a:avLst>
              <a:gd name="adj1" fmla="val 8333"/>
              <a:gd name="adj2" fmla="val 50000"/>
            </a:avLst>
          </a:prstGeom>
          <a:noFill/>
          <a:ln w="9525" cap="flat" cmpd="sng">
            <a:solidFill>
              <a:srgbClr val="3B7F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46280" tIns="73120" rIns="146280" bIns="73120" anchor="ctr" anchorCtr="0">
            <a:noAutofit/>
          </a:bodyPr>
          <a:lstStyle/>
          <a:p>
            <a:pPr algn="ctr"/>
            <a:endParaRPr sz="2240">
              <a:solidFill>
                <a:schemeClr val="dk1"/>
              </a:solidFill>
            </a:endParaRPr>
          </a:p>
        </p:txBody>
      </p:sp>
      <p:sp>
        <p:nvSpPr>
          <p:cNvPr id="157" name="Google Shape;157;p5"/>
          <p:cNvSpPr txBox="1"/>
          <p:nvPr/>
        </p:nvSpPr>
        <p:spPr>
          <a:xfrm>
            <a:off x="6110345" y="2703836"/>
            <a:ext cx="4518213" cy="492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80" tIns="73120" rIns="146280" bIns="73120" anchor="t" anchorCtr="0">
            <a:spAutoFit/>
          </a:bodyPr>
          <a:lstStyle/>
          <a:p>
            <a:r>
              <a:rPr lang="pt-BR" sz="2240"/>
              <a:t>1ª lâmina</a:t>
            </a:r>
            <a:endParaRPr sz="2240"/>
          </a:p>
        </p:txBody>
      </p:sp>
      <p:sp>
        <p:nvSpPr>
          <p:cNvPr id="158" name="Google Shape;158;p5"/>
          <p:cNvSpPr/>
          <p:nvPr/>
        </p:nvSpPr>
        <p:spPr>
          <a:xfrm>
            <a:off x="2576859" y="4987354"/>
            <a:ext cx="258184" cy="591670"/>
          </a:xfrm>
          <a:prstGeom prst="rightBrace">
            <a:avLst>
              <a:gd name="adj1" fmla="val 8333"/>
              <a:gd name="adj2" fmla="val 50000"/>
            </a:avLst>
          </a:prstGeom>
          <a:noFill/>
          <a:ln w="9525" cap="flat" cmpd="sng">
            <a:solidFill>
              <a:srgbClr val="3B7F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46280" tIns="73120" rIns="146280" bIns="73120" anchor="ctr" anchorCtr="0">
            <a:noAutofit/>
          </a:bodyPr>
          <a:lstStyle/>
          <a:p>
            <a:pPr algn="ctr"/>
            <a:endParaRPr sz="2240">
              <a:solidFill>
                <a:schemeClr val="dk1"/>
              </a:solidFill>
            </a:endParaRPr>
          </a:p>
        </p:txBody>
      </p:sp>
      <p:sp>
        <p:nvSpPr>
          <p:cNvPr id="159" name="Google Shape;159;p5"/>
          <p:cNvSpPr txBox="1"/>
          <p:nvPr/>
        </p:nvSpPr>
        <p:spPr>
          <a:xfrm>
            <a:off x="2803948" y="5037000"/>
            <a:ext cx="3259566" cy="492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80" tIns="73120" rIns="146280" bIns="73120" anchor="t" anchorCtr="0">
            <a:spAutoFit/>
          </a:bodyPr>
          <a:lstStyle/>
          <a:p>
            <a:r>
              <a:rPr lang="pt-BR" sz="2240" dirty="0"/>
              <a:t>2ª lâmina</a:t>
            </a:r>
            <a:endParaRPr sz="2240" dirty="0"/>
          </a:p>
        </p:txBody>
      </p:sp>
      <p:sp>
        <p:nvSpPr>
          <p:cNvPr id="160" name="Google Shape;160;p5"/>
          <p:cNvSpPr/>
          <p:nvPr/>
        </p:nvSpPr>
        <p:spPr>
          <a:xfrm>
            <a:off x="3161165" y="6012040"/>
            <a:ext cx="258184" cy="591670"/>
          </a:xfrm>
          <a:prstGeom prst="rightBrace">
            <a:avLst>
              <a:gd name="adj1" fmla="val 8333"/>
              <a:gd name="adj2" fmla="val 50000"/>
            </a:avLst>
          </a:prstGeom>
          <a:noFill/>
          <a:ln w="9525" cap="flat" cmpd="sng">
            <a:solidFill>
              <a:srgbClr val="3B7F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46280" tIns="73120" rIns="146280" bIns="73120" anchor="ctr" anchorCtr="0">
            <a:noAutofit/>
          </a:bodyPr>
          <a:lstStyle/>
          <a:p>
            <a:pPr algn="ctr"/>
            <a:endParaRPr sz="2240">
              <a:solidFill>
                <a:schemeClr val="dk1"/>
              </a:solidFill>
            </a:endParaRPr>
          </a:p>
        </p:txBody>
      </p:sp>
      <p:sp>
        <p:nvSpPr>
          <p:cNvPr id="162" name="Google Shape;162;p5"/>
          <p:cNvSpPr/>
          <p:nvPr/>
        </p:nvSpPr>
        <p:spPr>
          <a:xfrm>
            <a:off x="3612014" y="6782836"/>
            <a:ext cx="258184" cy="591670"/>
          </a:xfrm>
          <a:prstGeom prst="rightBrace">
            <a:avLst>
              <a:gd name="adj1" fmla="val 8333"/>
              <a:gd name="adj2" fmla="val 50000"/>
            </a:avLst>
          </a:prstGeom>
          <a:noFill/>
          <a:ln w="9525" cap="flat" cmpd="sng">
            <a:solidFill>
              <a:srgbClr val="3B7F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46280" tIns="73120" rIns="146280" bIns="73120" anchor="ctr" anchorCtr="0">
            <a:noAutofit/>
          </a:bodyPr>
          <a:lstStyle/>
          <a:p>
            <a:pPr algn="ctr"/>
            <a:endParaRPr sz="2240">
              <a:solidFill>
                <a:schemeClr val="dk1"/>
              </a:solidFill>
            </a:endParaRPr>
          </a:p>
        </p:txBody>
      </p:sp>
      <p:sp>
        <p:nvSpPr>
          <p:cNvPr id="163" name="Google Shape;163;p5"/>
          <p:cNvSpPr txBox="1"/>
          <p:nvPr/>
        </p:nvSpPr>
        <p:spPr>
          <a:xfrm>
            <a:off x="3870198" y="6900249"/>
            <a:ext cx="2414826" cy="492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80" tIns="73120" rIns="146280" bIns="73120" anchor="t" anchorCtr="0">
            <a:spAutoFit/>
          </a:bodyPr>
          <a:lstStyle/>
          <a:p>
            <a:r>
              <a:rPr lang="pt-BR" sz="2240" dirty="0">
                <a:solidFill>
                  <a:schemeClr val="dk1"/>
                </a:solidFill>
              </a:rPr>
              <a:t>5ª lâmina a 10ª</a:t>
            </a:r>
            <a:endParaRPr sz="224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90B3332-875E-4469-ACAB-FE434632D3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0181" y="1657257"/>
            <a:ext cx="4572057" cy="2585602"/>
          </a:xfrm>
          <a:prstGeom prst="rect">
            <a:avLst/>
          </a:prstGeom>
        </p:spPr>
      </p:pic>
      <p:pic>
        <p:nvPicPr>
          <p:cNvPr id="5" name="Imagem 4" descr="Interface gráfica do usuário, Texto&#10;&#10;Descrição gerada automaticamente">
            <a:extLst>
              <a:ext uri="{FF2B5EF4-FFF2-40B4-BE49-F238E27FC236}">
                <a16:creationId xmlns:a16="http://schemas.microsoft.com/office/drawing/2014/main" id="{5CA68922-A830-4BEE-80AB-493AAB0D3E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4348" y="4417621"/>
            <a:ext cx="4061705" cy="2379539"/>
          </a:xfrm>
          <a:prstGeom prst="rect">
            <a:avLst/>
          </a:prstGeom>
        </p:spPr>
      </p:pic>
      <p:pic>
        <p:nvPicPr>
          <p:cNvPr id="7" name="Imagem 6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AD0AC330-15A0-4A3D-AFF0-E3A0E554FC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82026" y="4409856"/>
            <a:ext cx="4251673" cy="2371636"/>
          </a:xfrm>
          <a:prstGeom prst="rect">
            <a:avLst/>
          </a:prstGeom>
        </p:spPr>
      </p:pic>
      <p:sp>
        <p:nvSpPr>
          <p:cNvPr id="161" name="Google Shape;161;p5"/>
          <p:cNvSpPr txBox="1"/>
          <p:nvPr/>
        </p:nvSpPr>
        <p:spPr>
          <a:xfrm>
            <a:off x="3356386" y="6034681"/>
            <a:ext cx="5507917" cy="492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80" tIns="73120" rIns="146280" bIns="73120" anchor="t" anchorCtr="0">
            <a:spAutoFit/>
          </a:bodyPr>
          <a:lstStyle/>
          <a:p>
            <a:r>
              <a:rPr lang="pt-BR" sz="2240" dirty="0"/>
              <a:t>3ª e 4ª lâmina</a:t>
            </a:r>
            <a:endParaRPr sz="2240" dirty="0"/>
          </a:p>
        </p:txBody>
      </p:sp>
      <p:pic>
        <p:nvPicPr>
          <p:cNvPr id="21" name="Google Shape;150;p6" descr="Logotipo&#10;&#10;Descrição gerada automaticamente">
            <a:extLst>
              <a:ext uri="{FF2B5EF4-FFF2-40B4-BE49-F238E27FC236}">
                <a16:creationId xmlns:a16="http://schemas.microsoft.com/office/drawing/2014/main" id="{E51D4964-83EA-457B-BA06-7E28A1C848C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344022" y="7286433"/>
            <a:ext cx="4490590" cy="1122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49;p6" descr="preencoded.png">
            <a:extLst>
              <a:ext uri="{FF2B5EF4-FFF2-40B4-BE49-F238E27FC236}">
                <a16:creationId xmlns:a16="http://schemas.microsoft.com/office/drawing/2014/main" id="{C7158E6D-D10F-4E4F-AEA9-A6040C9125C8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" y="2"/>
            <a:ext cx="76230" cy="22614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629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6"/>
          <p:cNvSpPr txBox="1"/>
          <p:nvPr/>
        </p:nvSpPr>
        <p:spPr>
          <a:xfrm>
            <a:off x="494854" y="428982"/>
            <a:ext cx="13597662" cy="837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80" tIns="73120" rIns="146280" bIns="73120" anchor="t" anchorCtr="0">
            <a:spAutoFit/>
          </a:bodyPr>
          <a:lstStyle/>
          <a:p>
            <a:pPr algn="just"/>
            <a:r>
              <a:rPr lang="pt-BR" sz="2240" b="1" dirty="0"/>
              <a:t>Vamos observar como está organizado o material digital (material de orientação do professor- Material inegociável) – </a:t>
            </a:r>
            <a:r>
              <a:rPr lang="pt-BR" sz="2240" dirty="0"/>
              <a:t>Modelização de exploração/estudos: 2º Ano- Material Digital - Professor</a:t>
            </a:r>
            <a:endParaRPr sz="2240" dirty="0"/>
          </a:p>
        </p:txBody>
      </p:sp>
      <p:sp>
        <p:nvSpPr>
          <p:cNvPr id="172" name="Google Shape;172;p6"/>
          <p:cNvSpPr txBox="1"/>
          <p:nvPr/>
        </p:nvSpPr>
        <p:spPr>
          <a:xfrm>
            <a:off x="494852" y="1266070"/>
            <a:ext cx="13597664" cy="6352444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46280" tIns="73120" rIns="146280" bIns="73120" anchor="t" anchorCtr="0">
            <a:spAutoFit/>
          </a:bodyPr>
          <a:lstStyle/>
          <a:p>
            <a:pPr marL="457200" indent="-457200">
              <a:buSzPts val="1400"/>
              <a:buFont typeface="Noto Sans Symbols"/>
              <a:buChar char="⮚"/>
            </a:pPr>
            <a:r>
              <a:rPr lang="pt-BR" sz="2240" b="1" dirty="0">
                <a:solidFill>
                  <a:schemeClr val="dk1"/>
                </a:solidFill>
              </a:rPr>
              <a:t>Na prática -  </a:t>
            </a:r>
            <a:r>
              <a:rPr lang="pt-BR" sz="2240" dirty="0">
                <a:solidFill>
                  <a:schemeClr val="dk1"/>
                </a:solidFill>
              </a:rPr>
              <a:t>11ª e 12ª lâmina</a:t>
            </a:r>
            <a:endParaRPr sz="2240" dirty="0"/>
          </a:p>
          <a:p>
            <a:endParaRPr sz="2240" dirty="0">
              <a:solidFill>
                <a:schemeClr val="dk1"/>
              </a:solidFill>
            </a:endParaRPr>
          </a:p>
          <a:p>
            <a:pPr marL="457200" indent="-457200">
              <a:buSzPts val="1400"/>
              <a:buFont typeface="Noto Sans Symbols"/>
              <a:buChar char="⮚"/>
            </a:pPr>
            <a:r>
              <a:rPr lang="pt-BR" sz="2240" b="1" dirty="0">
                <a:solidFill>
                  <a:schemeClr val="dk1"/>
                </a:solidFill>
              </a:rPr>
              <a:t>Foco no Conteúdo – </a:t>
            </a:r>
            <a:r>
              <a:rPr lang="pt-BR" sz="2240" dirty="0">
                <a:solidFill>
                  <a:schemeClr val="dk1"/>
                </a:solidFill>
              </a:rPr>
              <a:t>5ª a 10ª e 13ª a 15ª lâmina</a:t>
            </a:r>
            <a:endParaRPr sz="2240" dirty="0"/>
          </a:p>
          <a:p>
            <a:endParaRPr sz="2240" dirty="0">
              <a:solidFill>
                <a:schemeClr val="dk1"/>
              </a:solidFill>
            </a:endParaRPr>
          </a:p>
          <a:p>
            <a:pPr marL="457200" indent="-457200">
              <a:buSzPts val="1400"/>
              <a:buFont typeface="Noto Sans Symbols"/>
              <a:buChar char="⮚"/>
            </a:pPr>
            <a:r>
              <a:rPr lang="pt-BR" sz="2240" b="1" dirty="0">
                <a:solidFill>
                  <a:schemeClr val="dk1"/>
                </a:solidFill>
              </a:rPr>
              <a:t>Na Prática </a:t>
            </a:r>
            <a:r>
              <a:rPr lang="pt-BR" sz="2240" dirty="0">
                <a:solidFill>
                  <a:schemeClr val="dk1"/>
                </a:solidFill>
              </a:rPr>
              <a:t>– lâminas 16 a 17 – Veja no Livro</a:t>
            </a:r>
          </a:p>
          <a:p>
            <a:pPr marL="436880">
              <a:buSzPts val="1400"/>
            </a:pPr>
            <a:r>
              <a:rPr lang="pt-BR" sz="2240" dirty="0">
                <a:solidFill>
                  <a:schemeClr val="dk1"/>
                </a:solidFill>
              </a:rPr>
              <a:t>(momento em que o estudante é direcionado ao Livro</a:t>
            </a:r>
          </a:p>
          <a:p>
            <a:pPr marL="436880">
              <a:buSzPts val="1400"/>
            </a:pPr>
            <a:r>
              <a:rPr lang="pt-BR" sz="2240" dirty="0">
                <a:solidFill>
                  <a:schemeClr val="dk1"/>
                </a:solidFill>
              </a:rPr>
              <a:t> do Estudante para realizar as atividades);</a:t>
            </a:r>
            <a:endParaRPr sz="2240" dirty="0"/>
          </a:p>
          <a:p>
            <a:endParaRPr sz="2240" dirty="0">
              <a:solidFill>
                <a:schemeClr val="dk1"/>
              </a:solidFill>
            </a:endParaRPr>
          </a:p>
          <a:p>
            <a:pPr marL="457200" indent="-457200">
              <a:buSzPts val="1400"/>
              <a:buFont typeface="Noto Sans Symbols"/>
              <a:buChar char="⮚"/>
            </a:pPr>
            <a:r>
              <a:rPr lang="pt-BR" sz="2240" b="1" dirty="0">
                <a:solidFill>
                  <a:schemeClr val="dk1"/>
                </a:solidFill>
              </a:rPr>
              <a:t>Encerramento-</a:t>
            </a:r>
            <a:r>
              <a:rPr lang="pt-BR" sz="2240" dirty="0">
                <a:solidFill>
                  <a:schemeClr val="dk1"/>
                </a:solidFill>
              </a:rPr>
              <a:t> lâmina 18ª</a:t>
            </a:r>
            <a:endParaRPr sz="2240" dirty="0"/>
          </a:p>
          <a:p>
            <a:endParaRPr lang="pt-BR" sz="2240" b="1" dirty="0">
              <a:solidFill>
                <a:schemeClr val="dk1"/>
              </a:solidFill>
            </a:endParaRPr>
          </a:p>
          <a:p>
            <a:endParaRPr lang="pt-BR" sz="2240" b="1" dirty="0">
              <a:solidFill>
                <a:schemeClr val="dk1"/>
              </a:solidFill>
            </a:endParaRPr>
          </a:p>
          <a:p>
            <a:endParaRPr lang="pt-BR" sz="2240" b="1" dirty="0">
              <a:solidFill>
                <a:schemeClr val="dk1"/>
              </a:solidFill>
            </a:endParaRPr>
          </a:p>
          <a:p>
            <a:endParaRPr lang="pt-BR" sz="2240" b="1" dirty="0">
              <a:solidFill>
                <a:schemeClr val="dk1"/>
              </a:solidFill>
            </a:endParaRPr>
          </a:p>
          <a:p>
            <a:endParaRPr lang="pt-BR" sz="2240" b="1" dirty="0">
              <a:solidFill>
                <a:schemeClr val="dk1"/>
              </a:solidFill>
            </a:endParaRPr>
          </a:p>
          <a:p>
            <a:endParaRPr lang="pt-BR" sz="2240" b="1" dirty="0">
              <a:solidFill>
                <a:schemeClr val="dk1"/>
              </a:solidFill>
            </a:endParaRPr>
          </a:p>
          <a:p>
            <a:endParaRPr lang="pt-BR" sz="2240" b="1" dirty="0">
              <a:solidFill>
                <a:schemeClr val="dk1"/>
              </a:solidFill>
            </a:endParaRPr>
          </a:p>
          <a:p>
            <a:endParaRPr lang="pt-BR" sz="2240" b="1" dirty="0">
              <a:solidFill>
                <a:schemeClr val="dk1"/>
              </a:solidFill>
            </a:endParaRPr>
          </a:p>
          <a:p>
            <a:endParaRPr lang="pt-BR" sz="2240" b="1" dirty="0">
              <a:solidFill>
                <a:schemeClr val="dk1"/>
              </a:solidFill>
            </a:endParaRPr>
          </a:p>
        </p:txBody>
      </p:sp>
      <p:pic>
        <p:nvPicPr>
          <p:cNvPr id="3" name="Imagem 2" descr="Interface gráfica do usuário, Texto, Aplicativo, Email&#10;&#10;Descrição gerada automaticamente">
            <a:extLst>
              <a:ext uri="{FF2B5EF4-FFF2-40B4-BE49-F238E27FC236}">
                <a16:creationId xmlns:a16="http://schemas.microsoft.com/office/drawing/2014/main" id="{9FF39822-6FB1-4AE3-AA41-2D953FD641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4167" y="1266069"/>
            <a:ext cx="5622878" cy="3376298"/>
          </a:xfrm>
          <a:prstGeom prst="rect">
            <a:avLst/>
          </a:prstGeom>
        </p:spPr>
      </p:pic>
      <p:pic>
        <p:nvPicPr>
          <p:cNvPr id="5" name="Imagem 4" descr="Interface gráfica do usuário, Texto, Aplicativo, Email&#10;&#10;Descrição gerada automaticamente">
            <a:extLst>
              <a:ext uri="{FF2B5EF4-FFF2-40B4-BE49-F238E27FC236}">
                <a16:creationId xmlns:a16="http://schemas.microsoft.com/office/drawing/2014/main" id="{2C4AC987-3BB5-428B-A07D-FD399AD552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53" y="4444473"/>
            <a:ext cx="5953778" cy="3174042"/>
          </a:xfrm>
          <a:prstGeom prst="rect">
            <a:avLst/>
          </a:prstGeom>
        </p:spPr>
      </p:pic>
      <p:pic>
        <p:nvPicPr>
          <p:cNvPr id="12" name="Google Shape;150;p6" descr="Logotipo&#10;&#10;Descrição gerada automaticamente">
            <a:extLst>
              <a:ext uri="{FF2B5EF4-FFF2-40B4-BE49-F238E27FC236}">
                <a16:creationId xmlns:a16="http://schemas.microsoft.com/office/drawing/2014/main" id="{51293222-1DEB-4FF3-8C27-20AA14B4592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344022" y="7362862"/>
            <a:ext cx="4490590" cy="1122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m 12" descr="Texto&#10;&#10;Descrição gerada automaticamente">
            <a:extLst>
              <a:ext uri="{FF2B5EF4-FFF2-40B4-BE49-F238E27FC236}">
                <a16:creationId xmlns:a16="http://schemas.microsoft.com/office/drawing/2014/main" id="{D7390582-051F-4642-8991-EC2C777D78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5249" y="4721660"/>
            <a:ext cx="7057545" cy="2793802"/>
          </a:xfrm>
          <a:prstGeom prst="rect">
            <a:avLst/>
          </a:prstGeom>
        </p:spPr>
      </p:pic>
      <p:pic>
        <p:nvPicPr>
          <p:cNvPr id="20" name="Google Shape;149;p6" descr="preencoded.png">
            <a:extLst>
              <a:ext uri="{FF2B5EF4-FFF2-40B4-BE49-F238E27FC236}">
                <a16:creationId xmlns:a16="http://schemas.microsoft.com/office/drawing/2014/main" id="{8EFFD983-01D7-4014-BB2A-25C1C18D63FE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" y="2"/>
            <a:ext cx="76230" cy="22614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29076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95959"/>
        </a:solidFill>
        <a:effectLst/>
      </p:bgPr>
    </p:bg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30"/>
          <p:cNvPicPr preferRelativeResize="0"/>
          <p:nvPr/>
        </p:nvPicPr>
        <p:blipFill rotWithShape="1">
          <a:blip r:embed="rId3">
            <a:alphaModFix/>
          </a:blip>
          <a:srcRect l="8632" r="15381" b="7608"/>
          <a:stretch/>
        </p:blipFill>
        <p:spPr>
          <a:xfrm>
            <a:off x="7604760" y="481026"/>
            <a:ext cx="6248400" cy="3910956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216" name="Google Shape;216;p30"/>
          <p:cNvPicPr preferRelativeResize="0"/>
          <p:nvPr/>
        </p:nvPicPr>
        <p:blipFill rotWithShape="1">
          <a:blip r:embed="rId4">
            <a:alphaModFix/>
          </a:blip>
          <a:srcRect l="17423" r="18559" b="3385"/>
          <a:stretch/>
        </p:blipFill>
        <p:spPr>
          <a:xfrm>
            <a:off x="1440180" y="481026"/>
            <a:ext cx="4678680" cy="3910956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217" name="Google Shape;217;p30"/>
          <p:cNvPicPr preferRelativeResize="0"/>
          <p:nvPr/>
        </p:nvPicPr>
        <p:blipFill rotWithShape="1">
          <a:blip r:embed="rId5">
            <a:alphaModFix/>
          </a:blip>
          <a:srcRect l="4545" t="22921" r="4924" b="3785"/>
          <a:stretch/>
        </p:blipFill>
        <p:spPr>
          <a:xfrm>
            <a:off x="3444240" y="4678680"/>
            <a:ext cx="7284720" cy="324612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6" name="Google Shape;116;p3">
            <a:extLst>
              <a:ext uri="{FF2B5EF4-FFF2-40B4-BE49-F238E27FC236}">
                <a16:creationId xmlns:a16="http://schemas.microsoft.com/office/drawing/2014/main" id="{9F2DB3D1-B1B1-D4A3-E06B-B145AB28B9B3}"/>
              </a:ext>
            </a:extLst>
          </p:cNvPr>
          <p:cNvSpPr/>
          <p:nvPr/>
        </p:nvSpPr>
        <p:spPr>
          <a:xfrm>
            <a:off x="10938199" y="7309836"/>
            <a:ext cx="3692202" cy="919765"/>
          </a:xfrm>
          <a:custGeom>
            <a:avLst/>
            <a:gdLst/>
            <a:ahLst/>
            <a:cxnLst/>
            <a:rect l="l" t="t" r="r" b="b"/>
            <a:pathLst>
              <a:path w="4615252" h="1149707" extrusionOk="0">
                <a:moveTo>
                  <a:pt x="0" y="0"/>
                </a:moveTo>
                <a:lnTo>
                  <a:pt x="4615252" y="0"/>
                </a:lnTo>
                <a:lnTo>
                  <a:pt x="4615252" y="1149707"/>
                </a:lnTo>
                <a:lnTo>
                  <a:pt x="0" y="11497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73140" tIns="36560" rIns="73140" bIns="36560" anchor="t" anchorCtr="0">
            <a:noAutofit/>
          </a:bodyPr>
          <a:lstStyle/>
          <a:p>
            <a:endParaRPr sz="14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907515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5B8616-B4A3-1FBB-2CCB-75B40AAB3F30}"/>
              </a:ext>
            </a:extLst>
          </p:cNvPr>
          <p:cNvSpPr txBox="1">
            <a:spLocks/>
          </p:cNvSpPr>
          <p:nvPr/>
        </p:nvSpPr>
        <p:spPr>
          <a:xfrm>
            <a:off x="7870146" y="6003664"/>
            <a:ext cx="6459589" cy="857490"/>
          </a:xfrm>
          <a:prstGeom prst="rect">
            <a:avLst/>
          </a:prstGeom>
        </p:spPr>
        <p:txBody>
          <a:bodyPr lIns="109728" tIns="54864" rIns="109728" bIns="54864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1097252">
              <a:lnSpc>
                <a:spcPct val="150000"/>
              </a:lnSpc>
            </a:pPr>
            <a:r>
              <a:rPr lang="pt-BR" sz="2880" b="1" dirty="0">
                <a:solidFill>
                  <a:srgbClr val="FF0000"/>
                </a:solidFill>
                <a:latin typeface="Verdana"/>
                <a:ea typeface="Verdana"/>
                <a:cs typeface="Verdana" panose="020B0604030504040204" pitchFamily="34" charset="0"/>
              </a:rPr>
              <a:t>BNCC e Currículo Paulista</a:t>
            </a:r>
          </a:p>
        </p:txBody>
      </p:sp>
    </p:spTree>
    <p:extLst>
      <p:ext uri="{BB962C8B-B14F-4D97-AF65-F5344CB8AC3E}">
        <p14:creationId xmlns:p14="http://schemas.microsoft.com/office/powerpoint/2010/main" val="41576146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755B8616-B4A3-1FBB-2CCB-75B40AAB3F30}"/>
              </a:ext>
            </a:extLst>
          </p:cNvPr>
          <p:cNvSpPr txBox="1">
            <a:spLocks/>
          </p:cNvSpPr>
          <p:nvPr/>
        </p:nvSpPr>
        <p:spPr>
          <a:xfrm>
            <a:off x="10514236" y="5152714"/>
            <a:ext cx="3815498" cy="2029409"/>
          </a:xfrm>
          <a:prstGeom prst="rect">
            <a:avLst/>
          </a:prstGeom>
        </p:spPr>
        <p:txBody>
          <a:bodyPr lIns="109728" tIns="54864" rIns="109728" bIns="54864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1097252">
              <a:lnSpc>
                <a:spcPct val="150000"/>
              </a:lnSpc>
            </a:pPr>
            <a:r>
              <a:rPr lang="pt-BR" sz="2880" b="1" dirty="0">
                <a:solidFill>
                  <a:srgbClr val="FF0000"/>
                </a:solidFill>
                <a:latin typeface="Verdana"/>
                <a:ea typeface="Verdana"/>
                <a:cs typeface="Verdana" panose="020B0604030504040204" pitchFamily="34" charset="0"/>
              </a:rPr>
              <a:t>Vamos testar seus conhecimentos?</a:t>
            </a:r>
          </a:p>
          <a:p>
            <a:pPr algn="ctr" defTabSz="1097252">
              <a:lnSpc>
                <a:spcPct val="150000"/>
              </a:lnSpc>
            </a:pPr>
            <a:r>
              <a:rPr lang="pt-BR" sz="2880" dirty="0">
                <a:latin typeface="Verdana"/>
                <a:ea typeface="Verdana"/>
                <a:cs typeface="Verdana" panose="020B0604030504040204" pitchFamily="34" charset="0"/>
              </a:rPr>
              <a:t>PIN</a:t>
            </a:r>
            <a:r>
              <a:rPr lang="pt-BR" sz="2880">
                <a:latin typeface="Verdana"/>
                <a:ea typeface="Verdana"/>
                <a:cs typeface="Verdana" panose="020B0604030504040204" pitchFamily="34" charset="0"/>
              </a:rPr>
              <a:t>: 02120265</a:t>
            </a:r>
            <a:endParaRPr lang="pt-BR" sz="2880" dirty="0">
              <a:latin typeface="Verdana"/>
              <a:ea typeface="Verdana"/>
              <a:cs typeface="Verdana" panose="020B0604030504040204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115" y="5152714"/>
            <a:ext cx="2822121" cy="2822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1283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5597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6;p3">
            <a:extLst>
              <a:ext uri="{FF2B5EF4-FFF2-40B4-BE49-F238E27FC236}">
                <a16:creationId xmlns:a16="http://schemas.microsoft.com/office/drawing/2014/main" id="{9C5D6CAC-A33D-205A-075D-6A21FFEB6749}"/>
              </a:ext>
            </a:extLst>
          </p:cNvPr>
          <p:cNvSpPr/>
          <p:nvPr/>
        </p:nvSpPr>
        <p:spPr>
          <a:xfrm>
            <a:off x="1" y="7309836"/>
            <a:ext cx="3692202" cy="919765"/>
          </a:xfrm>
          <a:custGeom>
            <a:avLst/>
            <a:gdLst/>
            <a:ahLst/>
            <a:cxnLst/>
            <a:rect l="l" t="t" r="r" b="b"/>
            <a:pathLst>
              <a:path w="4615252" h="1149707" extrusionOk="0">
                <a:moveTo>
                  <a:pt x="0" y="0"/>
                </a:moveTo>
                <a:lnTo>
                  <a:pt x="4615252" y="0"/>
                </a:lnTo>
                <a:lnTo>
                  <a:pt x="4615252" y="1149707"/>
                </a:lnTo>
                <a:lnTo>
                  <a:pt x="0" y="11497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73140" tIns="36560" rIns="73140" bIns="36560" anchor="t" anchorCtr="0">
            <a:noAutofit/>
          </a:bodyPr>
          <a:lstStyle/>
          <a:p>
            <a:endParaRPr sz="14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846" y="2065008"/>
            <a:ext cx="4356366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80" dirty="0">
                <a:latin typeface="CenturyGothic-Bold"/>
              </a:rPr>
              <a:t>A </a:t>
            </a:r>
            <a:r>
              <a:rPr lang="pt-BR" sz="2880" b="1" dirty="0">
                <a:latin typeface="CenturyGothic-Bold"/>
              </a:rPr>
              <a:t>Educação Integral </a:t>
            </a:r>
            <a:r>
              <a:rPr lang="pt-BR" sz="2880" dirty="0">
                <a:latin typeface="CenturyGothic-Bold"/>
              </a:rPr>
              <a:t>constitui a base para a </a:t>
            </a:r>
            <a:r>
              <a:rPr lang="pt-BR" sz="2880" b="1" dirty="0">
                <a:latin typeface="CenturyGothic-Bold"/>
              </a:rPr>
              <a:t>formação</a:t>
            </a:r>
            <a:r>
              <a:rPr lang="pt-BR" sz="2880" dirty="0">
                <a:latin typeface="CenturyGothic-Bold"/>
              </a:rPr>
              <a:t> </a:t>
            </a:r>
            <a:r>
              <a:rPr lang="pt-BR" sz="2880" b="1" dirty="0">
                <a:latin typeface="CenturyGothic-Bold"/>
              </a:rPr>
              <a:t>do</a:t>
            </a:r>
            <a:r>
              <a:rPr lang="pt-BR" sz="2880" dirty="0">
                <a:latin typeface="CenturyGothic-Bold"/>
              </a:rPr>
              <a:t> </a:t>
            </a:r>
            <a:r>
              <a:rPr lang="pt-BR" sz="2880" b="1" dirty="0">
                <a:latin typeface="CenturyGothic-Bold"/>
              </a:rPr>
              <a:t>estudante</a:t>
            </a:r>
            <a:r>
              <a:rPr lang="pt-BR" sz="2880" dirty="0">
                <a:latin typeface="CenturyGothic-Bold"/>
              </a:rPr>
              <a:t>, contemplando todas as dimensões de seu </a:t>
            </a:r>
            <a:r>
              <a:rPr lang="pt-BR" sz="2880" b="1" dirty="0">
                <a:latin typeface="CenturyGothic-Bold"/>
              </a:rPr>
              <a:t>desenvolvimento</a:t>
            </a:r>
            <a:r>
              <a:rPr lang="pt-BR" sz="2880" dirty="0">
                <a:latin typeface="CenturyGothic-Bold"/>
              </a:rPr>
              <a:t> — </a:t>
            </a:r>
            <a:r>
              <a:rPr lang="pt-BR" sz="2880" b="1" dirty="0">
                <a:latin typeface="CenturyGothic-Bold"/>
              </a:rPr>
              <a:t>intelectual, física, </a:t>
            </a:r>
            <a:r>
              <a:rPr lang="pt-BR" sz="2880" b="1" dirty="0" err="1">
                <a:latin typeface="CenturyGothic-Bold"/>
              </a:rPr>
              <a:t>socioemocional</a:t>
            </a:r>
            <a:r>
              <a:rPr lang="pt-BR" sz="2880" b="1" dirty="0">
                <a:latin typeface="CenturyGothic-Bold"/>
              </a:rPr>
              <a:t> </a:t>
            </a:r>
            <a:r>
              <a:rPr lang="pt-BR" sz="2880" dirty="0">
                <a:latin typeface="CenturyGothic-Bold"/>
              </a:rPr>
              <a:t>e </a:t>
            </a:r>
            <a:r>
              <a:rPr lang="pt-BR" sz="2880" b="1" dirty="0">
                <a:latin typeface="CenturyGothic-Bold"/>
              </a:rPr>
              <a:t>cultural</a:t>
            </a:r>
            <a:r>
              <a:rPr lang="pt-BR" sz="2880" dirty="0">
                <a:latin typeface="CenturyGothic-Bold"/>
              </a:rPr>
              <a:t>.</a:t>
            </a:r>
            <a:endParaRPr lang="pt-BR" sz="2400" dirty="0">
              <a:latin typeface="CenturyGothic-Bold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07" r="1085"/>
          <a:stretch/>
        </p:blipFill>
        <p:spPr>
          <a:xfrm>
            <a:off x="4358212" y="0"/>
            <a:ext cx="10272188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3503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11" descr="Diagrama&#10;&#10;O conteúdo gerado por IA pode estar incorreto.">
            <a:extLst>
              <a:ext uri="{FF2B5EF4-FFF2-40B4-BE49-F238E27FC236}">
                <a16:creationId xmlns:a16="http://schemas.microsoft.com/office/drawing/2014/main" id="{CEEF80F1-DF69-0835-C122-23049690DE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1"/>
            <a:ext cx="14630402" cy="822960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0" y="6875383"/>
            <a:ext cx="326056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i="1" dirty="0"/>
              <a:t>*Conteúdo: </a:t>
            </a:r>
            <a:r>
              <a:rPr lang="pt-BR" sz="1400" dirty="0"/>
              <a:t>Assunto</a:t>
            </a:r>
            <a:endParaRPr lang="pt-BR" dirty="0"/>
          </a:p>
          <a:p>
            <a:r>
              <a:rPr lang="pt-BR" i="1" dirty="0"/>
              <a:t>*Conceito: </a:t>
            </a:r>
            <a:r>
              <a:rPr lang="pt-BR" sz="1400" dirty="0"/>
              <a:t>Noção; concepção; ideia.</a:t>
            </a:r>
          </a:p>
          <a:p>
            <a:pPr marL="180975" indent="-180975" algn="just"/>
            <a:r>
              <a:rPr lang="pt-BR" i="1" dirty="0"/>
              <a:t>*Processo: </a:t>
            </a:r>
            <a:r>
              <a:rPr lang="pt-BR" sz="1400" dirty="0"/>
              <a:t>ação continuada; sequência contínua de fatos ou operações que se reproduzem com regularidade</a:t>
            </a:r>
          </a:p>
        </p:txBody>
      </p:sp>
    </p:spTree>
    <p:extLst>
      <p:ext uri="{BB962C8B-B14F-4D97-AF65-F5344CB8AC3E}">
        <p14:creationId xmlns:p14="http://schemas.microsoft.com/office/powerpoint/2010/main" val="17141831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0"/>
            <a:ext cx="10058400" cy="4252686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4148951"/>
            <a:ext cx="10058400" cy="4080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3108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Interface gráfica do usuário, Site&#10;&#10;O conteúdo gerado por IA pode estar incorreto.">
            <a:extLst>
              <a:ext uri="{FF2B5EF4-FFF2-40B4-BE49-F238E27FC236}">
                <a16:creationId xmlns:a16="http://schemas.microsoft.com/office/drawing/2014/main" id="{E82E17FC-FDC0-86BC-4E66-0A4E31047F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30679"/>
            <a:ext cx="14630400" cy="5182284"/>
          </a:xfrm>
          <a:prstGeom prst="rect">
            <a:avLst/>
          </a:prstGeom>
          <a:ln>
            <a:noFill/>
          </a:ln>
        </p:spPr>
      </p:pic>
      <p:sp>
        <p:nvSpPr>
          <p:cNvPr id="5" name="Google Shape;116;p3">
            <a:extLst>
              <a:ext uri="{FF2B5EF4-FFF2-40B4-BE49-F238E27FC236}">
                <a16:creationId xmlns:a16="http://schemas.microsoft.com/office/drawing/2014/main" id="{9F2DB3D1-B1B1-D4A3-E06B-B145AB28B9B3}"/>
              </a:ext>
            </a:extLst>
          </p:cNvPr>
          <p:cNvSpPr/>
          <p:nvPr/>
        </p:nvSpPr>
        <p:spPr>
          <a:xfrm>
            <a:off x="10938199" y="7309836"/>
            <a:ext cx="3692202" cy="919765"/>
          </a:xfrm>
          <a:custGeom>
            <a:avLst/>
            <a:gdLst/>
            <a:ahLst/>
            <a:cxnLst/>
            <a:rect l="l" t="t" r="r" b="b"/>
            <a:pathLst>
              <a:path w="4615252" h="1149707" extrusionOk="0">
                <a:moveTo>
                  <a:pt x="0" y="0"/>
                </a:moveTo>
                <a:lnTo>
                  <a:pt x="4615252" y="0"/>
                </a:lnTo>
                <a:lnTo>
                  <a:pt x="4615252" y="1149707"/>
                </a:lnTo>
                <a:lnTo>
                  <a:pt x="0" y="11497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73140" tIns="36560" rIns="73140" bIns="36560" anchor="t" anchorCtr="0">
            <a:noAutofit/>
          </a:bodyPr>
          <a:lstStyle/>
          <a:p>
            <a:endParaRPr sz="14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467561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4630400" cy="8229601"/>
          </a:xfrm>
          <a:prstGeom prst="rect">
            <a:avLst/>
          </a:prstGeom>
        </p:spPr>
      </p:pic>
      <p:sp>
        <p:nvSpPr>
          <p:cNvPr id="8" name="Google Shape;116;p3">
            <a:extLst>
              <a:ext uri="{FF2B5EF4-FFF2-40B4-BE49-F238E27FC236}">
                <a16:creationId xmlns:a16="http://schemas.microsoft.com/office/drawing/2014/main" id="{9F2DB3D1-B1B1-D4A3-E06B-B145AB28B9B3}"/>
              </a:ext>
            </a:extLst>
          </p:cNvPr>
          <p:cNvSpPr/>
          <p:nvPr/>
        </p:nvSpPr>
        <p:spPr>
          <a:xfrm>
            <a:off x="10938199" y="7309836"/>
            <a:ext cx="3692202" cy="919765"/>
          </a:xfrm>
          <a:custGeom>
            <a:avLst/>
            <a:gdLst/>
            <a:ahLst/>
            <a:cxnLst/>
            <a:rect l="l" t="t" r="r" b="b"/>
            <a:pathLst>
              <a:path w="4615252" h="1149707" extrusionOk="0">
                <a:moveTo>
                  <a:pt x="0" y="0"/>
                </a:moveTo>
                <a:lnTo>
                  <a:pt x="4615252" y="0"/>
                </a:lnTo>
                <a:lnTo>
                  <a:pt x="4615252" y="1149707"/>
                </a:lnTo>
                <a:lnTo>
                  <a:pt x="0" y="11497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73140" tIns="36560" rIns="73140" bIns="36560" anchor="t" anchorCtr="0">
            <a:noAutofit/>
          </a:bodyPr>
          <a:lstStyle/>
          <a:p>
            <a:endParaRPr sz="14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444401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C0CF065-6CDC-47C8-9037-9D434FE2FF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1"/>
            <a:ext cx="14630401" cy="822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5170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1"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87" y="1088974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FE5601"/>
                </a:solidFill>
                <a:latin typeface="Bahnschrift Condensed" panose="020B0502040204020203" pitchFamily="34" charset="0"/>
                <a:ea typeface="Instrument Sans Medium" pitchFamily="34" charset="-122"/>
                <a:cs typeface="Instrument Sans Medium" pitchFamily="34" charset="-120"/>
              </a:rPr>
              <a:t>CIÊNCIAS HUMANAS E SOCIAIS APLICADAS NO ENSINO MÉDIO</a:t>
            </a:r>
            <a:endParaRPr lang="en-US" sz="5400" b="1" dirty="0">
              <a:solidFill>
                <a:srgbClr val="FE560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6280189" y="4503181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8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Ampliação das aprendizagens, orientada para uma formação ética baseada em justiça, solidariedade e respeito às diferenças.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6280188" y="5847039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8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Esta apresentação explora as categorias fundamentais da área e as competências específicas para o Ensino Médio.</a:t>
            </a:r>
            <a:endParaRPr lang="en-US" sz="2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16;p3">
            <a:extLst>
              <a:ext uri="{FF2B5EF4-FFF2-40B4-BE49-F238E27FC236}">
                <a16:creationId xmlns:a16="http://schemas.microsoft.com/office/drawing/2014/main" id="{9F2DB3D1-B1B1-D4A3-E06B-B145AB28B9B3}"/>
              </a:ext>
            </a:extLst>
          </p:cNvPr>
          <p:cNvSpPr/>
          <p:nvPr/>
        </p:nvSpPr>
        <p:spPr>
          <a:xfrm>
            <a:off x="10938199" y="7309836"/>
            <a:ext cx="3692202" cy="919765"/>
          </a:xfrm>
          <a:custGeom>
            <a:avLst/>
            <a:gdLst/>
            <a:ahLst/>
            <a:cxnLst/>
            <a:rect l="l" t="t" r="r" b="b"/>
            <a:pathLst>
              <a:path w="4615252" h="1149707" extrusionOk="0">
                <a:moveTo>
                  <a:pt x="0" y="0"/>
                </a:moveTo>
                <a:lnTo>
                  <a:pt x="4615252" y="0"/>
                </a:lnTo>
                <a:lnTo>
                  <a:pt x="4615252" y="1149707"/>
                </a:lnTo>
                <a:lnTo>
                  <a:pt x="0" y="11497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73140" tIns="36560" rIns="73140" bIns="36560" anchor="t" anchorCtr="0">
            <a:noAutofit/>
          </a:bodyPr>
          <a:lstStyle/>
          <a:p>
            <a:endParaRPr sz="14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6650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3"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34735" y="374997"/>
            <a:ext cx="5845731" cy="1312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5400" b="1" dirty="0">
                <a:solidFill>
                  <a:srgbClr val="429FB5"/>
                </a:solidFill>
                <a:latin typeface="Bahnschrift Condensed" panose="020B0502040204020203" pitchFamily="34" charset="0"/>
                <a:ea typeface="Instrument Sans Medium" pitchFamily="34" charset="-122"/>
                <a:cs typeface="Instrument Sans Medium" pitchFamily="34" charset="-120"/>
              </a:rPr>
              <a:t>PROGRESSÃO DAS HABILIDADES</a:t>
            </a:r>
            <a:endParaRPr lang="en-US" sz="5400" dirty="0">
              <a:solidFill>
                <a:srgbClr val="429FB5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569635" y="1987689"/>
            <a:ext cx="5845731" cy="671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600"/>
              </a:lnSpc>
              <a:buNone/>
            </a:pPr>
            <a:r>
              <a:rPr lang="en-US" sz="240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Os processos de aprendizagem são cumulativos, uma categoria depende da anterior e dá suporte à seguinte.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569635" y="3107511"/>
            <a:ext cx="5845731" cy="335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b="1" dirty="0">
                <a:solidFill>
                  <a:srgbClr val="429FB5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Lembrar: </a:t>
            </a:r>
            <a:r>
              <a:rPr lang="en-US" sz="200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reproduzir informações com exatidão.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569635" y="3684865"/>
            <a:ext cx="5845731" cy="671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600"/>
              </a:lnSpc>
              <a:buNone/>
            </a:pPr>
            <a:r>
              <a:rPr lang="en-US" sz="2000" b="1" dirty="0">
                <a:solidFill>
                  <a:srgbClr val="429FB5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Compreender: </a:t>
            </a:r>
            <a:r>
              <a:rPr lang="en-US" sz="200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usar uma </a:t>
            </a:r>
            <a:r>
              <a:rPr lang="en-US" sz="2000" dirty="0" err="1">
                <a:latin typeface="Open Sans" pitchFamily="34" charset="0"/>
                <a:ea typeface="Open Sans" pitchFamily="34" charset="-122"/>
                <a:cs typeface="Open Sans" pitchFamily="34" charset="-120"/>
              </a:rPr>
              <a:t>informação</a:t>
            </a:r>
            <a:r>
              <a:rPr lang="en-US" sz="200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 e </a:t>
            </a:r>
            <a:r>
              <a:rPr lang="en-US" sz="2000" dirty="0" err="1">
                <a:latin typeface="Open Sans" pitchFamily="34" charset="0"/>
                <a:ea typeface="Open Sans" pitchFamily="34" charset="-122"/>
                <a:cs typeface="Open Sans" pitchFamily="34" charset="-120"/>
              </a:rPr>
              <a:t>representá</a:t>
            </a:r>
            <a:r>
              <a:rPr lang="en-US" sz="200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-la de outra forma.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569633" y="4592479"/>
            <a:ext cx="5845731" cy="671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600"/>
              </a:lnSpc>
              <a:buNone/>
            </a:pPr>
            <a:r>
              <a:rPr lang="en-US" sz="2000" b="1" dirty="0">
                <a:solidFill>
                  <a:srgbClr val="429FB5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Aplicar: </a:t>
            </a:r>
            <a:r>
              <a:rPr lang="en-US" sz="200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reúne informação genérica para uma situação nova e específica.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569632" y="5500091"/>
            <a:ext cx="5845731" cy="335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b="1" dirty="0">
                <a:solidFill>
                  <a:srgbClr val="429FB5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Analisar: </a:t>
            </a:r>
            <a:r>
              <a:rPr lang="en-US" sz="200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estabelecer relações entre o conhecimento.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569635" y="6071949"/>
            <a:ext cx="5845731" cy="671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600"/>
              </a:lnSpc>
              <a:buNone/>
            </a:pPr>
            <a:r>
              <a:rPr lang="en-US" sz="2000" b="1" dirty="0">
                <a:solidFill>
                  <a:srgbClr val="429FB5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Avaliar: </a:t>
            </a:r>
            <a:r>
              <a:rPr lang="en-US" sz="200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Consiste em confrontar um dado, uma informação, uma teoria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569635" y="6979561"/>
            <a:ext cx="6047065" cy="671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600"/>
              </a:lnSpc>
              <a:buNone/>
            </a:pPr>
            <a:r>
              <a:rPr lang="en-US" sz="2000" b="1" dirty="0">
                <a:solidFill>
                  <a:srgbClr val="429FB5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Criar: </a:t>
            </a:r>
            <a:r>
              <a:rPr lang="en-US" sz="200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reúne elementos de informação para compor algo novo com características individuais.</a:t>
            </a:r>
            <a:endParaRPr lang="en-US" sz="2000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95C1137B-1D0F-231D-D842-66B3F0D252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4200" y="-1"/>
            <a:ext cx="7696201" cy="8238461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2"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6051233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052845" y="338698"/>
            <a:ext cx="690360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4400" b="1" dirty="0">
                <a:solidFill>
                  <a:srgbClr val="FE5601"/>
                </a:solidFill>
                <a:latin typeface="Bahnschrift Condensed" panose="020B0502040204020203" pitchFamily="34" charset="0"/>
                <a:ea typeface="Instrument Sans Medium" pitchFamily="34" charset="-122"/>
                <a:cs typeface="Instrument Sans Medium" pitchFamily="34" charset="-120"/>
              </a:rPr>
              <a:t>DO FUNDAMENTAL AO MÉDIO</a:t>
            </a:r>
            <a:endParaRPr lang="en-US" sz="4400" b="1" dirty="0">
              <a:solidFill>
                <a:srgbClr val="FE560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6535341" y="1449348"/>
            <a:ext cx="30480" cy="5515332"/>
          </a:xfrm>
          <a:prstGeom prst="roundRect">
            <a:avLst>
              <a:gd name="adj" fmla="val 111628"/>
            </a:avLst>
          </a:prstGeom>
          <a:solidFill>
            <a:srgbClr val="575757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2"/>
          <p:cNvSpPr/>
          <p:nvPr/>
        </p:nvSpPr>
        <p:spPr>
          <a:xfrm>
            <a:off x="6760012" y="1689259"/>
            <a:ext cx="680442" cy="30480"/>
          </a:xfrm>
          <a:prstGeom prst="roundRect">
            <a:avLst>
              <a:gd name="adj" fmla="val 111628"/>
            </a:avLst>
          </a:prstGeom>
          <a:solidFill>
            <a:srgbClr val="575757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Shape 3"/>
          <p:cNvSpPr/>
          <p:nvPr/>
        </p:nvSpPr>
        <p:spPr>
          <a:xfrm>
            <a:off x="6280190" y="1449348"/>
            <a:ext cx="510302" cy="510302"/>
          </a:xfrm>
          <a:prstGeom prst="roundRect">
            <a:avLst>
              <a:gd name="adj" fmla="val 6667"/>
            </a:avLst>
          </a:prstGeom>
          <a:solidFill>
            <a:srgbClr val="3E3E3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Text 4"/>
          <p:cNvSpPr/>
          <p:nvPr/>
        </p:nvSpPr>
        <p:spPr>
          <a:xfrm>
            <a:off x="6365260" y="1491853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1</a:t>
            </a:r>
            <a:endParaRPr lang="en-US" sz="2650" dirty="0"/>
          </a:p>
        </p:txBody>
      </p:sp>
      <p:sp>
        <p:nvSpPr>
          <p:cNvPr id="8" name="Text 5"/>
          <p:cNvSpPr/>
          <p:nvPr/>
        </p:nvSpPr>
        <p:spPr>
          <a:xfrm>
            <a:off x="7669411" y="152721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i="1" dirty="0">
                <a:solidFill>
                  <a:srgbClr val="FFC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Ensino Fundamental</a:t>
            </a:r>
            <a:endParaRPr lang="en-US" sz="2200" i="1" dirty="0">
              <a:solidFill>
                <a:srgbClr val="FFC000"/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7669411" y="1887007"/>
            <a:ext cx="646568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50"/>
              </a:lnSpc>
              <a:buNone/>
            </a:pPr>
            <a:r>
              <a:rPr lang="en-US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Foco na consciência do Eu, do Outro e do Nós, explorando Geografia e História: temporalidade, espacialidade e </a:t>
            </a:r>
            <a:r>
              <a:rPr lang="en-US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diversidade</a:t>
            </a:r>
            <a:r>
              <a:rPr lang="en-US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</a:t>
            </a:r>
            <a:r>
              <a:rPr lang="en-US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Repertório</a:t>
            </a:r>
            <a:r>
              <a:rPr lang="en-US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para </a:t>
            </a:r>
            <a:r>
              <a:rPr lang="en-US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Filosofia</a:t>
            </a:r>
            <a:r>
              <a:rPr lang="en-US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e </a:t>
            </a:r>
            <a:r>
              <a:rPr lang="en-US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Sociologia</a:t>
            </a:r>
            <a:endParaRPr lang="en-US" dirty="0"/>
          </a:p>
        </p:txBody>
      </p:sp>
      <p:sp>
        <p:nvSpPr>
          <p:cNvPr id="10" name="Shape 7"/>
          <p:cNvSpPr/>
          <p:nvPr/>
        </p:nvSpPr>
        <p:spPr>
          <a:xfrm>
            <a:off x="6760012" y="3509600"/>
            <a:ext cx="680442" cy="30480"/>
          </a:xfrm>
          <a:prstGeom prst="roundRect">
            <a:avLst>
              <a:gd name="adj" fmla="val 111628"/>
            </a:avLst>
          </a:prstGeom>
          <a:solidFill>
            <a:srgbClr val="575757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Shape 8"/>
          <p:cNvSpPr/>
          <p:nvPr/>
        </p:nvSpPr>
        <p:spPr>
          <a:xfrm>
            <a:off x="6280190" y="3298717"/>
            <a:ext cx="510302" cy="510302"/>
          </a:xfrm>
          <a:prstGeom prst="roundRect">
            <a:avLst>
              <a:gd name="adj" fmla="val 6667"/>
            </a:avLst>
          </a:prstGeom>
          <a:solidFill>
            <a:srgbClr val="3E3E3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Text 9"/>
          <p:cNvSpPr/>
          <p:nvPr/>
        </p:nvSpPr>
        <p:spPr>
          <a:xfrm>
            <a:off x="6365260" y="3341222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2</a:t>
            </a:r>
            <a:endParaRPr lang="en-US" sz="2650" dirty="0"/>
          </a:p>
        </p:txBody>
      </p:sp>
      <p:sp>
        <p:nvSpPr>
          <p:cNvPr id="13" name="Text 10"/>
          <p:cNvSpPr/>
          <p:nvPr/>
        </p:nvSpPr>
        <p:spPr>
          <a:xfrm>
            <a:off x="7669411" y="333304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i="1" dirty="0">
                <a:solidFill>
                  <a:srgbClr val="FFC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Transição</a:t>
            </a:r>
            <a:endParaRPr lang="en-US" sz="2200" i="1" dirty="0">
              <a:solidFill>
                <a:srgbClr val="FFC000"/>
              </a:solidFill>
            </a:endParaRPr>
          </a:p>
        </p:txBody>
      </p:sp>
      <p:sp>
        <p:nvSpPr>
          <p:cNvPr id="14" name="Text 11"/>
          <p:cNvSpPr/>
          <p:nvPr/>
        </p:nvSpPr>
        <p:spPr>
          <a:xfrm>
            <a:off x="7669411" y="3736376"/>
            <a:ext cx="646568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50"/>
              </a:lnSpc>
              <a:buNone/>
            </a:pPr>
            <a:r>
              <a:rPr lang="en-US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Desenvolvimento de capacidades cognitivas que permitem maior repertório conceitual e articulação de conhecimentos.</a:t>
            </a:r>
            <a:endParaRPr lang="en-US" dirty="0"/>
          </a:p>
        </p:txBody>
      </p:sp>
      <p:sp>
        <p:nvSpPr>
          <p:cNvPr id="15" name="Shape 12"/>
          <p:cNvSpPr/>
          <p:nvPr/>
        </p:nvSpPr>
        <p:spPr>
          <a:xfrm>
            <a:off x="6760012" y="4841633"/>
            <a:ext cx="680442" cy="30480"/>
          </a:xfrm>
          <a:prstGeom prst="roundRect">
            <a:avLst>
              <a:gd name="adj" fmla="val 111628"/>
            </a:avLst>
          </a:prstGeom>
          <a:solidFill>
            <a:srgbClr val="575757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Shape 13"/>
          <p:cNvSpPr/>
          <p:nvPr/>
        </p:nvSpPr>
        <p:spPr>
          <a:xfrm>
            <a:off x="6280190" y="4601722"/>
            <a:ext cx="510302" cy="510302"/>
          </a:xfrm>
          <a:prstGeom prst="roundRect">
            <a:avLst>
              <a:gd name="adj" fmla="val 6667"/>
            </a:avLst>
          </a:prstGeom>
          <a:solidFill>
            <a:srgbClr val="3E3E3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Text 14"/>
          <p:cNvSpPr/>
          <p:nvPr/>
        </p:nvSpPr>
        <p:spPr>
          <a:xfrm>
            <a:off x="6365260" y="4644227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3</a:t>
            </a:r>
            <a:endParaRPr lang="en-US" sz="2650" dirty="0"/>
          </a:p>
        </p:txBody>
      </p:sp>
      <p:sp>
        <p:nvSpPr>
          <p:cNvPr id="18" name="Text 15"/>
          <p:cNvSpPr/>
          <p:nvPr/>
        </p:nvSpPr>
        <p:spPr>
          <a:xfrm>
            <a:off x="7669411" y="467958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i="1" dirty="0">
                <a:solidFill>
                  <a:srgbClr val="FFC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Ensino Médio</a:t>
            </a:r>
            <a:endParaRPr lang="en-US" sz="2200" i="1" dirty="0">
              <a:solidFill>
                <a:srgbClr val="FFC000"/>
              </a:solidFill>
            </a:endParaRPr>
          </a:p>
        </p:txBody>
      </p:sp>
      <p:sp>
        <p:nvSpPr>
          <p:cNvPr id="19" name="Text 16"/>
          <p:cNvSpPr/>
          <p:nvPr/>
        </p:nvSpPr>
        <p:spPr>
          <a:xfrm>
            <a:off x="7669411" y="5170007"/>
            <a:ext cx="64656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50"/>
              </a:lnSpc>
              <a:buNone/>
            </a:pPr>
            <a:r>
              <a:rPr lang="en-US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Estabelecimento de diálogos entre indivíduos, grupos e cidadãos de diversas nacionalidades e culturas.</a:t>
            </a:r>
            <a:endParaRPr lang="en-US" dirty="0"/>
          </a:p>
        </p:txBody>
      </p:sp>
      <p:sp>
        <p:nvSpPr>
          <p:cNvPr id="20" name="Shape 12"/>
          <p:cNvSpPr/>
          <p:nvPr/>
        </p:nvSpPr>
        <p:spPr>
          <a:xfrm>
            <a:off x="6760012" y="6384549"/>
            <a:ext cx="680442" cy="30480"/>
          </a:xfrm>
          <a:prstGeom prst="roundRect">
            <a:avLst>
              <a:gd name="adj" fmla="val 111628"/>
            </a:avLst>
          </a:prstGeom>
          <a:solidFill>
            <a:srgbClr val="575757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1" name="Shape 13"/>
          <p:cNvSpPr/>
          <p:nvPr/>
        </p:nvSpPr>
        <p:spPr>
          <a:xfrm>
            <a:off x="6280190" y="6144638"/>
            <a:ext cx="510302" cy="510302"/>
          </a:xfrm>
          <a:prstGeom prst="roundRect">
            <a:avLst>
              <a:gd name="adj" fmla="val 6667"/>
            </a:avLst>
          </a:prstGeom>
          <a:solidFill>
            <a:srgbClr val="3E3E3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2" name="Text 14"/>
          <p:cNvSpPr/>
          <p:nvPr/>
        </p:nvSpPr>
        <p:spPr>
          <a:xfrm>
            <a:off x="6365260" y="6187143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4</a:t>
            </a:r>
            <a:endParaRPr lang="en-US" sz="2650" dirty="0"/>
          </a:p>
        </p:txBody>
      </p:sp>
      <p:sp>
        <p:nvSpPr>
          <p:cNvPr id="23" name="Text 15"/>
          <p:cNvSpPr/>
          <p:nvPr/>
        </p:nvSpPr>
        <p:spPr>
          <a:xfrm>
            <a:off x="7669410" y="614463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i="1" dirty="0" err="1">
                <a:solidFill>
                  <a:srgbClr val="FFC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Filosofia</a:t>
            </a:r>
            <a:r>
              <a:rPr lang="en-US" sz="2200" i="1" dirty="0">
                <a:solidFill>
                  <a:srgbClr val="FFC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e </a:t>
            </a:r>
            <a:r>
              <a:rPr lang="en-US" sz="2200" i="1" dirty="0" err="1">
                <a:solidFill>
                  <a:srgbClr val="FFC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Sociologia</a:t>
            </a:r>
            <a:endParaRPr lang="en-US" sz="2200" i="1" dirty="0">
              <a:solidFill>
                <a:srgbClr val="FFC000"/>
              </a:solidFill>
            </a:endParaRPr>
          </a:p>
        </p:txBody>
      </p:sp>
      <p:sp>
        <p:nvSpPr>
          <p:cNvPr id="25" name="Text 16"/>
          <p:cNvSpPr/>
          <p:nvPr/>
        </p:nvSpPr>
        <p:spPr>
          <a:xfrm>
            <a:off x="7669410" y="6582370"/>
            <a:ext cx="64656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ts val="2850"/>
              </a:lnSpc>
            </a:pPr>
            <a:r>
              <a:rPr lang="pt-BR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Aprofundamento e a ampliação da base conceitual e dos modos de construção da argumentação e sistematização do raciocínio, operacionalizados com base em procedimentos analíticos e interpretativos.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5"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73300" y="611803"/>
            <a:ext cx="848367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5400" b="1" dirty="0">
                <a:solidFill>
                  <a:srgbClr val="FE5601"/>
                </a:solidFill>
                <a:latin typeface="Bahnschrift Condensed" panose="020B0502040204020203" pitchFamily="34" charset="0"/>
                <a:ea typeface="Instrument Sans Medium" pitchFamily="34" charset="-122"/>
                <a:cs typeface="Instrument Sans Medium" pitchFamily="34" charset="-120"/>
              </a:rPr>
              <a:t>ARTICULAÇÃO ENTRE OS COMPONENTES</a:t>
            </a:r>
            <a:endParaRPr lang="en-US" sz="5400" b="1" dirty="0">
              <a:solidFill>
                <a:srgbClr val="FE5601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2330" y="3666649"/>
            <a:ext cx="7825621" cy="7825621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2456" y="6217087"/>
            <a:ext cx="382667" cy="478393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2330" y="3666649"/>
            <a:ext cx="7825621" cy="7825621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0631" y="4628912"/>
            <a:ext cx="382667" cy="478393"/>
          </a:xfrm>
          <a:prstGeom prst="rect">
            <a:avLst/>
          </a:prstGeom>
        </p:spPr>
      </p:pic>
      <p:pic>
        <p:nvPicPr>
          <p:cNvPr id="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2330" y="3666649"/>
            <a:ext cx="7825621" cy="7825621"/>
          </a:xfrm>
          <a:prstGeom prst="rect">
            <a:avLst/>
          </a:prstGeom>
        </p:spPr>
      </p:pic>
      <p:pic>
        <p:nvPicPr>
          <p:cNvPr id="8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46745" y="4628912"/>
            <a:ext cx="382667" cy="478393"/>
          </a:xfrm>
          <a:prstGeom prst="rect">
            <a:avLst/>
          </a:prstGeom>
        </p:spPr>
      </p:pic>
      <p:pic>
        <p:nvPicPr>
          <p:cNvPr id="9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02330" y="3666649"/>
            <a:ext cx="7825621" cy="7825621"/>
          </a:xfrm>
          <a:prstGeom prst="rect">
            <a:avLst/>
          </a:prstGeom>
        </p:spPr>
      </p:pic>
      <p:pic>
        <p:nvPicPr>
          <p:cNvPr id="10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34920" y="6217087"/>
            <a:ext cx="382667" cy="478393"/>
          </a:xfrm>
          <a:prstGeom prst="rect">
            <a:avLst/>
          </a:prstGeom>
        </p:spPr>
      </p:pic>
      <p:sp>
        <p:nvSpPr>
          <p:cNvPr id="11" name="Text 1"/>
          <p:cNvSpPr/>
          <p:nvPr/>
        </p:nvSpPr>
        <p:spPr>
          <a:xfrm>
            <a:off x="473709" y="5113418"/>
            <a:ext cx="292703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FC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INTEGRAÇÃO DE SABERES</a:t>
            </a:r>
            <a:endParaRPr lang="en-US" sz="2200" b="1" dirty="0">
              <a:solidFill>
                <a:srgbClr val="FFC000"/>
              </a:solidFill>
            </a:endParaRPr>
          </a:p>
        </p:txBody>
      </p:sp>
      <p:sp>
        <p:nvSpPr>
          <p:cNvPr id="12" name="Text 2"/>
          <p:cNvSpPr/>
          <p:nvPr/>
        </p:nvSpPr>
        <p:spPr>
          <a:xfrm>
            <a:off x="311706" y="5603836"/>
            <a:ext cx="300549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Contextualização, diversificação e transdisciplinaridade entre campos específicos.</a:t>
            </a:r>
            <a:endParaRPr lang="en-US" sz="1750" dirty="0"/>
          </a:p>
        </p:txBody>
      </p:sp>
      <p:sp>
        <p:nvSpPr>
          <p:cNvPr id="13" name="Text 3"/>
          <p:cNvSpPr/>
          <p:nvPr/>
        </p:nvSpPr>
        <p:spPr>
          <a:xfrm>
            <a:off x="2970134" y="229189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FC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PENSAMENTO CRÍTICO</a:t>
            </a:r>
            <a:endParaRPr lang="en-US" sz="2200" b="1" dirty="0">
              <a:solidFill>
                <a:srgbClr val="FFC000"/>
              </a:solidFill>
            </a:endParaRPr>
          </a:p>
        </p:txBody>
      </p:sp>
      <p:sp>
        <p:nvSpPr>
          <p:cNvPr id="14" name="Text 4"/>
          <p:cNvSpPr/>
          <p:nvPr/>
        </p:nvSpPr>
        <p:spPr>
          <a:xfrm>
            <a:off x="2885004" y="2782312"/>
            <a:ext cx="300561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Produção de respostas e saberes criativos diante de questões contemporâneas.</a:t>
            </a:r>
            <a:endParaRPr lang="en-US" sz="1750" dirty="0"/>
          </a:p>
        </p:txBody>
      </p:sp>
      <p:sp>
        <p:nvSpPr>
          <p:cNvPr id="15" name="Text 5"/>
          <p:cNvSpPr/>
          <p:nvPr/>
        </p:nvSpPr>
        <p:spPr>
          <a:xfrm>
            <a:off x="8654415" y="2223570"/>
            <a:ext cx="295560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FC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MÚLTIPLAS EXPERIÊNCIAS</a:t>
            </a:r>
            <a:endParaRPr lang="en-US" sz="2200" b="1" dirty="0">
              <a:solidFill>
                <a:srgbClr val="FFC000"/>
              </a:solidFill>
            </a:endParaRPr>
          </a:p>
        </p:txBody>
      </p:sp>
      <p:sp>
        <p:nvSpPr>
          <p:cNvPr id="16" name="Text 6"/>
          <p:cNvSpPr/>
          <p:nvPr/>
        </p:nvSpPr>
        <p:spPr>
          <a:xfrm>
            <a:off x="8629412" y="2713989"/>
            <a:ext cx="300561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Valorização de vivências e compartilhamento de saberes diversos.</a:t>
            </a:r>
            <a:endParaRPr lang="en-US" sz="1750" dirty="0"/>
          </a:p>
        </p:txBody>
      </p:sp>
      <p:sp>
        <p:nvSpPr>
          <p:cNvPr id="17" name="Text 7"/>
          <p:cNvSpPr/>
          <p:nvPr/>
        </p:nvSpPr>
        <p:spPr>
          <a:xfrm>
            <a:off x="11313080" y="511341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FC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CULTURA DIGITAL</a:t>
            </a:r>
            <a:endParaRPr lang="en-US" sz="2200" b="1" dirty="0">
              <a:solidFill>
                <a:srgbClr val="FFC000"/>
              </a:solidFill>
            </a:endParaRPr>
          </a:p>
        </p:txBody>
      </p:sp>
      <p:sp>
        <p:nvSpPr>
          <p:cNvPr id="18" name="Text 8"/>
          <p:cNvSpPr/>
          <p:nvPr/>
        </p:nvSpPr>
        <p:spPr>
          <a:xfrm>
            <a:off x="11227951" y="5603836"/>
            <a:ext cx="300561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Uso ético das tecnologias para interação consciente e sustentável.</a:t>
            </a:r>
            <a:endParaRPr lang="en-US" sz="1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6"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330" y="82782"/>
            <a:ext cx="3598425" cy="255124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798689" y="2722994"/>
            <a:ext cx="1799153" cy="2247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2400" b="1" dirty="0">
                <a:solidFill>
                  <a:srgbClr val="FFC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TEMPO E ESPAÇO</a:t>
            </a:r>
            <a:endParaRPr lang="en-US" sz="2400" b="1" dirty="0">
              <a:solidFill>
                <a:srgbClr val="FFC000"/>
              </a:solidFill>
            </a:endParaRP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3895" y="118783"/>
            <a:ext cx="3581134" cy="257881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1473120" y="2811363"/>
            <a:ext cx="1799153" cy="2247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2400" b="1" dirty="0">
                <a:solidFill>
                  <a:srgbClr val="FFC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TERRITÓRIO E FRONTEIRA</a:t>
            </a:r>
            <a:endParaRPr lang="en-US" sz="2400" b="1" dirty="0">
              <a:solidFill>
                <a:srgbClr val="FFC000"/>
              </a:solidFill>
            </a:endParaRP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330" y="4320841"/>
            <a:ext cx="3598426" cy="269284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798690" y="7077253"/>
            <a:ext cx="1799153" cy="2247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2400" b="1" dirty="0">
                <a:solidFill>
                  <a:srgbClr val="FFC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POLÍTICA E TRABALHO</a:t>
            </a:r>
            <a:endParaRPr lang="en-US" sz="2400" b="1" dirty="0">
              <a:solidFill>
                <a:srgbClr val="FFC000"/>
              </a:solidFill>
            </a:endParaRPr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3130" y="4176148"/>
            <a:ext cx="3581134" cy="2598856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F58EAE6F-B672-69B5-4BAE-283B2C6A1B9E}"/>
              </a:ext>
            </a:extLst>
          </p:cNvPr>
          <p:cNvSpPr txBox="1"/>
          <p:nvPr/>
        </p:nvSpPr>
        <p:spPr>
          <a:xfrm>
            <a:off x="199218" y="2907158"/>
            <a:ext cx="454025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Exige </a:t>
            </a:r>
            <a:r>
              <a:rPr lang="en-US" sz="200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análises</a:t>
            </a: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200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amplas</a:t>
            </a: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de </a:t>
            </a:r>
            <a:r>
              <a:rPr lang="en-US" sz="200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contexto</a:t>
            </a: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200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histórico</a:t>
            </a: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e </a:t>
            </a:r>
            <a:r>
              <a:rPr lang="en-US" sz="200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geográfico</a:t>
            </a: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para </a:t>
            </a:r>
            <a:r>
              <a:rPr lang="en-US" sz="200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compreensão</a:t>
            </a: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de </a:t>
            </a:r>
            <a:r>
              <a:rPr lang="en-US" sz="200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fenômenos</a:t>
            </a: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200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sociais</a:t>
            </a: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2000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E6E6CA9D-9252-177C-FBDE-292FA76275DA}"/>
              </a:ext>
            </a:extLst>
          </p:cNvPr>
          <p:cNvSpPr txBox="1"/>
          <p:nvPr/>
        </p:nvSpPr>
        <p:spPr>
          <a:xfrm>
            <a:off x="36405" y="7422289"/>
            <a:ext cx="5298004" cy="7945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Analisa </a:t>
            </a:r>
            <a:r>
              <a:rPr lang="en-US" sz="200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os</a:t>
            </a: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200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desafios</a:t>
            </a: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200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enfrentados</a:t>
            </a: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</a:t>
            </a:r>
            <a:r>
              <a:rPr lang="en-US" sz="200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acerca</a:t>
            </a: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do </a:t>
            </a:r>
            <a:r>
              <a:rPr lang="en-US" sz="200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bem</a:t>
            </a: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200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comum</a:t>
            </a: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e da </a:t>
            </a:r>
            <a:r>
              <a:rPr lang="en-US" sz="200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produção</a:t>
            </a: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da </a:t>
            </a:r>
            <a:r>
              <a:rPr lang="en-US" sz="200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vida</a:t>
            </a: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material e </a:t>
            </a:r>
            <a:r>
              <a:rPr lang="en-US" sz="200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seus</a:t>
            </a: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200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desdobramentos</a:t>
            </a: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2000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77EA94F1-88BB-77C5-978F-08DA2AB0CB9C}"/>
              </a:ext>
            </a:extLst>
          </p:cNvPr>
          <p:cNvSpPr txBox="1"/>
          <p:nvPr/>
        </p:nvSpPr>
        <p:spPr>
          <a:xfrm>
            <a:off x="9260360" y="7506276"/>
            <a:ext cx="529800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00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Promove</a:t>
            </a: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200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análises</a:t>
            </a: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de </a:t>
            </a:r>
            <a:r>
              <a:rPr lang="en-US" sz="200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relações</a:t>
            </a: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</a:t>
            </a:r>
            <a:r>
              <a:rPr lang="en-US" sz="200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articulações</a:t>
            </a: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e </a:t>
            </a:r>
            <a:r>
              <a:rPr lang="en-US" sz="200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contradições</a:t>
            </a: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da </a:t>
            </a:r>
            <a:r>
              <a:rPr lang="en-US" sz="200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existência</a:t>
            </a: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200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humana</a:t>
            </a: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2000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7947425E-FEDB-1971-AA00-66903DB745E8}"/>
              </a:ext>
            </a:extLst>
          </p:cNvPr>
          <p:cNvSpPr txBox="1"/>
          <p:nvPr/>
        </p:nvSpPr>
        <p:spPr>
          <a:xfrm>
            <a:off x="10187030" y="3034970"/>
            <a:ext cx="4371334" cy="7945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200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Traz</a:t>
            </a: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200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ordenamento</a:t>
            </a: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para o </a:t>
            </a:r>
            <a:r>
              <a:rPr lang="en-US" sz="200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espaço</a:t>
            </a: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200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em</a:t>
            </a: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200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suas</a:t>
            </a: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200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diferentes</a:t>
            </a: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200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dimensões</a:t>
            </a: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200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políticas</a:t>
            </a: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e </a:t>
            </a:r>
            <a:r>
              <a:rPr lang="en-US" sz="200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sociais</a:t>
            </a: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20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6F0AF4AB-5A10-101E-D7C0-78F4425CB841}"/>
              </a:ext>
            </a:extLst>
          </p:cNvPr>
          <p:cNvSpPr txBox="1"/>
          <p:nvPr/>
        </p:nvSpPr>
        <p:spPr>
          <a:xfrm>
            <a:off x="9492027" y="6806605"/>
            <a:ext cx="483466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C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INDIVÍDUO, NATUREZA, SOCIEDADE, CULTURA E ÉTICA</a:t>
            </a:r>
            <a:endParaRPr lang="en-US" sz="2400" b="1" dirty="0">
              <a:solidFill>
                <a:srgbClr val="FFC000"/>
              </a:solidFill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6400A35C-B981-B359-A3CC-8B63B0CB6213}"/>
              </a:ext>
            </a:extLst>
          </p:cNvPr>
          <p:cNvSpPr txBox="1"/>
          <p:nvPr/>
        </p:nvSpPr>
        <p:spPr>
          <a:xfrm>
            <a:off x="4240334" y="2330105"/>
            <a:ext cx="6273561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6600" b="1" dirty="0">
                <a:solidFill>
                  <a:srgbClr val="FE5601"/>
                </a:solidFill>
                <a:latin typeface="Bahnschrift Condensed" panose="020B0502040204020203" pitchFamily="34" charset="0"/>
                <a:ea typeface="HGMinchoE" panose="020B0400000000000000" pitchFamily="49" charset="-128"/>
                <a:cs typeface="Instrument Sans Medium" pitchFamily="34" charset="-120"/>
              </a:rPr>
              <a:t>CATEGORIAS</a:t>
            </a:r>
          </a:p>
          <a:p>
            <a:pPr marL="0" indent="0" algn="ctr">
              <a:buNone/>
            </a:pPr>
            <a:r>
              <a:rPr lang="en-US" sz="6600" b="1" dirty="0">
                <a:solidFill>
                  <a:srgbClr val="FE5601"/>
                </a:solidFill>
                <a:latin typeface="Bahnschrift Condensed" panose="020B0502040204020203" pitchFamily="34" charset="0"/>
                <a:ea typeface="HGMinchoE" panose="020B0400000000000000" pitchFamily="49" charset="-128"/>
                <a:cs typeface="Instrument Sans Medium" pitchFamily="34" charset="-120"/>
              </a:rPr>
              <a:t>DE</a:t>
            </a:r>
          </a:p>
          <a:p>
            <a:pPr marL="0" indent="0" algn="ctr">
              <a:buNone/>
            </a:pPr>
            <a:r>
              <a:rPr lang="en-US" sz="6600" b="1" dirty="0">
                <a:solidFill>
                  <a:srgbClr val="FE5601"/>
                </a:solidFill>
                <a:latin typeface="Bahnschrift Condensed" panose="020B0502040204020203" pitchFamily="34" charset="0"/>
                <a:ea typeface="HGMinchoE" panose="020B0400000000000000" pitchFamily="49" charset="-128"/>
                <a:cs typeface="Instrument Sans Medium" pitchFamily="34" charset="-120"/>
              </a:rPr>
              <a:t>ANÁLISE</a:t>
            </a:r>
            <a:endParaRPr lang="en-US" sz="6600" b="1" dirty="0">
              <a:solidFill>
                <a:srgbClr val="FE5601"/>
              </a:solidFill>
              <a:latin typeface="Bahnschrift Condensed" panose="020B0502040204020203" pitchFamily="34" charset="0"/>
              <a:ea typeface="HGMinchoE" panose="020B0400000000000000" pitchFamily="49" charset="-128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>
              <a:alpha val="8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1"/>
          <p:cNvSpPr/>
          <p:nvPr/>
        </p:nvSpPr>
        <p:spPr>
          <a:xfrm>
            <a:off x="4479846" y="1656874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9600" b="1" dirty="0">
                <a:solidFill>
                  <a:srgbClr val="FE5601"/>
                </a:solidFill>
                <a:latin typeface="Bahnschrift Condensed" panose="020B0502040204020203" pitchFamily="34" charset="0"/>
                <a:ea typeface="Instrument Sans Medium" pitchFamily="34" charset="-122"/>
                <a:cs typeface="Instrument Sans Medium" pitchFamily="34" charset="-120"/>
              </a:rPr>
              <a:t>TEMPO E ESPAÇO</a:t>
            </a:r>
            <a:endParaRPr lang="en-US" sz="9600" dirty="0">
              <a:solidFill>
                <a:srgbClr val="FE560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793790" y="2705814"/>
            <a:ext cx="13042821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Análise de acontecimentos ocorridos em circunstâncias variadas torna possível compará-los, observar suas semelhanças e diferenças, assim como compreender processos marcados pela continuidade, por mudanças e por rupturas.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2498527" y="433578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4000" b="1" dirty="0">
                <a:solidFill>
                  <a:srgbClr val="FFC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TEMPO</a:t>
            </a:r>
            <a:endParaRPr lang="en-US" sz="4000" b="1" dirty="0">
              <a:solidFill>
                <a:srgbClr val="FFC000"/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793790" y="4916924"/>
            <a:ext cx="6244709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Para além da dimensão cronológica, sem linearidade e homogeneidade. Expressa diferentes significados, dimensões simbólicas e abstratas em diferentes sociedades.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9304258" y="433578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4000" b="1" dirty="0">
                <a:solidFill>
                  <a:srgbClr val="FFC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ESPAÇO</a:t>
            </a:r>
            <a:endParaRPr lang="en-US" sz="4000" b="1" dirty="0">
              <a:solidFill>
                <a:srgbClr val="FFC000"/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7599521" y="4916924"/>
            <a:ext cx="6244709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Para além da dimensão cartográfica. Contempla dimensões histórica e cultural. Associado a arranjos de objetos e movimentações de grupos, onde ocorrem disputas e relações de trabalho.</a:t>
            </a:r>
            <a:endParaRPr lang="en-US" sz="1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" r="885"/>
          <a:stretch/>
        </p:blipFill>
        <p:spPr>
          <a:xfrm>
            <a:off x="14514" y="4260893"/>
            <a:ext cx="14572344" cy="3968707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4630400" cy="4260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6216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736646" y="1262658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4800" b="1" dirty="0">
                <a:solidFill>
                  <a:srgbClr val="FE5601"/>
                </a:solidFill>
                <a:latin typeface="Bahnschrift Condensed" panose="020B0502040204020203" pitchFamily="34" charset="0"/>
                <a:ea typeface="Instrument Sans Medium" pitchFamily="34" charset="-122"/>
                <a:cs typeface="Instrument Sans Medium" pitchFamily="34" charset="-120"/>
              </a:rPr>
              <a:t>TERRITÓRIO E FRONTEIRA</a:t>
            </a:r>
            <a:endParaRPr lang="en-US" sz="4800" dirty="0">
              <a:solidFill>
                <a:srgbClr val="FE560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793790" y="2311598"/>
            <a:ext cx="3664863" cy="2758559"/>
          </a:xfrm>
          <a:prstGeom prst="roundRect">
            <a:avLst>
              <a:gd name="adj" fmla="val 1233"/>
            </a:avLst>
          </a:prstGeom>
          <a:solidFill>
            <a:srgbClr val="3E3E3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2"/>
          <p:cNvSpPr/>
          <p:nvPr/>
        </p:nvSpPr>
        <p:spPr>
          <a:xfrm>
            <a:off x="1151990" y="253841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FFC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TERRITÓRIO</a:t>
            </a:r>
            <a:endParaRPr lang="en-US" sz="2200" dirty="0">
              <a:solidFill>
                <a:srgbClr val="FFC000"/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1020604" y="3028831"/>
            <a:ext cx="3211235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50"/>
              </a:lnSpc>
              <a:buNone/>
            </a:pPr>
            <a:r>
              <a:rPr lang="en-US" sz="17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Associado a poder, jurisdição e soberania. Suporte para nações e estados, de onde provêm alimento, segurança e identidade.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685467" y="2311598"/>
            <a:ext cx="3664863" cy="2758559"/>
          </a:xfrm>
          <a:prstGeom prst="roundRect">
            <a:avLst>
              <a:gd name="adj" fmla="val 1233"/>
            </a:avLst>
          </a:prstGeom>
          <a:solidFill>
            <a:srgbClr val="3E3E3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5"/>
          <p:cNvSpPr/>
          <p:nvPr/>
        </p:nvSpPr>
        <p:spPr>
          <a:xfrm>
            <a:off x="5100280" y="253841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FFC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FRONTEIRA</a:t>
            </a:r>
            <a:endParaRPr lang="en-US" sz="2200" dirty="0">
              <a:solidFill>
                <a:srgbClr val="FFC000"/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4912281" y="3028831"/>
            <a:ext cx="3211235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50"/>
              </a:lnSpc>
              <a:buNone/>
            </a:pPr>
            <a:r>
              <a:rPr lang="en-US" sz="17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Categoria construída historicamente. Expressa cultura e define formas de organização social, podendo gerar áreas de confronto.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3790" y="5296972"/>
            <a:ext cx="7556421" cy="1669852"/>
          </a:xfrm>
          <a:prstGeom prst="roundRect">
            <a:avLst>
              <a:gd name="adj" fmla="val 2038"/>
            </a:avLst>
          </a:prstGeom>
          <a:solidFill>
            <a:srgbClr val="3E3E3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Text 8"/>
          <p:cNvSpPr/>
          <p:nvPr/>
        </p:nvSpPr>
        <p:spPr>
          <a:xfrm>
            <a:off x="3154323" y="552378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FFC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FRONTEIRAS CULTURAIS</a:t>
            </a:r>
            <a:endParaRPr lang="en-US" sz="2800" dirty="0">
              <a:solidFill>
                <a:srgbClr val="FFC000"/>
              </a:solidFill>
            </a:endParaRPr>
          </a:p>
        </p:txBody>
      </p:sp>
      <p:sp>
        <p:nvSpPr>
          <p:cNvPr id="12" name="Text 9"/>
          <p:cNvSpPr/>
          <p:nvPr/>
        </p:nvSpPr>
        <p:spPr>
          <a:xfrm>
            <a:off x="1020604" y="6014204"/>
            <a:ext cx="710279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Porosas, móveis e nem sempre circunscritas a um território específico. Podem aproximar ou separar grupos.</a:t>
            </a:r>
            <a:endParaRPr lang="en-US" sz="1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4630401" cy="4005943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3953714"/>
            <a:ext cx="14630401" cy="4275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5927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9"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26101" y="326867"/>
            <a:ext cx="8442668" cy="105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5CC97B"/>
                </a:solidFill>
                <a:latin typeface="Bahnschrift Condensed" panose="020B0502040204020203" pitchFamily="34" charset="0"/>
                <a:ea typeface="Instrument Sans Medium" pitchFamily="34" charset="-122"/>
                <a:cs typeface="Instrument Sans Medium" pitchFamily="34" charset="-120"/>
              </a:rPr>
              <a:t>INDIVÍDUO, NATUREZA, SOCIEDADE, CULTURA E ÉTICA</a:t>
            </a:r>
            <a:endParaRPr lang="en-US" sz="4400" b="1" dirty="0">
              <a:solidFill>
                <a:srgbClr val="5CC97B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94506" y="2105660"/>
            <a:ext cx="844629" cy="124348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0829330" y="2274491"/>
            <a:ext cx="2111812" cy="2639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050"/>
              </a:lnSpc>
              <a:buNone/>
            </a:pPr>
            <a:r>
              <a:rPr lang="en-US" sz="2400" i="1" dirty="0">
                <a:solidFill>
                  <a:srgbClr val="5CC97B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INDIVÍDUO</a:t>
            </a:r>
            <a:endParaRPr lang="en-US" sz="2400" i="1" dirty="0">
              <a:solidFill>
                <a:srgbClr val="5CC97B"/>
              </a:solidFill>
            </a:endParaRPr>
          </a:p>
        </p:txBody>
      </p:sp>
      <p:sp>
        <p:nvSpPr>
          <p:cNvPr id="6" name="Text 2"/>
          <p:cNvSpPr/>
          <p:nvPr/>
        </p:nvSpPr>
        <p:spPr>
          <a:xfrm>
            <a:off x="5739764" y="2639774"/>
            <a:ext cx="7201377" cy="540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100"/>
              </a:lnSpc>
              <a:buNone/>
            </a:pP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Sujeito singular e social, ao mesmo tempo produto e agente das transformações culturais e sociais de seu tempo.</a:t>
            </a:r>
            <a:endParaRPr lang="en-US" sz="20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94506" y="3349149"/>
            <a:ext cx="844629" cy="1013579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0829330" y="3479479"/>
            <a:ext cx="2111812" cy="2639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050"/>
              </a:lnSpc>
              <a:buNone/>
            </a:pPr>
            <a:r>
              <a:rPr lang="en-US" sz="2400" i="1" dirty="0">
                <a:solidFill>
                  <a:srgbClr val="5CC97B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NATUREZA</a:t>
            </a:r>
            <a:endParaRPr lang="en-US" sz="2000" i="1" dirty="0">
              <a:solidFill>
                <a:srgbClr val="5CC97B"/>
              </a:solidFill>
            </a:endParaRPr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94506" y="4362728"/>
            <a:ext cx="844629" cy="1243489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0829330" y="4531558"/>
            <a:ext cx="2111812" cy="2639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050"/>
              </a:lnSpc>
              <a:buNone/>
            </a:pPr>
            <a:r>
              <a:rPr lang="en-US" sz="2400" i="1" dirty="0">
                <a:solidFill>
                  <a:srgbClr val="5CC97B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SOCIEDADE</a:t>
            </a:r>
            <a:endParaRPr lang="en-US" sz="2400" i="1" dirty="0">
              <a:solidFill>
                <a:srgbClr val="5CC97B"/>
              </a:solidFill>
            </a:endParaRPr>
          </a:p>
        </p:txBody>
      </p:sp>
      <p:sp>
        <p:nvSpPr>
          <p:cNvPr id="12" name="Text 6"/>
          <p:cNvSpPr/>
          <p:nvPr/>
        </p:nvSpPr>
        <p:spPr>
          <a:xfrm>
            <a:off x="6077664" y="4896842"/>
            <a:ext cx="6863477" cy="540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100"/>
              </a:lnSpc>
              <a:buNone/>
            </a:pP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Grupo humano ocupante de um território com organização baseada em tradições, práticas e valores.</a:t>
            </a:r>
            <a:endParaRPr lang="en-US" sz="20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194506" y="5606217"/>
            <a:ext cx="844629" cy="1243489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0829330" y="5775047"/>
            <a:ext cx="2111812" cy="2639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050"/>
              </a:lnSpc>
              <a:buNone/>
            </a:pPr>
            <a:r>
              <a:rPr lang="en-US" sz="2400" i="1" dirty="0">
                <a:solidFill>
                  <a:srgbClr val="5CC97B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CULTURA</a:t>
            </a:r>
            <a:endParaRPr lang="en-US" sz="1650" i="1" dirty="0">
              <a:solidFill>
                <a:srgbClr val="5CC97B"/>
              </a:solidFill>
            </a:endParaRPr>
          </a:p>
        </p:txBody>
      </p:sp>
      <p:sp>
        <p:nvSpPr>
          <p:cNvPr id="15" name="Text 8"/>
          <p:cNvSpPr/>
          <p:nvPr/>
        </p:nvSpPr>
        <p:spPr>
          <a:xfrm>
            <a:off x="5739764" y="6140331"/>
            <a:ext cx="7201377" cy="540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100"/>
              </a:lnSpc>
              <a:buNone/>
            </a:pP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Expressão e cultivo de saberes, práticas, símbolos e comportamentos que formam e circulam nos grupos sociais</a:t>
            </a:r>
            <a:endParaRPr lang="en-US" sz="2000" dirty="0"/>
          </a:p>
        </p:txBody>
      </p:sp>
      <p:pic>
        <p:nvPicPr>
          <p:cNvPr id="16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94506" y="6849705"/>
            <a:ext cx="844629" cy="1243489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10829330" y="7018536"/>
            <a:ext cx="2111812" cy="2639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050"/>
              </a:lnSpc>
              <a:buNone/>
            </a:pPr>
            <a:r>
              <a:rPr lang="en-US" sz="2400" i="1" dirty="0">
                <a:solidFill>
                  <a:srgbClr val="5CC97B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ÉTICA</a:t>
            </a:r>
            <a:endParaRPr lang="en-US" sz="1650" i="1" dirty="0">
              <a:solidFill>
                <a:srgbClr val="5CC97B"/>
              </a:solidFill>
            </a:endParaRPr>
          </a:p>
        </p:txBody>
      </p:sp>
      <p:sp>
        <p:nvSpPr>
          <p:cNvPr id="18" name="Text 10"/>
          <p:cNvSpPr/>
          <p:nvPr/>
        </p:nvSpPr>
        <p:spPr>
          <a:xfrm>
            <a:off x="6077664" y="7383820"/>
            <a:ext cx="6863477" cy="540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100"/>
              </a:lnSpc>
              <a:buNone/>
            </a:pP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Respeito aos direitos humanos, o bem comum, a valorização das diferenças e o respeito à coletividade.</a:t>
            </a:r>
            <a:endParaRPr lang="en-US" sz="2000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0366F006-406A-AA87-E0A4-9ADB83B954B1}"/>
              </a:ext>
            </a:extLst>
          </p:cNvPr>
          <p:cNvSpPr txBox="1"/>
          <p:nvPr/>
        </p:nvSpPr>
        <p:spPr>
          <a:xfrm>
            <a:off x="6519332" y="3688139"/>
            <a:ext cx="6535631" cy="644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>
              <a:lnSpc>
                <a:spcPts val="2100"/>
              </a:lnSpc>
              <a:buNone/>
            </a:pPr>
            <a:r>
              <a:rPr lang="en-US" sz="200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Transformada</a:t>
            </a: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200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pelo</a:t>
            </a: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ser </a:t>
            </a:r>
            <a:r>
              <a:rPr lang="en-US" sz="200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humano</a:t>
            </a: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de </a:t>
            </a:r>
            <a:r>
              <a:rPr lang="en-US" sz="200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maneira</a:t>
            </a: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200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deliberada</a:t>
            </a: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e </a:t>
            </a:r>
            <a:r>
              <a:rPr lang="en-US" sz="200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consciente</a:t>
            </a: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2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34055"/>
            <a:ext cx="14630400" cy="4095545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413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5195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5866091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566010" y="489627"/>
            <a:ext cx="4218623" cy="5272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150"/>
              </a:lnSpc>
              <a:buNone/>
            </a:pPr>
            <a:r>
              <a:rPr lang="en-US" sz="5400" b="1" dirty="0">
                <a:solidFill>
                  <a:srgbClr val="FE5601"/>
                </a:solidFill>
                <a:latin typeface="Bahnschrift Condensed" panose="020B0604020202020204" charset="0"/>
                <a:ea typeface="Barlow Medium" pitchFamily="34" charset="-122"/>
                <a:cs typeface="Barlow Medium" pitchFamily="34" charset="-120"/>
              </a:rPr>
              <a:t>POLÍTICA E TRABALHO</a:t>
            </a:r>
            <a:endParaRPr lang="en-US" sz="5400" b="1" dirty="0">
              <a:solidFill>
                <a:srgbClr val="FE5601"/>
              </a:solidFill>
              <a:latin typeface="Bahnschrift Condensed" panose="020B0604020202020204" charset="0"/>
            </a:endParaRP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0769" y="1447919"/>
            <a:ext cx="949166" cy="113895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384613" y="1434509"/>
            <a:ext cx="2109311" cy="2637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2400" b="1" dirty="0">
                <a:solidFill>
                  <a:schemeClr val="accent4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ORIGEM CLÁSSICA</a:t>
            </a:r>
            <a:endParaRPr lang="en-US" sz="2400" b="1" dirty="0">
              <a:solidFill>
                <a:schemeClr val="accent4"/>
              </a:solidFill>
            </a:endParaRPr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0769" y="2586871"/>
            <a:ext cx="949166" cy="1364337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384613" y="2776657"/>
            <a:ext cx="2423636" cy="2637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2400" b="1" dirty="0">
                <a:solidFill>
                  <a:schemeClr val="accent4"/>
                </a:solidFill>
                <a:latin typeface="Bahnschrift Condensed" panose="020B0604020202020204" charset="0"/>
                <a:ea typeface="Barlow Medium" pitchFamily="34" charset="-122"/>
                <a:cs typeface="Barlow Medium" pitchFamily="34" charset="-120"/>
              </a:rPr>
              <a:t>COMBATE AO AUTORITARISMO</a:t>
            </a:r>
            <a:endParaRPr lang="en-US" sz="2400" b="1" dirty="0">
              <a:solidFill>
                <a:schemeClr val="accent4"/>
              </a:solidFill>
              <a:latin typeface="Bahnschrift Condensed" panose="020B0604020202020204" charset="0"/>
            </a:endParaRPr>
          </a:p>
        </p:txBody>
      </p:sp>
      <p:sp>
        <p:nvSpPr>
          <p:cNvPr id="9" name="Text 4"/>
          <p:cNvSpPr/>
          <p:nvPr/>
        </p:nvSpPr>
        <p:spPr>
          <a:xfrm>
            <a:off x="7384613" y="3154204"/>
            <a:ext cx="6581418" cy="607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 política foi instrumento para combater tiranias e violências contra a vida pública.</a:t>
            </a:r>
            <a:endParaRPr lang="en-US" sz="20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0769" y="3951208"/>
            <a:ext cx="949166" cy="1364337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384613" y="4140994"/>
            <a:ext cx="3099078" cy="2637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2400" b="1" dirty="0">
                <a:solidFill>
                  <a:schemeClr val="accent4"/>
                </a:solidFill>
                <a:latin typeface="Bahnschrift Condensed" panose="020B0604020202020204" charset="0"/>
                <a:ea typeface="Barlow Medium" pitchFamily="34" charset="-122"/>
                <a:cs typeface="Barlow Medium" pitchFamily="34" charset="-120"/>
              </a:rPr>
              <a:t>ESTADO E PODER</a:t>
            </a:r>
            <a:endParaRPr lang="en-US" sz="2400" b="1" dirty="0">
              <a:solidFill>
                <a:schemeClr val="accent4"/>
              </a:solidFill>
              <a:latin typeface="Bahnschrift Condensed" panose="020B0604020202020204" charset="0"/>
            </a:endParaRPr>
          </a:p>
        </p:txBody>
      </p:sp>
      <p:sp>
        <p:nvSpPr>
          <p:cNvPr id="12" name="Text 6"/>
          <p:cNvSpPr/>
          <p:nvPr/>
        </p:nvSpPr>
        <p:spPr>
          <a:xfrm>
            <a:off x="7384613" y="4518541"/>
            <a:ext cx="6581418" cy="607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dirty="0" err="1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Temática</a:t>
            </a:r>
            <a:r>
              <a:rPr lang="en-US" sz="20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</a:t>
            </a:r>
            <a:r>
              <a:rPr lang="en-US" sz="2000" dirty="0" err="1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aprofundadas</a:t>
            </a:r>
            <a:r>
              <a:rPr lang="en-US" sz="20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no </a:t>
            </a:r>
            <a:r>
              <a:rPr lang="en-US" sz="2000" dirty="0" err="1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Ensino</a:t>
            </a:r>
            <a:r>
              <a:rPr lang="en-US" sz="20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</a:t>
            </a:r>
            <a:r>
              <a:rPr lang="en-US" sz="2000" dirty="0" err="1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Médio</a:t>
            </a:r>
            <a:r>
              <a:rPr lang="en-US" sz="20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em sua dimensão formal e jurídica.</a:t>
            </a:r>
            <a:endParaRPr lang="en-US" sz="20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0769" y="5315545"/>
            <a:ext cx="949166" cy="1138952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7384613" y="5505331"/>
            <a:ext cx="2109311" cy="2637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2400" dirty="0">
                <a:solidFill>
                  <a:schemeClr val="accent4"/>
                </a:solidFill>
                <a:latin typeface="Bahnschrift Condensed" panose="020B0604020202020204" charset="0"/>
                <a:ea typeface="Barlow Medium" pitchFamily="34" charset="-122"/>
                <a:cs typeface="Barlow Medium" pitchFamily="34" charset="-120"/>
              </a:rPr>
              <a:t>DIMENSÕES DO TRABALHO</a:t>
            </a:r>
            <a:endParaRPr lang="en-US" sz="2400" dirty="0">
              <a:solidFill>
                <a:schemeClr val="accent4"/>
              </a:solidFill>
              <a:latin typeface="Bahnschrift Condensed" panose="020B0604020202020204" charset="0"/>
            </a:endParaRPr>
          </a:p>
        </p:txBody>
      </p:sp>
      <p:sp>
        <p:nvSpPr>
          <p:cNvPr id="15" name="Text 8"/>
          <p:cNvSpPr/>
          <p:nvPr/>
        </p:nvSpPr>
        <p:spPr>
          <a:xfrm>
            <a:off x="7384613" y="5882878"/>
            <a:ext cx="6581418" cy="303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Filosófica, econômica, sociológica e histórica.</a:t>
            </a:r>
            <a:endParaRPr lang="en-US" sz="2000" dirty="0"/>
          </a:p>
        </p:txBody>
      </p:sp>
      <p:pic>
        <p:nvPicPr>
          <p:cNvPr id="16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50769" y="6454497"/>
            <a:ext cx="949166" cy="1138952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7384613" y="6644283"/>
            <a:ext cx="2771418" cy="2637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2400" dirty="0">
                <a:solidFill>
                  <a:schemeClr val="accent4"/>
                </a:solidFill>
                <a:latin typeface="Bahnschrift Condensed" panose="020B0604020202020204" charset="0"/>
                <a:ea typeface="Barlow Medium" pitchFamily="34" charset="-122"/>
                <a:cs typeface="Barlow Medium" pitchFamily="34" charset="-120"/>
              </a:rPr>
              <a:t>TRANSFORMAÇÕES E TECNOLOGIAS</a:t>
            </a:r>
            <a:endParaRPr lang="en-US" sz="2400" dirty="0">
              <a:solidFill>
                <a:schemeClr val="accent4"/>
              </a:solidFill>
              <a:latin typeface="Bahnschrift Condensed" panose="020B0604020202020204" charset="0"/>
            </a:endParaRPr>
          </a:p>
        </p:txBody>
      </p:sp>
      <p:sp>
        <p:nvSpPr>
          <p:cNvPr id="18" name="Text 10"/>
          <p:cNvSpPr/>
          <p:nvPr/>
        </p:nvSpPr>
        <p:spPr>
          <a:xfrm>
            <a:off x="7384613" y="7021830"/>
            <a:ext cx="6581418" cy="303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Uso de novas tecnologias transformam as relações de trabalho.</a:t>
            </a:r>
            <a:endParaRPr lang="en-US" sz="2000" dirty="0"/>
          </a:p>
        </p:txBody>
      </p:sp>
      <p:sp>
        <p:nvSpPr>
          <p:cNvPr id="19" name="Retângulo 18"/>
          <p:cNvSpPr/>
          <p:nvPr/>
        </p:nvSpPr>
        <p:spPr>
          <a:xfrm>
            <a:off x="7315200" y="1747464"/>
            <a:ext cx="71410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350"/>
              </a:lnSpc>
            </a:pPr>
            <a:r>
              <a:rPr lang="en-US" sz="2000" dirty="0" err="1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Argumentação</a:t>
            </a:r>
            <a:r>
              <a:rPr lang="en-US" sz="20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</a:t>
            </a:r>
            <a:r>
              <a:rPr lang="en-US" sz="2000" dirty="0" err="1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sobre</a:t>
            </a:r>
            <a:r>
              <a:rPr lang="en-US" sz="20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</a:t>
            </a:r>
            <a:r>
              <a:rPr lang="en-US" sz="2000" dirty="0" err="1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os</a:t>
            </a:r>
            <a:r>
              <a:rPr lang="en-US" sz="20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</a:t>
            </a:r>
            <a:r>
              <a:rPr lang="en-US" sz="2000" dirty="0" err="1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destinos</a:t>
            </a:r>
            <a:r>
              <a:rPr lang="en-US" sz="20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das </a:t>
            </a:r>
            <a:r>
              <a:rPr lang="en-US" sz="2000" dirty="0" err="1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cidades</a:t>
            </a:r>
            <a:r>
              <a:rPr lang="en-US" sz="20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</a:t>
            </a:r>
            <a:r>
              <a:rPr lang="en-US" sz="2000" dirty="0" err="1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estimulou</a:t>
            </a:r>
            <a:r>
              <a:rPr lang="en-US" sz="20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a </a:t>
            </a:r>
            <a:r>
              <a:rPr lang="en-US" sz="2000" dirty="0" err="1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retórica</a:t>
            </a:r>
            <a:r>
              <a:rPr lang="en-US" sz="20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e o debate.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829543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4630401" cy="8307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9650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1808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8489" y="2337449"/>
            <a:ext cx="5473422" cy="5450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250"/>
              </a:lnSpc>
              <a:buNone/>
            </a:pPr>
            <a:r>
              <a:rPr lang="en-US" sz="3400" b="1" dirty="0">
                <a:solidFill>
                  <a:srgbClr val="FE5601"/>
                </a:solidFill>
                <a:latin typeface="Bahnschrift Condensed" panose="020B0604020202020204" charset="0"/>
                <a:ea typeface="Instrument Sans Medium" pitchFamily="34" charset="-122"/>
                <a:cs typeface="Instrument Sans Medium" pitchFamily="34" charset="-120"/>
              </a:rPr>
              <a:t>COMPETÊNCIAS ESPECÍFICAS</a:t>
            </a:r>
            <a:endParaRPr lang="en-US" sz="3400" dirty="0">
              <a:solidFill>
                <a:srgbClr val="FE5601"/>
              </a:solidFill>
              <a:latin typeface="Bahnschrift Condensed" panose="020B0604020202020204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3063499" y="3209643"/>
            <a:ext cx="2180868" cy="2726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100"/>
              </a:lnSpc>
              <a:buNone/>
            </a:pPr>
            <a:r>
              <a:rPr lang="en-US" sz="2400" i="1" dirty="0">
                <a:solidFill>
                  <a:srgbClr val="FFFF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Análise de Processos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886322" y="3586952"/>
            <a:ext cx="4358045" cy="558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150"/>
              </a:lnSpc>
              <a:buNone/>
            </a:pPr>
            <a:r>
              <a:rPr lang="en-US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Compreender processos políticos, econômicos, sociais, ambientais e culturais em diferentes escalas.</a:t>
            </a:r>
            <a:endParaRPr lang="en-US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8597" y="3467338"/>
            <a:ext cx="4693206" cy="469320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588145" y="4613970"/>
            <a:ext cx="245269" cy="3065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1</a:t>
            </a:r>
            <a:endParaRPr lang="en-US" sz="1900" dirty="0"/>
          </a:p>
        </p:txBody>
      </p:sp>
      <p:sp>
        <p:nvSpPr>
          <p:cNvPr id="8" name="Text 4"/>
          <p:cNvSpPr/>
          <p:nvPr/>
        </p:nvSpPr>
        <p:spPr>
          <a:xfrm>
            <a:off x="9373762" y="3225998"/>
            <a:ext cx="2234565" cy="2726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400" i="1" dirty="0">
                <a:solidFill>
                  <a:srgbClr val="FFFF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Territórios e fronteiras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9" name="Text 5"/>
          <p:cNvSpPr/>
          <p:nvPr/>
        </p:nvSpPr>
        <p:spPr>
          <a:xfrm>
            <a:off x="9373762" y="3603307"/>
            <a:ext cx="4358045" cy="558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Analisar relações de poder que determinam territorialidades e o papel geopolítico dos Estados.</a:t>
            </a:r>
            <a:endParaRPr lang="en-US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597" y="3467338"/>
            <a:ext cx="4693206" cy="469320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7796748" y="4613970"/>
            <a:ext cx="245269" cy="3065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2</a:t>
            </a:r>
            <a:endParaRPr lang="en-US" sz="1900" dirty="0"/>
          </a:p>
        </p:txBody>
      </p:sp>
      <p:sp>
        <p:nvSpPr>
          <p:cNvPr id="12" name="Text 7"/>
          <p:cNvSpPr/>
          <p:nvPr/>
        </p:nvSpPr>
        <p:spPr>
          <a:xfrm>
            <a:off x="10010656" y="5022821"/>
            <a:ext cx="2378035" cy="2726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400" i="1" dirty="0">
                <a:solidFill>
                  <a:srgbClr val="FFFF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Relação com a natureza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13" name="Text 8"/>
          <p:cNvSpPr/>
          <p:nvPr/>
        </p:nvSpPr>
        <p:spPr>
          <a:xfrm>
            <a:off x="10010656" y="5400130"/>
            <a:ext cx="4009192" cy="558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Avaliar criticamente impactos econômicos e socioambientais, promovendo consciência ética.</a:t>
            </a:r>
            <a:endParaRPr lang="en-US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597" y="3467338"/>
            <a:ext cx="4693206" cy="4693206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8400990" y="5660648"/>
            <a:ext cx="245269" cy="3065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3</a:t>
            </a:r>
            <a:endParaRPr lang="en-US" sz="1900" dirty="0"/>
          </a:p>
        </p:txBody>
      </p:sp>
      <p:sp>
        <p:nvSpPr>
          <p:cNvPr id="16" name="Text 10"/>
          <p:cNvSpPr/>
          <p:nvPr/>
        </p:nvSpPr>
        <p:spPr>
          <a:xfrm>
            <a:off x="9502149" y="6898769"/>
            <a:ext cx="2180868" cy="2726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400" i="1" dirty="0">
                <a:solidFill>
                  <a:srgbClr val="FFFF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Capital e trabalho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17" name="Text 11"/>
          <p:cNvSpPr/>
          <p:nvPr/>
        </p:nvSpPr>
        <p:spPr>
          <a:xfrm>
            <a:off x="9502149" y="7276078"/>
            <a:ext cx="4358045" cy="83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Analisar as relações de produção e seu papel na construção, consolidação e transformação das sociedades.</a:t>
            </a:r>
            <a:endParaRPr lang="en-US" dirty="0"/>
          </a:p>
        </p:txBody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8597" y="3467338"/>
            <a:ext cx="4693206" cy="4693206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7796748" y="6707207"/>
            <a:ext cx="245269" cy="3065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4</a:t>
            </a:r>
            <a:endParaRPr lang="en-US" sz="1900" dirty="0"/>
          </a:p>
        </p:txBody>
      </p:sp>
      <p:sp>
        <p:nvSpPr>
          <p:cNvPr id="20" name="Text 13"/>
          <p:cNvSpPr/>
          <p:nvPr/>
        </p:nvSpPr>
        <p:spPr>
          <a:xfrm>
            <a:off x="3036591" y="6980254"/>
            <a:ext cx="2207776" cy="2726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100"/>
              </a:lnSpc>
              <a:buNone/>
            </a:pPr>
            <a:r>
              <a:rPr lang="en-US" sz="2400" i="1" dirty="0">
                <a:solidFill>
                  <a:srgbClr val="FFFF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Combate às injustiças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21" name="Text 14"/>
          <p:cNvSpPr/>
          <p:nvPr/>
        </p:nvSpPr>
        <p:spPr>
          <a:xfrm>
            <a:off x="886322" y="7357563"/>
            <a:ext cx="4358045" cy="558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150"/>
              </a:lnSpc>
              <a:buNone/>
            </a:pPr>
            <a:r>
              <a:rPr lang="en-US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Identificar e combater preconceitos, adotando princípios éticos e respeitando os Direitos Humanos.</a:t>
            </a:r>
            <a:endParaRPr lang="en-US" dirty="0"/>
          </a:p>
        </p:txBody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68597" y="3467338"/>
            <a:ext cx="4693206" cy="4693206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6588145" y="6707207"/>
            <a:ext cx="245269" cy="3065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5</a:t>
            </a:r>
            <a:endParaRPr lang="en-US" sz="1900" dirty="0"/>
          </a:p>
        </p:txBody>
      </p:sp>
      <p:sp>
        <p:nvSpPr>
          <p:cNvPr id="24" name="Text 16"/>
          <p:cNvSpPr/>
          <p:nvPr/>
        </p:nvSpPr>
        <p:spPr>
          <a:xfrm>
            <a:off x="2373868" y="4955407"/>
            <a:ext cx="2245876" cy="2726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100"/>
              </a:lnSpc>
              <a:buNone/>
            </a:pPr>
            <a:r>
              <a:rPr lang="en-US" sz="2400" i="1" dirty="0">
                <a:solidFill>
                  <a:srgbClr val="FFFF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Exercício da cidadania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25" name="Text 17"/>
          <p:cNvSpPr/>
          <p:nvPr/>
        </p:nvSpPr>
        <p:spPr>
          <a:xfrm>
            <a:off x="610552" y="5332716"/>
            <a:ext cx="4009192" cy="83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150"/>
              </a:lnSpc>
              <a:buNone/>
            </a:pPr>
            <a:r>
              <a:rPr lang="en-US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Atuar no debate público com respeito, autonomia, responsabilidade e consciência crítica, alinhado ao projeto de vida.</a:t>
            </a:r>
            <a:endParaRPr lang="en-US" dirty="0"/>
          </a:p>
        </p:txBody>
      </p:sp>
      <p:pic>
        <p:nvPicPr>
          <p:cNvPr id="26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597" y="3467338"/>
            <a:ext cx="4693206" cy="4693206"/>
          </a:xfrm>
          <a:prstGeom prst="rect">
            <a:avLst/>
          </a:prstGeom>
        </p:spPr>
      </p:pic>
      <p:sp>
        <p:nvSpPr>
          <p:cNvPr id="27" name="Text 18"/>
          <p:cNvSpPr/>
          <p:nvPr/>
        </p:nvSpPr>
        <p:spPr>
          <a:xfrm>
            <a:off x="5983903" y="5660648"/>
            <a:ext cx="245269" cy="3065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6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41069971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4630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6167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C0CF065-6CDC-47C8-9037-9D434FE2FF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1"/>
            <a:ext cx="14630401" cy="822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7411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CE7E82E-43C4-0070-13E0-AFBA6CFF574E}"/>
              </a:ext>
            </a:extLst>
          </p:cNvPr>
          <p:cNvSpPr txBox="1"/>
          <p:nvPr/>
        </p:nvSpPr>
        <p:spPr>
          <a:xfrm>
            <a:off x="625795" y="3638550"/>
            <a:ext cx="12967853" cy="472744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46304" tIns="73152" rIns="146304" bIns="73152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defTabSz="1463040">
              <a:lnSpc>
                <a:spcPct val="150000"/>
              </a:lnSpc>
              <a:buClr>
                <a:srgbClr val="000000"/>
              </a:buClr>
              <a:defRPr/>
            </a:pPr>
            <a:r>
              <a:rPr lang="pt-BR" sz="3200" b="1" dirty="0">
                <a:solidFill>
                  <a:srgbClr val="009999"/>
                </a:solidFill>
                <a:latin typeface="Bahnschrift Condensed" panose="020B0604020202020204" charset="0"/>
              </a:rPr>
              <a:t>O QUE É O ESCOPO E SEQUÊNCIA?</a:t>
            </a:r>
          </a:p>
          <a:p>
            <a:pPr marL="548640" indent="-548640" algn="just" defTabSz="146304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pt-BR" sz="3200" b="1" kern="0" dirty="0">
                <a:solidFill>
                  <a:srgbClr val="000000"/>
                </a:solidFill>
                <a:sym typeface="Arial"/>
              </a:rPr>
              <a:t>Proposta de implementação</a:t>
            </a:r>
            <a:r>
              <a:rPr lang="pt-BR" sz="3200" kern="0" dirty="0">
                <a:solidFill>
                  <a:srgbClr val="000000"/>
                </a:solidFill>
                <a:sym typeface="Arial"/>
              </a:rPr>
              <a:t> dos documentos normativos curriculares.</a:t>
            </a:r>
          </a:p>
          <a:p>
            <a:pPr marL="548640" indent="-548640" algn="just" defTabSz="146304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pt-BR" sz="3200" dirty="0"/>
              <a:t>As principais referências para a elaboração do Escopo e sequência são a </a:t>
            </a:r>
            <a:r>
              <a:rPr lang="pt-BR" sz="3200" b="1" dirty="0"/>
              <a:t>BNCC </a:t>
            </a:r>
            <a:r>
              <a:rPr lang="pt-BR" sz="3200" dirty="0"/>
              <a:t>e o </a:t>
            </a:r>
            <a:r>
              <a:rPr lang="pt-BR" sz="3200" b="1" dirty="0"/>
              <a:t>Currículo Paulista</a:t>
            </a:r>
            <a:r>
              <a:rPr lang="pt-BR" sz="3200" dirty="0"/>
              <a:t>.</a:t>
            </a:r>
          </a:p>
          <a:p>
            <a:pPr marL="548640" indent="-548640" algn="just" defTabSz="146304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pt-BR" sz="3200" kern="0" dirty="0">
                <a:solidFill>
                  <a:srgbClr val="000000"/>
                </a:solidFill>
                <a:sym typeface="Arial"/>
              </a:rPr>
              <a:t>No entanto, elas </a:t>
            </a:r>
            <a:r>
              <a:rPr lang="pt-BR" sz="3200" b="1" kern="0" dirty="0">
                <a:solidFill>
                  <a:srgbClr val="000000"/>
                </a:solidFill>
                <a:sym typeface="Arial"/>
              </a:rPr>
              <a:t>não são as únicas referências legais a serem consideradas</a:t>
            </a:r>
            <a:r>
              <a:rPr lang="pt-BR" sz="3200" kern="0" dirty="0">
                <a:solidFill>
                  <a:srgbClr val="000000"/>
                </a:solidFill>
                <a:sym typeface="Arial"/>
              </a:rPr>
              <a:t>!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743"/>
          <a:stretch/>
        </p:blipFill>
        <p:spPr>
          <a:xfrm>
            <a:off x="0" y="0"/>
            <a:ext cx="14630399" cy="363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64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67;p87">
            <a:extLst>
              <a:ext uri="{FF2B5EF4-FFF2-40B4-BE49-F238E27FC236}">
                <a16:creationId xmlns:a16="http://schemas.microsoft.com/office/drawing/2014/main" id="{F7E675AD-09BA-844B-E278-3D217EE3B96B}"/>
              </a:ext>
            </a:extLst>
          </p:cNvPr>
          <p:cNvSpPr/>
          <p:nvPr/>
        </p:nvSpPr>
        <p:spPr>
          <a:xfrm rot="16200000">
            <a:off x="-1937401" y="2308285"/>
            <a:ext cx="7818154" cy="3638553"/>
          </a:xfrm>
          <a:prstGeom prst="flowChartAlternateProcess">
            <a:avLst/>
          </a:prstGeom>
          <a:solidFill>
            <a:schemeClr val="tx1">
              <a:alpha val="73000"/>
            </a:schemeClr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pPr defTabSz="1463040">
              <a:buClr>
                <a:srgbClr val="000000"/>
              </a:buClr>
              <a:defRPr/>
            </a:pPr>
            <a:endParaRPr sz="224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CE7E82E-43C4-0070-13E0-AFBA6CFF574E}"/>
              </a:ext>
            </a:extLst>
          </p:cNvPr>
          <p:cNvSpPr txBox="1"/>
          <p:nvPr/>
        </p:nvSpPr>
        <p:spPr>
          <a:xfrm>
            <a:off x="3790950" y="58056"/>
            <a:ext cx="10540559" cy="805143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46304" tIns="73152" rIns="146304" bIns="73152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defTabSz="1463040">
              <a:lnSpc>
                <a:spcPct val="150000"/>
              </a:lnSpc>
              <a:buClr>
                <a:srgbClr val="000000"/>
              </a:buClr>
              <a:defRPr/>
            </a:pPr>
            <a:r>
              <a:rPr lang="pt-BR" sz="4800" b="1" dirty="0">
                <a:solidFill>
                  <a:srgbClr val="009999"/>
                </a:solidFill>
                <a:latin typeface="Bahnschrift Condensed" panose="020B0604020202020204" charset="0"/>
              </a:rPr>
              <a:t>ESCOPO E SEQUÊNCIA</a:t>
            </a:r>
          </a:p>
          <a:p>
            <a:pPr marL="548640" indent="-548640" algn="just" defTabSz="146304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pt-BR" sz="2880" dirty="0"/>
              <a:t>A implementação do currículo exige algumas </a:t>
            </a:r>
            <a:r>
              <a:rPr lang="pt-BR" sz="2880" b="1" dirty="0"/>
              <a:t>decisões</a:t>
            </a:r>
            <a:r>
              <a:rPr lang="pt-BR" sz="2880" dirty="0"/>
              <a:t>.</a:t>
            </a:r>
          </a:p>
          <a:p>
            <a:pPr marL="548640" indent="-548640" algn="just" defTabSz="146304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pt-BR" sz="2880" dirty="0"/>
              <a:t>É preciso selecionar </a:t>
            </a:r>
            <a:r>
              <a:rPr lang="pt-BR" sz="2880" b="1" dirty="0"/>
              <a:t>o quê (o escopo) </a:t>
            </a:r>
            <a:r>
              <a:rPr lang="pt-BR" sz="2880" dirty="0"/>
              <a:t>cada componente curricular deverá incluir, ou seja, quais das habilidades e objetos de conhecimento serão priorizadas.</a:t>
            </a:r>
          </a:p>
          <a:p>
            <a:pPr marL="548640" indent="-548640" algn="just" defTabSz="146304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pt-BR" sz="2880" dirty="0"/>
              <a:t>É preciso definir uma </a:t>
            </a:r>
            <a:r>
              <a:rPr lang="pt-BR" sz="2880" b="1" dirty="0"/>
              <a:t>ordem lógica e coerente (a sequência)</a:t>
            </a:r>
            <a:r>
              <a:rPr lang="pt-BR" sz="2880" dirty="0"/>
              <a:t> para o desenvolvimento das habilidades selecionadas, ou seja, </a:t>
            </a:r>
            <a:r>
              <a:rPr lang="pt-BR" sz="2880" b="1" dirty="0"/>
              <a:t>quando </a:t>
            </a:r>
            <a:r>
              <a:rPr lang="pt-BR" sz="2880" dirty="0"/>
              <a:t>cada conteúdo selecionado será introduzido e </a:t>
            </a:r>
            <a:r>
              <a:rPr lang="pt-BR" sz="2880" b="1" dirty="0"/>
              <a:t>como </a:t>
            </a:r>
            <a:r>
              <a:rPr lang="pt-BR" sz="2880" dirty="0"/>
              <a:t>será abordado.</a:t>
            </a:r>
          </a:p>
          <a:p>
            <a:pPr marL="548640" indent="-548640" algn="just" defTabSz="146304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pt-BR" sz="3200" dirty="0"/>
              <a:t>As mesmas equipes participam da elaboração dos </a:t>
            </a:r>
            <a:r>
              <a:rPr lang="pt-BR" sz="3200" b="1" dirty="0"/>
              <a:t>materiais didáticos digitais e impressos da SEDUC</a:t>
            </a:r>
            <a:r>
              <a:rPr lang="pt-BR" sz="3200" dirty="0"/>
              <a:t>.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877956" y="2479333"/>
            <a:ext cx="7356362" cy="329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940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Shape 465">
          <a:extLst>
            <a:ext uri="{FF2B5EF4-FFF2-40B4-BE49-F238E27FC236}">
              <a16:creationId xmlns:a16="http://schemas.microsoft.com/office/drawing/2014/main" id="{DCE2CF44-C176-8C15-2F60-2264326A0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97;p132">
            <a:extLst>
              <a:ext uri="{FF2B5EF4-FFF2-40B4-BE49-F238E27FC236}">
                <a16:creationId xmlns:a16="http://schemas.microsoft.com/office/drawing/2014/main" id="{D60820ED-C153-3586-1EB2-9A1829D88EBB}"/>
              </a:ext>
            </a:extLst>
          </p:cNvPr>
          <p:cNvSpPr/>
          <p:nvPr/>
        </p:nvSpPr>
        <p:spPr>
          <a:xfrm>
            <a:off x="59164" y="304800"/>
            <a:ext cx="7936064" cy="7682023"/>
          </a:xfrm>
          <a:prstGeom prst="flowChartAlternateProcess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pPr defTabSz="1463040">
              <a:buClr>
                <a:srgbClr val="000000"/>
              </a:buClr>
              <a:buSzPts val="1200"/>
              <a:defRPr/>
            </a:pPr>
            <a:r>
              <a:rPr lang="pt-BR" sz="1920" ker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920" kern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CE7E82E-43C4-0070-13E0-AFBA6CFF574E}"/>
              </a:ext>
            </a:extLst>
          </p:cNvPr>
          <p:cNvSpPr txBox="1"/>
          <p:nvPr/>
        </p:nvSpPr>
        <p:spPr>
          <a:xfrm>
            <a:off x="254655" y="829879"/>
            <a:ext cx="7545081" cy="68880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46304" tIns="73152" rIns="146304" bIns="73152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pt-BR" b="1" dirty="0"/>
              <a:t>1. Identificação de habilidades mais significativas para o componente.</a:t>
            </a:r>
            <a:endParaRPr lang="pt-BR" dirty="0"/>
          </a:p>
          <a:p>
            <a:pPr marL="711200" indent="-547688" algn="just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711200" algn="l"/>
              </a:tabLst>
              <a:defRPr/>
            </a:pPr>
            <a:r>
              <a:rPr lang="pt-BR" dirty="0"/>
              <a:t>O Currículo Paulista contempla as </a:t>
            </a:r>
            <a:r>
              <a:rPr lang="pt-BR" i="1" dirty="0"/>
              <a:t>6 competências específicas </a:t>
            </a:r>
            <a:r>
              <a:rPr lang="pt-BR" dirty="0"/>
              <a:t>e as </a:t>
            </a:r>
            <a:r>
              <a:rPr lang="pt-BR" i="1" dirty="0"/>
              <a:t>32 habilidades</a:t>
            </a:r>
            <a:r>
              <a:rPr lang="pt-BR" dirty="0"/>
              <a:t> da área de Ciência Humanas e Sociais Aplicadas no Ensino Médio, previstas na BNCC. </a:t>
            </a:r>
          </a:p>
          <a:p>
            <a:pPr marL="711200" indent="-547688" algn="just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711200" algn="l"/>
              </a:tabLst>
              <a:defRPr/>
            </a:pPr>
            <a:r>
              <a:rPr lang="pt-BR" dirty="0"/>
              <a:t>A seleção de habilidades contempla, ao menos, </a:t>
            </a:r>
            <a:r>
              <a:rPr lang="pt-BR" i="1" dirty="0"/>
              <a:t>uma habilidade de cada competência.</a:t>
            </a:r>
          </a:p>
          <a:p>
            <a:pPr algn="just">
              <a:lnSpc>
                <a:spcPct val="150000"/>
              </a:lnSpc>
              <a:tabLst>
                <a:tab pos="723900" algn="l"/>
              </a:tabLst>
              <a:defRPr/>
            </a:pPr>
            <a:r>
              <a:rPr lang="pt-BR" sz="2000" b="1" dirty="0"/>
              <a:t>2. Obrigatoriedade de temas contemporâneos transversais.</a:t>
            </a:r>
          </a:p>
          <a:p>
            <a:pPr marL="711200" lvl="0" indent="-342900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pt-BR" dirty="0"/>
              <a:t>Legislações tornam obrigatória a inclusão curricular de temas contemporâneos de modo transversal.</a:t>
            </a:r>
          </a:p>
          <a:p>
            <a:pPr marL="711200" lvl="0" indent="-342900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pt-BR" dirty="0"/>
              <a:t>A exclusão de um tema obrigatório pode gerar </a:t>
            </a:r>
            <a:r>
              <a:rPr lang="pt-BR" i="1" dirty="0"/>
              <a:t>questionamentos</a:t>
            </a:r>
            <a:r>
              <a:rPr lang="pt-BR" dirty="0"/>
              <a:t> de entidades da </a:t>
            </a:r>
            <a:r>
              <a:rPr lang="pt-BR" i="1" dirty="0"/>
              <a:t>sociedade civil </a:t>
            </a:r>
            <a:r>
              <a:rPr lang="pt-BR" dirty="0"/>
              <a:t>ou mesmo do </a:t>
            </a:r>
            <a:r>
              <a:rPr lang="pt-BR" i="1" dirty="0"/>
              <a:t>Ministério Público</a:t>
            </a:r>
            <a:r>
              <a:rPr lang="pt-BR" dirty="0"/>
              <a:t>.</a:t>
            </a:r>
          </a:p>
          <a:p>
            <a:pPr lvl="0" algn="just">
              <a:lnSpc>
                <a:spcPct val="150000"/>
              </a:lnSpc>
              <a:buClr>
                <a:srgbClr val="000000"/>
              </a:buClr>
              <a:defRPr/>
            </a:pPr>
            <a:r>
              <a:rPr lang="pt-BR" sz="2000" b="1" dirty="0"/>
              <a:t>3. Demandas sociais, avaliações institucionais e vestibulares.</a:t>
            </a:r>
          </a:p>
          <a:p>
            <a:pPr marL="711200" lvl="0" indent="-342900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pt-BR" dirty="0"/>
              <a:t>Não é possível selecionar temas, autores e referenciais teóricos por preferências pessoais. É preciso levar em consideração fatores objetivos, tais como a formação docente, a ocorrência de questões em avaliações institucionais e vestibulares.</a:t>
            </a:r>
          </a:p>
        </p:txBody>
      </p:sp>
      <p:sp>
        <p:nvSpPr>
          <p:cNvPr id="4" name="Retângulo 3"/>
          <p:cNvSpPr/>
          <p:nvPr/>
        </p:nvSpPr>
        <p:spPr>
          <a:xfrm>
            <a:off x="7929380" y="304800"/>
            <a:ext cx="6500497" cy="10501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463040">
              <a:lnSpc>
                <a:spcPct val="150000"/>
              </a:lnSpc>
              <a:buClr>
                <a:srgbClr val="000000"/>
              </a:buClr>
              <a:defRPr/>
            </a:pPr>
            <a:r>
              <a:rPr lang="pt-BR" sz="4800" b="1" dirty="0">
                <a:solidFill>
                  <a:srgbClr val="009999"/>
                </a:solidFill>
                <a:latin typeface="Bahnschrift Condensed" panose="020B0604020202020204" charset="0"/>
              </a:rPr>
              <a:t>ESCOPO E SEQUÊNCIA</a:t>
            </a:r>
          </a:p>
        </p:txBody>
      </p:sp>
      <p:sp>
        <p:nvSpPr>
          <p:cNvPr id="9" name="Google Shape;997;p132">
            <a:extLst>
              <a:ext uri="{FF2B5EF4-FFF2-40B4-BE49-F238E27FC236}">
                <a16:creationId xmlns:a16="http://schemas.microsoft.com/office/drawing/2014/main" id="{D60820ED-C153-3586-1EB2-9A1829D88EBB}"/>
              </a:ext>
            </a:extLst>
          </p:cNvPr>
          <p:cNvSpPr/>
          <p:nvPr/>
        </p:nvSpPr>
        <p:spPr>
          <a:xfrm>
            <a:off x="8190719" y="1698171"/>
            <a:ext cx="6239157" cy="6241352"/>
          </a:xfrm>
          <a:prstGeom prst="flowChartAlternateProcess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pPr defTabSz="1463040">
              <a:buClr>
                <a:srgbClr val="000000"/>
              </a:buClr>
              <a:buSzPts val="1200"/>
              <a:defRPr/>
            </a:pPr>
            <a:r>
              <a:rPr lang="pt-BR" sz="1920" ker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920" kern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8441394" y="2510523"/>
            <a:ext cx="579120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8300" lvl="0" algn="ctr">
              <a:lnSpc>
                <a:spcPct val="150000"/>
              </a:lnSpc>
              <a:buClr>
                <a:srgbClr val="000000"/>
              </a:buClr>
              <a:defRPr/>
            </a:pPr>
            <a:r>
              <a:rPr lang="pt-BR" sz="2800" b="1" dirty="0"/>
              <a:t>EXEMPLOS DE TEMAS TRANSVERSAIS OBRIGATÓRIOS.</a:t>
            </a:r>
          </a:p>
          <a:p>
            <a:pPr marL="368300" lvl="0" algn="just">
              <a:lnSpc>
                <a:spcPct val="150000"/>
              </a:lnSpc>
              <a:buClr>
                <a:srgbClr val="000000"/>
              </a:buClr>
              <a:defRPr/>
            </a:pPr>
            <a:r>
              <a:rPr lang="pt-BR" sz="2000" i="1" dirty="0"/>
              <a:t>Lei nº 9.795/1999: </a:t>
            </a:r>
            <a:r>
              <a:rPr lang="pt-BR" sz="2000" dirty="0"/>
              <a:t>“Educação Ambiental”. </a:t>
            </a:r>
          </a:p>
          <a:p>
            <a:pPr marL="368300" lvl="0" algn="just">
              <a:lnSpc>
                <a:spcPct val="150000"/>
              </a:lnSpc>
              <a:buClr>
                <a:srgbClr val="000000"/>
              </a:buClr>
              <a:defRPr/>
            </a:pPr>
            <a:r>
              <a:rPr lang="pt-BR" sz="2000" i="1" dirty="0"/>
              <a:t>Lei nº 11.645/2008: </a:t>
            </a:r>
            <a:r>
              <a:rPr lang="pt-BR" sz="2000" dirty="0"/>
              <a:t>"História e Cultura Afro-Brasileira e Indígena". </a:t>
            </a:r>
          </a:p>
          <a:p>
            <a:pPr marL="368300" lvl="0" algn="just">
              <a:lnSpc>
                <a:spcPct val="150000"/>
              </a:lnSpc>
              <a:buClr>
                <a:srgbClr val="000000"/>
              </a:buClr>
              <a:defRPr/>
            </a:pPr>
            <a:r>
              <a:rPr lang="pt-BR" sz="2000" i="1" dirty="0"/>
              <a:t>Lei nº 10.741/2003, </a:t>
            </a:r>
            <a:r>
              <a:rPr lang="pt-BR" sz="2000" dirty="0"/>
              <a:t>Estatuto do Idoso: “Relações </a:t>
            </a:r>
            <a:r>
              <a:rPr lang="pt-BR" sz="2000" dirty="0" err="1"/>
              <a:t>intergeracionais</a:t>
            </a:r>
            <a:r>
              <a:rPr lang="pt-BR" sz="2000" dirty="0"/>
              <a:t>”.</a:t>
            </a:r>
          </a:p>
          <a:p>
            <a:pPr marL="368300" lvl="0" algn="just">
              <a:lnSpc>
                <a:spcPct val="150000"/>
              </a:lnSpc>
              <a:buClr>
                <a:srgbClr val="000000"/>
              </a:buClr>
              <a:defRPr/>
            </a:pPr>
            <a:r>
              <a:rPr lang="pt-BR" sz="2000" i="1" dirty="0"/>
              <a:t>Decreto nº 7.037/2009: </a:t>
            </a:r>
            <a:r>
              <a:rPr lang="pt-BR" sz="2000" dirty="0"/>
              <a:t>“Direitos Humanos”.</a:t>
            </a:r>
          </a:p>
          <a:p>
            <a:pPr marL="368300" lvl="0" algn="just">
              <a:lnSpc>
                <a:spcPct val="150000"/>
              </a:lnSpc>
              <a:buClr>
                <a:srgbClr val="000000"/>
              </a:buClr>
              <a:defRPr/>
            </a:pPr>
            <a:r>
              <a:rPr lang="pt-BR" sz="2000" i="1" dirty="0"/>
              <a:t>Lei nº13.185/2015: </a:t>
            </a:r>
            <a:r>
              <a:rPr lang="pt-BR" sz="2000" dirty="0"/>
              <a:t>“Combate ao </a:t>
            </a:r>
            <a:r>
              <a:rPr lang="pt-BR" sz="2000" dirty="0" err="1"/>
              <a:t>bullying</a:t>
            </a:r>
            <a:r>
              <a:rPr lang="pt-BR" sz="2000" dirty="0"/>
              <a:t>”.</a:t>
            </a:r>
          </a:p>
        </p:txBody>
      </p:sp>
    </p:spTree>
    <p:extLst>
      <p:ext uri="{BB962C8B-B14F-4D97-AF65-F5344CB8AC3E}">
        <p14:creationId xmlns:p14="http://schemas.microsoft.com/office/powerpoint/2010/main" val="36662751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D9D9D9"/>
        </a:solidFill>
        <a:effectLst/>
      </p:bgPr>
    </p:bg>
    <p:spTree>
      <p:nvGrpSpPr>
        <p:cNvPr id="1" name="Shape 465">
          <a:extLst>
            <a:ext uri="{FF2B5EF4-FFF2-40B4-BE49-F238E27FC236}">
              <a16:creationId xmlns:a16="http://schemas.microsoft.com/office/drawing/2014/main" id="{DCE2CF44-C176-8C15-2F60-2264326A0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97;p132">
            <a:extLst>
              <a:ext uri="{FF2B5EF4-FFF2-40B4-BE49-F238E27FC236}">
                <a16:creationId xmlns:a16="http://schemas.microsoft.com/office/drawing/2014/main" id="{D60820ED-C153-3586-1EB2-9A1829D88EBB}"/>
              </a:ext>
            </a:extLst>
          </p:cNvPr>
          <p:cNvSpPr/>
          <p:nvPr/>
        </p:nvSpPr>
        <p:spPr>
          <a:xfrm>
            <a:off x="77172" y="2120866"/>
            <a:ext cx="14186389" cy="5715001"/>
          </a:xfrm>
          <a:prstGeom prst="flowChartAlternateProcess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pPr defTabSz="1463040">
              <a:buClr>
                <a:srgbClr val="000000"/>
              </a:buClr>
              <a:buSzPts val="1200"/>
              <a:defRPr/>
            </a:pPr>
            <a:r>
              <a:rPr lang="pt-BR" sz="1920" ker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920" kern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7A6C818F-90BE-53D5-F6F4-0542E7B832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3174003"/>
              </p:ext>
            </p:extLst>
          </p:nvPr>
        </p:nvGraphicFramePr>
        <p:xfrm>
          <a:off x="255172" y="2698683"/>
          <a:ext cx="13830387" cy="4681728"/>
        </p:xfrm>
        <a:graphic>
          <a:graphicData uri="http://schemas.openxmlformats.org/drawingml/2006/table">
            <a:tbl>
              <a:tblPr firstRow="1" bandRow="1"/>
              <a:tblGrid>
                <a:gridCol w="1730717">
                  <a:extLst>
                    <a:ext uri="{9D8B030D-6E8A-4147-A177-3AD203B41FA5}">
                      <a16:colId xmlns:a16="http://schemas.microsoft.com/office/drawing/2014/main" val="1299404815"/>
                    </a:ext>
                  </a:extLst>
                </a:gridCol>
                <a:gridCol w="9712408">
                  <a:extLst>
                    <a:ext uri="{9D8B030D-6E8A-4147-A177-3AD203B41FA5}">
                      <a16:colId xmlns:a16="http://schemas.microsoft.com/office/drawing/2014/main" val="3414942286"/>
                    </a:ext>
                  </a:extLst>
                </a:gridCol>
                <a:gridCol w="2387262">
                  <a:extLst>
                    <a:ext uri="{9D8B030D-6E8A-4147-A177-3AD203B41FA5}">
                      <a16:colId xmlns:a16="http://schemas.microsoft.com/office/drawing/2014/main" val="1654429761"/>
                    </a:ext>
                  </a:extLst>
                </a:gridCol>
              </a:tblGrid>
              <a:tr h="1024128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2400" b="1">
                          <a:latin typeface="+mn-lt"/>
                        </a:rPr>
                        <a:t>Bimestres</a:t>
                      </a:r>
                      <a:endParaRPr lang="pt-BR" sz="2400">
                        <a:latin typeface="+mn-lt"/>
                      </a:endParaRPr>
                    </a:p>
                  </a:txBody>
                  <a:tcPr marL="146304" marR="146304" marT="73152" marB="73152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2400" b="1" dirty="0">
                          <a:latin typeface="+mn-lt"/>
                        </a:rPr>
                        <a:t>Eixos</a:t>
                      </a:r>
                      <a:r>
                        <a:rPr lang="pt-BR" sz="2400" b="1" baseline="0" dirty="0">
                          <a:latin typeface="+mn-lt"/>
                        </a:rPr>
                        <a:t> norteadores</a:t>
                      </a:r>
                      <a:endParaRPr lang="pt-BR" sz="2400" b="1" dirty="0">
                        <a:latin typeface="+mn-lt"/>
                      </a:endParaRPr>
                    </a:p>
                  </a:txBody>
                  <a:tcPr marL="146304" marR="146304" marT="73152" marB="73152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>
                          <a:latin typeface="+mn-lt"/>
                        </a:rPr>
                        <a:t>Competências</a:t>
                      </a:r>
                    </a:p>
                  </a:txBody>
                  <a:tcPr marL="146304" marR="146304" marT="73152" marB="73152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0468863"/>
                  </a:ext>
                </a:extLst>
              </a:tr>
              <a:tr h="829056">
                <a:tc>
                  <a:txBody>
                    <a:bodyPr/>
                    <a:lstStyle/>
                    <a:p>
                      <a:pPr marR="0" lvl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2400" b="0" i="0" u="none" strike="noStrike" cap="none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1º</a:t>
                      </a:r>
                      <a:endParaRPr lang="pt-BR" sz="2400" b="0" i="0" u="none" strike="noStrike" cap="none">
                        <a:solidFill>
                          <a:srgbClr val="000000"/>
                        </a:solidFill>
                        <a:latin typeface="+mn-lt"/>
                        <a:cs typeface="Arial"/>
                        <a:sym typeface="Arial"/>
                      </a:endParaRPr>
                    </a:p>
                  </a:txBody>
                  <a:tcPr marL="146304" marR="146304" marT="73152" marB="73152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R="0" lvl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2400" b="1" i="0" u="none" strike="noStrike" cap="none">
                          <a:solidFill>
                            <a:srgbClr val="000000"/>
                          </a:solidFill>
                          <a:latin typeface="+mn-lt"/>
                          <a:cs typeface="Arial"/>
                          <a:sym typeface="Arial"/>
                        </a:rPr>
                        <a:t>Introdução à Filosofia</a:t>
                      </a:r>
                      <a:r>
                        <a:rPr lang="pt-BR" sz="2400" b="0" i="0" u="none" strike="noStrike" cap="none">
                          <a:solidFill>
                            <a:srgbClr val="000000"/>
                          </a:solidFill>
                          <a:latin typeface="+mn-lt"/>
                          <a:cs typeface="Arial"/>
                          <a:sym typeface="Arial"/>
                        </a:rPr>
                        <a:t> e </a:t>
                      </a:r>
                      <a:r>
                        <a:rPr lang="pt-BR" sz="2400" b="0" i="0" u="none" strike="noStrike" cap="none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à </a:t>
                      </a:r>
                      <a:r>
                        <a:rPr lang="pt-BR" sz="2400" b="1" i="0" u="none" strike="noStrike" cap="none">
                          <a:solidFill>
                            <a:srgbClr val="000000"/>
                          </a:solidFill>
                          <a:latin typeface="+mn-lt"/>
                          <a:cs typeface="Arial"/>
                          <a:sym typeface="Arial"/>
                        </a:rPr>
                        <a:t>atitude filosófica</a:t>
                      </a:r>
                      <a:r>
                        <a:rPr lang="pt-BR" sz="2400" b="0" i="0" u="none" strike="noStrike" cap="none">
                          <a:solidFill>
                            <a:srgbClr val="000000"/>
                          </a:solidFill>
                          <a:latin typeface="+mn-lt"/>
                          <a:cs typeface="Arial"/>
                          <a:sym typeface="Arial"/>
                        </a:rPr>
                        <a:t>, com destaque para a </a:t>
                      </a:r>
                      <a:r>
                        <a:rPr lang="pt-BR" sz="2400" b="0" i="0" u="none" strike="noStrike" cap="none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proposição de reflexões do campo da </a:t>
                      </a:r>
                      <a:r>
                        <a:rPr lang="pt-BR" sz="2400" b="1" i="0" u="none" strike="noStrike" cap="none">
                          <a:solidFill>
                            <a:srgbClr val="000000"/>
                          </a:solidFill>
                          <a:latin typeface="+mn-lt"/>
                          <a:cs typeface="Arial"/>
                          <a:sym typeface="Arial"/>
                        </a:rPr>
                        <a:t>Estética</a:t>
                      </a:r>
                      <a:r>
                        <a:rPr lang="pt-BR" sz="2400" b="0" i="0" u="none" strike="noStrike" cap="none">
                          <a:solidFill>
                            <a:srgbClr val="000000"/>
                          </a:solidFill>
                          <a:latin typeface="+mn-lt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146304" marR="146304" marT="73152" marB="73152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R="0" lvl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2400" b="0" i="0" u="none" strike="noStrike" cap="none" dirty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Competência</a:t>
                      </a:r>
                      <a:r>
                        <a:rPr lang="pt-BR" sz="2400" b="0" i="0" u="none" strike="noStrike" cap="none" baseline="0" dirty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lang="pt-BR" sz="2400" b="0" i="0" u="none" strike="noStrike" cap="none" dirty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</a:t>
                      </a:r>
                      <a:endParaRPr lang="pt-BR" sz="2400" b="0" i="0" u="none" strike="noStrike" cap="none" dirty="0">
                        <a:solidFill>
                          <a:srgbClr val="000000"/>
                        </a:solidFill>
                        <a:latin typeface="+mn-lt"/>
                        <a:cs typeface="Arial"/>
                        <a:sym typeface="Arial"/>
                      </a:endParaRPr>
                    </a:p>
                  </a:txBody>
                  <a:tcPr marL="146304" marR="146304" marT="73152" marB="73152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8995777"/>
                  </a:ext>
                </a:extLst>
              </a:tr>
              <a:tr h="1024128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2400">
                          <a:latin typeface="+mn-lt"/>
                        </a:rPr>
                        <a:t>2º</a:t>
                      </a:r>
                    </a:p>
                  </a:txBody>
                  <a:tcPr marL="146304" marR="146304" marT="73152" marB="73152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+mn-lt"/>
                        </a:rPr>
                        <a:t>Ética e Filosofia Política</a:t>
                      </a:r>
                      <a:r>
                        <a:rPr lang="pt-BR" sz="2400" dirty="0">
                          <a:solidFill>
                            <a:schemeClr val="tx1"/>
                          </a:solidFill>
                          <a:latin typeface="+mn-lt"/>
                        </a:rPr>
                        <a:t>, tratando de temas como relações éticas </a:t>
                      </a:r>
                      <a:r>
                        <a:rPr lang="pt-BR" sz="2400" dirty="0" err="1">
                          <a:solidFill>
                            <a:schemeClr val="tx1"/>
                          </a:solidFill>
                          <a:latin typeface="+mn-lt"/>
                        </a:rPr>
                        <a:t>intergeracionais</a:t>
                      </a:r>
                      <a:r>
                        <a:rPr lang="pt-BR" sz="2400" dirty="0">
                          <a:solidFill>
                            <a:schemeClr val="tx1"/>
                          </a:solidFill>
                          <a:latin typeface="+mn-lt"/>
                        </a:rPr>
                        <a:t>, poder soberano e Direitos Humanos. </a:t>
                      </a:r>
                      <a:endParaRPr lang="pt-BR" sz="2400" dirty="0">
                        <a:latin typeface="+mn-lt"/>
                      </a:endParaRPr>
                    </a:p>
                  </a:txBody>
                  <a:tcPr marL="146304" marR="146304" marT="73152" marB="73152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latin typeface="+mn-lt"/>
                        </a:rPr>
                        <a:t>Competências</a:t>
                      </a:r>
                    </a:p>
                    <a:p>
                      <a:pPr algn="ctr"/>
                      <a:r>
                        <a:rPr lang="pt-BR" sz="2400" dirty="0">
                          <a:latin typeface="+mn-lt"/>
                        </a:rPr>
                        <a:t>2 e 5</a:t>
                      </a:r>
                    </a:p>
                  </a:txBody>
                  <a:tcPr marL="146304" marR="146304" marT="73152" marB="73152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1541850"/>
                  </a:ext>
                </a:extLst>
              </a:tr>
              <a:tr h="829056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2400" dirty="0">
                          <a:latin typeface="+mn-lt"/>
                        </a:rPr>
                        <a:t>3º</a:t>
                      </a:r>
                    </a:p>
                  </a:txBody>
                  <a:tcPr marL="146304" marR="146304" marT="73152" marB="73152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2400" b="1">
                          <a:solidFill>
                            <a:schemeClr val="tx1"/>
                          </a:solidFill>
                          <a:latin typeface="+mn-lt"/>
                        </a:rPr>
                        <a:t>Matrizes filosóficas não ocidentais</a:t>
                      </a:r>
                      <a:r>
                        <a:rPr lang="pt-BR" sz="2400">
                          <a:solidFill>
                            <a:schemeClr val="tx1"/>
                          </a:solidFill>
                          <a:latin typeface="+mn-lt"/>
                        </a:rPr>
                        <a:t>, aprofundando investigações éticas e explorando Epistemologia e Filosofia da Ciência.</a:t>
                      </a:r>
                      <a:endParaRPr lang="pt-BR" sz="2400">
                        <a:latin typeface="+mn-lt"/>
                      </a:endParaRPr>
                    </a:p>
                  </a:txBody>
                  <a:tcPr marL="146304" marR="146304" marT="73152" marB="73152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2400" b="0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Competências</a:t>
                      </a:r>
                    </a:p>
                    <a:p>
                      <a:pPr lvl="0" algn="ctr">
                        <a:buNone/>
                      </a:pPr>
                      <a:r>
                        <a:rPr lang="pt-BR" sz="2400" b="0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5 e 6</a:t>
                      </a:r>
                      <a:endParaRPr lang="pt-BR" sz="2400" dirty="0">
                        <a:latin typeface="+mn-lt"/>
                      </a:endParaRPr>
                    </a:p>
                  </a:txBody>
                  <a:tcPr marL="146304" marR="146304" marT="73152" marB="73152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4002523"/>
                  </a:ext>
                </a:extLst>
              </a:tr>
              <a:tr h="829056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2400">
                          <a:latin typeface="+mn-lt"/>
                        </a:rPr>
                        <a:t>4º</a:t>
                      </a:r>
                    </a:p>
                  </a:txBody>
                  <a:tcPr marL="146304" marR="146304" marT="73152" marB="73152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Tx/>
                        <a:buFont typeface="Arial"/>
                        <a:buNone/>
                      </a:pPr>
                      <a:r>
                        <a:rPr lang="pt-BR" sz="2400" dirty="0">
                          <a:solidFill>
                            <a:schemeClr val="tx1"/>
                          </a:solidFill>
                          <a:latin typeface="+mn-lt"/>
                        </a:rPr>
                        <a:t>Fundamentação ética diante dos </a:t>
                      </a:r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+mn-lt"/>
                        </a:rPr>
                        <a:t>desafios da sociedade tecnológica</a:t>
                      </a:r>
                      <a:r>
                        <a:rPr lang="pt-BR" sz="2400" dirty="0">
                          <a:solidFill>
                            <a:schemeClr val="tx1"/>
                          </a:solidFill>
                          <a:latin typeface="+mn-lt"/>
                        </a:rPr>
                        <a:t>.</a:t>
                      </a:r>
                      <a:endParaRPr lang="pt-BR" sz="2400" dirty="0">
                        <a:latin typeface="+mn-lt"/>
                      </a:endParaRPr>
                    </a:p>
                  </a:txBody>
                  <a:tcPr marL="146304" marR="146304" marT="73152" marB="73152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2400" b="0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Competências   3 e 4</a:t>
                      </a:r>
                    </a:p>
                  </a:txBody>
                  <a:tcPr marL="146304" marR="146304" marT="73152" marB="73152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8289446"/>
                  </a:ext>
                </a:extLst>
              </a:tr>
            </a:tbl>
          </a:graphicData>
        </a:graphic>
      </p:graphicFrame>
      <p:sp>
        <p:nvSpPr>
          <p:cNvPr id="5" name="Retângulo 4"/>
          <p:cNvSpPr/>
          <p:nvPr/>
        </p:nvSpPr>
        <p:spPr>
          <a:xfrm>
            <a:off x="1675175" y="548785"/>
            <a:ext cx="10990381" cy="9825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463040">
              <a:lnSpc>
                <a:spcPct val="150000"/>
              </a:lnSpc>
              <a:buClr>
                <a:srgbClr val="000000"/>
              </a:buClr>
              <a:defRPr/>
            </a:pPr>
            <a:r>
              <a:rPr lang="pt-BR" sz="4400" b="1" dirty="0">
                <a:solidFill>
                  <a:srgbClr val="009999"/>
                </a:solidFill>
                <a:latin typeface="Montserrat"/>
              </a:rPr>
              <a:t>PERCURSO DA 1° SÉRIE DE FILOSOFIA</a:t>
            </a:r>
          </a:p>
        </p:txBody>
      </p:sp>
    </p:spTree>
    <p:extLst>
      <p:ext uri="{BB962C8B-B14F-4D97-AF65-F5344CB8AC3E}">
        <p14:creationId xmlns:p14="http://schemas.microsoft.com/office/powerpoint/2010/main" val="37329651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" r="5593"/>
          <a:stretch/>
        </p:blipFill>
        <p:spPr>
          <a:xfrm>
            <a:off x="0" y="0"/>
            <a:ext cx="11264671" cy="8229600"/>
          </a:xfrm>
          <a:prstGeom prst="rect">
            <a:avLst/>
          </a:prstGeom>
        </p:spPr>
      </p:pic>
      <p:sp>
        <p:nvSpPr>
          <p:cNvPr id="4" name="CaixaDeTexto 2">
            <a:extLst>
              <a:ext uri="{FF2B5EF4-FFF2-40B4-BE49-F238E27FC236}">
                <a16:creationId xmlns:a16="http://schemas.microsoft.com/office/drawing/2014/main" id="{2CE7E82E-43C4-0070-13E0-AFBA6CFF574E}"/>
              </a:ext>
            </a:extLst>
          </p:cNvPr>
          <p:cNvSpPr txBox="1"/>
          <p:nvPr/>
        </p:nvSpPr>
        <p:spPr>
          <a:xfrm>
            <a:off x="11264672" y="731571"/>
            <a:ext cx="3387046" cy="720197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pt-BR" dirty="0">
                <a:solidFill>
                  <a:schemeClr val="tx1"/>
                </a:solidFill>
                <a:latin typeface="Montserrat"/>
              </a:rPr>
              <a:t>A </a:t>
            </a:r>
            <a:r>
              <a:rPr lang="pt-BR" b="1" dirty="0">
                <a:solidFill>
                  <a:schemeClr val="tx1"/>
                </a:solidFill>
                <a:latin typeface="Montserrat"/>
              </a:rPr>
              <a:t>primeira sequência</a:t>
            </a:r>
            <a:r>
              <a:rPr lang="pt-BR" dirty="0">
                <a:solidFill>
                  <a:schemeClr val="tx1"/>
                </a:solidFill>
                <a:latin typeface="Montserrat"/>
              </a:rPr>
              <a:t> do 2º bimestre de 2025 contém </a:t>
            </a:r>
            <a:r>
              <a:rPr lang="pt-BR" b="1" dirty="0">
                <a:solidFill>
                  <a:schemeClr val="tx1"/>
                </a:solidFill>
                <a:latin typeface="Montserrat"/>
              </a:rPr>
              <a:t>cinco Materiais Digitais (MD)</a:t>
            </a:r>
            <a:r>
              <a:rPr lang="pt-BR" dirty="0">
                <a:solidFill>
                  <a:schemeClr val="tx1"/>
                </a:solidFill>
                <a:latin typeface="Montserrat"/>
              </a:rPr>
              <a:t>, e propõe desenvolver a habilidade: </a:t>
            </a:r>
          </a:p>
          <a:p>
            <a:pPr algn="ctr">
              <a:lnSpc>
                <a:spcPct val="150000"/>
              </a:lnSpc>
              <a:defRPr/>
            </a:pPr>
            <a:endParaRPr lang="pt-BR" u="sng" dirty="0">
              <a:solidFill>
                <a:schemeClr val="tx1"/>
              </a:solidFill>
              <a:latin typeface="Montserrat"/>
            </a:endParaRPr>
          </a:p>
          <a:p>
            <a:pPr algn="ctr">
              <a:lnSpc>
                <a:spcPct val="150000"/>
              </a:lnSpc>
              <a:defRPr/>
            </a:pPr>
            <a:r>
              <a:rPr lang="pt-BR" i="1" u="sng" dirty="0">
                <a:solidFill>
                  <a:schemeClr val="tx1"/>
                </a:solidFill>
                <a:latin typeface="Montserrat"/>
              </a:rPr>
              <a:t>EM13CHS205 Analisar a produção de diferentes territorialidades em suas dimensões culturais, econômicas, ambientais, políticas e sociais, no Brasil e no mundo contemporâneo, com destaque para as culturas juvenis.</a:t>
            </a:r>
          </a:p>
          <a:p>
            <a:pPr algn="ctr">
              <a:lnSpc>
                <a:spcPct val="150000"/>
              </a:lnSpc>
              <a:defRPr/>
            </a:pPr>
            <a:endParaRPr lang="pt-BR" i="1" dirty="0">
              <a:solidFill>
                <a:schemeClr val="tx1"/>
              </a:solidFill>
              <a:latin typeface="Montserrat"/>
            </a:endParaRPr>
          </a:p>
          <a:p>
            <a:pPr algn="ctr">
              <a:lnSpc>
                <a:spcPct val="150000"/>
              </a:lnSpc>
              <a:defRPr/>
            </a:pPr>
            <a:r>
              <a:rPr lang="pt-BR" dirty="0">
                <a:solidFill>
                  <a:schemeClr val="tx1"/>
                </a:solidFill>
                <a:latin typeface="Montserrat"/>
              </a:rPr>
              <a:t>As aulas estão organizadas com vistas aos diferentes objetos do conhecimento previstos pelo Currículo Paulista:</a:t>
            </a:r>
          </a:p>
          <a:p>
            <a:pPr algn="ctr">
              <a:lnSpc>
                <a:spcPct val="150000"/>
              </a:lnSpc>
              <a:defRPr/>
            </a:pPr>
            <a:endParaRPr lang="pt-BR" dirty="0">
              <a:solidFill>
                <a:schemeClr val="tx1"/>
              </a:solidFill>
              <a:latin typeface="Montserrat"/>
            </a:endParaRPr>
          </a:p>
          <a:p>
            <a:pPr algn="ctr">
              <a:lnSpc>
                <a:spcPct val="150000"/>
              </a:lnSpc>
              <a:defRPr/>
            </a:pPr>
            <a:r>
              <a:rPr lang="pt-BR" dirty="0">
                <a:solidFill>
                  <a:schemeClr val="tx1"/>
                </a:solidFill>
                <a:latin typeface="Montserrat"/>
              </a:rPr>
              <a:t>(i) </a:t>
            </a:r>
            <a:r>
              <a:rPr lang="pt-BR" b="1" dirty="0">
                <a:solidFill>
                  <a:schemeClr val="tx1"/>
                </a:solidFill>
                <a:latin typeface="Montserrat"/>
              </a:rPr>
              <a:t>As concepções de infância, juventude e velhice na tradição filosófica e as suas problemáticas no Brasil contemporâneo.</a:t>
            </a:r>
          </a:p>
          <a:p>
            <a:pPr algn="ctr">
              <a:lnSpc>
                <a:spcPct val="150000"/>
              </a:lnSpc>
              <a:defRPr/>
            </a:pPr>
            <a:r>
              <a:rPr lang="pt-BR" dirty="0">
                <a:solidFill>
                  <a:schemeClr val="tx1"/>
                </a:solidFill>
                <a:latin typeface="Montserrat"/>
              </a:rPr>
              <a:t>(</a:t>
            </a:r>
            <a:r>
              <a:rPr lang="pt-BR" dirty="0" err="1">
                <a:solidFill>
                  <a:schemeClr val="tx1"/>
                </a:solidFill>
                <a:latin typeface="Montserrat"/>
              </a:rPr>
              <a:t>ii</a:t>
            </a:r>
            <a:r>
              <a:rPr lang="pt-BR" dirty="0">
                <a:solidFill>
                  <a:schemeClr val="tx1"/>
                </a:solidFill>
                <a:latin typeface="Montserrat"/>
              </a:rPr>
              <a:t>)</a:t>
            </a:r>
            <a:r>
              <a:rPr lang="pt-BR" b="1" dirty="0">
                <a:solidFill>
                  <a:schemeClr val="tx1"/>
                </a:solidFill>
                <a:latin typeface="Montserrat"/>
              </a:rPr>
              <a:t> A renovação cultural, ética, valores e cultura juvenil.</a:t>
            </a:r>
          </a:p>
        </p:txBody>
      </p:sp>
    </p:spTree>
    <p:extLst>
      <p:ext uri="{BB962C8B-B14F-4D97-AF65-F5344CB8AC3E}">
        <p14:creationId xmlns:p14="http://schemas.microsoft.com/office/powerpoint/2010/main" val="35786889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323"/>
          <a:stretch/>
        </p:blipFill>
        <p:spPr>
          <a:xfrm>
            <a:off x="0" y="0"/>
            <a:ext cx="10858500" cy="8229600"/>
          </a:xfrm>
          <a:prstGeom prst="rect">
            <a:avLst/>
          </a:prstGeom>
        </p:spPr>
      </p:pic>
      <p:sp>
        <p:nvSpPr>
          <p:cNvPr id="5" name="CaixaDeTexto 2">
            <a:extLst>
              <a:ext uri="{FF2B5EF4-FFF2-40B4-BE49-F238E27FC236}">
                <a16:creationId xmlns:a16="http://schemas.microsoft.com/office/drawing/2014/main" id="{2CE7E82E-43C4-0070-13E0-AFBA6CFF574E}"/>
              </a:ext>
            </a:extLst>
          </p:cNvPr>
          <p:cNvSpPr txBox="1"/>
          <p:nvPr/>
        </p:nvSpPr>
        <p:spPr>
          <a:xfrm>
            <a:off x="10927080" y="219710"/>
            <a:ext cx="3771900" cy="6974538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>
              <a:lnSpc>
                <a:spcPct val="150000"/>
              </a:lnSpc>
              <a:defRPr/>
            </a:pPr>
            <a:r>
              <a:rPr lang="pt-BR" sz="1500" dirty="0">
                <a:solidFill>
                  <a:schemeClr val="tx1"/>
                </a:solidFill>
                <a:latin typeface="Montserrat"/>
              </a:rPr>
              <a:t>A segunda sequência contém </a:t>
            </a:r>
            <a:r>
              <a:rPr lang="pt-BR" sz="1500" b="1" dirty="0">
                <a:solidFill>
                  <a:schemeClr val="tx1"/>
                </a:solidFill>
                <a:latin typeface="Montserrat"/>
              </a:rPr>
              <a:t>quatro </a:t>
            </a:r>
            <a:r>
              <a:rPr lang="pt-BR" sz="1500" b="1" dirty="0" err="1">
                <a:solidFill>
                  <a:schemeClr val="tx1"/>
                </a:solidFill>
                <a:latin typeface="Montserrat"/>
              </a:rPr>
              <a:t>MDs</a:t>
            </a:r>
            <a:r>
              <a:rPr lang="pt-BR" sz="1500" dirty="0">
                <a:solidFill>
                  <a:schemeClr val="tx1"/>
                </a:solidFill>
                <a:latin typeface="Montserrat"/>
              </a:rPr>
              <a:t> e propõe desenvolver a habilidade:</a:t>
            </a:r>
          </a:p>
          <a:p>
            <a:pPr lvl="0" algn="ctr">
              <a:lnSpc>
                <a:spcPct val="150000"/>
              </a:lnSpc>
              <a:defRPr/>
            </a:pPr>
            <a:endParaRPr lang="pt-BR" sz="1500" dirty="0">
              <a:solidFill>
                <a:schemeClr val="tx1"/>
              </a:solidFill>
              <a:latin typeface="Montserrat"/>
            </a:endParaRPr>
          </a:p>
          <a:p>
            <a:pPr lvl="0" algn="ctr">
              <a:lnSpc>
                <a:spcPct val="150000"/>
              </a:lnSpc>
              <a:defRPr/>
            </a:pPr>
            <a:r>
              <a:rPr lang="pt-BR" sz="1500" i="1" u="sng" dirty="0">
                <a:solidFill>
                  <a:schemeClr val="tx1"/>
                </a:solidFill>
                <a:latin typeface="Montserrat"/>
              </a:rPr>
              <a:t>EM13CHS206 Analisar a ocupação humana e a produção do espaço em diferentes tempos, aplicando os princípios de localização, distribuição, ordem, extensão, conexão, arranjos, casualidade, entre outro que contribuem para o raciocínio geográfico.</a:t>
            </a:r>
          </a:p>
          <a:p>
            <a:pPr lvl="0" algn="ctr">
              <a:lnSpc>
                <a:spcPct val="150000"/>
              </a:lnSpc>
              <a:defRPr/>
            </a:pPr>
            <a:endParaRPr lang="pt-BR" sz="1500" i="1" u="sng" dirty="0">
              <a:solidFill>
                <a:schemeClr val="tx1"/>
              </a:solidFill>
              <a:latin typeface="Montserrat"/>
            </a:endParaRPr>
          </a:p>
          <a:p>
            <a:pPr lvl="0" algn="ctr">
              <a:lnSpc>
                <a:spcPct val="150000"/>
              </a:lnSpc>
              <a:defRPr/>
            </a:pPr>
            <a:r>
              <a:rPr lang="pt-BR" sz="1500" dirty="0">
                <a:solidFill>
                  <a:schemeClr val="tx1"/>
                </a:solidFill>
                <a:latin typeface="Montserrat"/>
              </a:rPr>
              <a:t>Embora a habilidade pareça não dizer respeito ao eixo temático dessa sequência, o objeto do conhecimento proposto para o componente filosofia pelo Currículo Paulista é:</a:t>
            </a:r>
          </a:p>
          <a:p>
            <a:pPr lvl="0" algn="ctr">
              <a:lnSpc>
                <a:spcPct val="150000"/>
              </a:lnSpc>
              <a:defRPr/>
            </a:pPr>
            <a:endParaRPr lang="pt-BR" sz="1500" b="1" i="1" dirty="0">
              <a:solidFill>
                <a:schemeClr val="tx1"/>
              </a:solidFill>
              <a:latin typeface="Montserrat"/>
            </a:endParaRPr>
          </a:p>
          <a:p>
            <a:pPr lvl="0" algn="ctr">
              <a:lnSpc>
                <a:spcPct val="150000"/>
              </a:lnSpc>
              <a:defRPr/>
            </a:pPr>
            <a:r>
              <a:rPr lang="pt-BR" sz="1500" b="1" i="1" dirty="0">
                <a:solidFill>
                  <a:schemeClr val="tx1"/>
                </a:solidFill>
                <a:latin typeface="Montserrat"/>
              </a:rPr>
              <a:t>A autonomia do indivíduo frente ao poder do Estado: as contribuições dos pensadores </a:t>
            </a:r>
            <a:r>
              <a:rPr lang="pt-BR" sz="1500" b="1" i="1" dirty="0" err="1">
                <a:solidFill>
                  <a:schemeClr val="tx1"/>
                </a:solidFill>
                <a:latin typeface="Montserrat"/>
              </a:rPr>
              <a:t>contratualistas</a:t>
            </a:r>
            <a:r>
              <a:rPr lang="pt-BR" sz="1500" b="1" i="1" dirty="0">
                <a:solidFill>
                  <a:schemeClr val="tx1"/>
                </a:solidFill>
                <a:latin typeface="Montserrat"/>
              </a:rPr>
              <a:t>.</a:t>
            </a:r>
            <a:endParaRPr lang="pt-BR" sz="1500" b="1" dirty="0">
              <a:solidFill>
                <a:schemeClr val="tx1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9214345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2" r="17708"/>
          <a:stretch/>
        </p:blipFill>
        <p:spPr>
          <a:xfrm>
            <a:off x="0" y="0"/>
            <a:ext cx="11849100" cy="8229600"/>
          </a:xfrm>
          <a:prstGeom prst="rect">
            <a:avLst/>
          </a:prstGeom>
        </p:spPr>
      </p:pic>
      <p:sp>
        <p:nvSpPr>
          <p:cNvPr id="4" name="CaixaDeTexto 2">
            <a:extLst>
              <a:ext uri="{FF2B5EF4-FFF2-40B4-BE49-F238E27FC236}">
                <a16:creationId xmlns:a16="http://schemas.microsoft.com/office/drawing/2014/main" id="{2CE7E82E-43C4-0070-13E0-AFBA6CFF574E}"/>
              </a:ext>
            </a:extLst>
          </p:cNvPr>
          <p:cNvSpPr txBox="1"/>
          <p:nvPr/>
        </p:nvSpPr>
        <p:spPr>
          <a:xfrm>
            <a:off x="11849100" y="-59400"/>
            <a:ext cx="2781300" cy="720197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>
              <a:lnSpc>
                <a:spcPct val="150000"/>
              </a:lnSpc>
              <a:defRPr/>
            </a:pPr>
            <a:r>
              <a:rPr lang="pt-BR" dirty="0">
                <a:solidFill>
                  <a:schemeClr val="tx1"/>
                </a:solidFill>
                <a:latin typeface="Montserrat"/>
              </a:rPr>
              <a:t>A terceira sequência didática contempla contém </a:t>
            </a:r>
            <a:r>
              <a:rPr lang="pt-BR" b="1" dirty="0">
                <a:solidFill>
                  <a:schemeClr val="tx1"/>
                </a:solidFill>
                <a:latin typeface="Montserrat"/>
              </a:rPr>
              <a:t>cinco </a:t>
            </a:r>
            <a:r>
              <a:rPr lang="pt-BR" b="1" dirty="0" err="1">
                <a:solidFill>
                  <a:schemeClr val="tx1"/>
                </a:solidFill>
                <a:latin typeface="Montserrat"/>
              </a:rPr>
              <a:t>MDs</a:t>
            </a:r>
            <a:r>
              <a:rPr lang="pt-BR" dirty="0">
                <a:solidFill>
                  <a:schemeClr val="tx1"/>
                </a:solidFill>
                <a:latin typeface="Montserrat"/>
              </a:rPr>
              <a:t> e propõe desenvolver a habilidade:</a:t>
            </a:r>
          </a:p>
          <a:p>
            <a:pPr lvl="0" algn="ctr">
              <a:lnSpc>
                <a:spcPct val="150000"/>
              </a:lnSpc>
              <a:defRPr/>
            </a:pPr>
            <a:endParaRPr lang="pt-BR" dirty="0">
              <a:solidFill>
                <a:schemeClr val="tx1"/>
              </a:solidFill>
              <a:latin typeface="Montserrat"/>
            </a:endParaRPr>
          </a:p>
          <a:p>
            <a:pPr lvl="0" algn="ctr">
              <a:lnSpc>
                <a:spcPct val="150000"/>
              </a:lnSpc>
              <a:defRPr/>
            </a:pPr>
            <a:r>
              <a:rPr lang="pt-BR" dirty="0">
                <a:solidFill>
                  <a:schemeClr val="tx1"/>
                </a:solidFill>
                <a:latin typeface="Montserrat"/>
              </a:rPr>
              <a:t>EM13CHS503 </a:t>
            </a:r>
            <a:r>
              <a:rPr lang="pt-BR" b="1" i="1" dirty="0">
                <a:solidFill>
                  <a:schemeClr val="tx1"/>
                </a:solidFill>
                <a:latin typeface="Montserrat"/>
              </a:rPr>
              <a:t>Identificar diversas formas de violência (física, simbólica, psicológica, etc.) suas principais vítimas, suas causas sociais, psicológicas e afetivas, seus significados e usos políticos, sociais e culturais, discutindo e avaliando mecanismos para combate-las, com base em argumentos éticos.</a:t>
            </a:r>
          </a:p>
          <a:p>
            <a:pPr lvl="0" algn="ctr">
              <a:lnSpc>
                <a:spcPct val="150000"/>
              </a:lnSpc>
              <a:defRPr/>
            </a:pPr>
            <a:endParaRPr lang="pt-BR" b="1" i="1" dirty="0">
              <a:solidFill>
                <a:schemeClr val="tx1"/>
              </a:solidFill>
              <a:latin typeface="Montserrat"/>
            </a:endParaRPr>
          </a:p>
          <a:p>
            <a:pPr lvl="0" algn="ctr">
              <a:lnSpc>
                <a:spcPct val="150000"/>
              </a:lnSpc>
              <a:defRPr/>
            </a:pPr>
            <a:r>
              <a:rPr lang="pt-BR" i="1" dirty="0">
                <a:solidFill>
                  <a:schemeClr val="tx1"/>
                </a:solidFill>
                <a:latin typeface="Montserrat"/>
              </a:rPr>
              <a:t>As aulas estão organizadas com vistas aos diferentes objetos do conhecimento previstos pelo Currículo Paulista para essa habilidade.</a:t>
            </a:r>
          </a:p>
        </p:txBody>
      </p:sp>
    </p:spTree>
    <p:extLst>
      <p:ext uri="{BB962C8B-B14F-4D97-AF65-F5344CB8AC3E}">
        <p14:creationId xmlns:p14="http://schemas.microsoft.com/office/powerpoint/2010/main" val="40160751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D9D9D9"/>
        </a:solidFill>
        <a:effectLst/>
      </p:bgPr>
    </p:bg>
    <p:spTree>
      <p:nvGrpSpPr>
        <p:cNvPr id="1" name="Shape 465">
          <a:extLst>
            <a:ext uri="{FF2B5EF4-FFF2-40B4-BE49-F238E27FC236}">
              <a16:creationId xmlns:a16="http://schemas.microsoft.com/office/drawing/2014/main" id="{5DAB74C0-E950-C70B-F86D-A9CEC065E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97;p132">
            <a:extLst>
              <a:ext uri="{FF2B5EF4-FFF2-40B4-BE49-F238E27FC236}">
                <a16:creationId xmlns:a16="http://schemas.microsoft.com/office/drawing/2014/main" id="{B4654497-C4D2-9EE7-9104-24A56E742B2D}"/>
              </a:ext>
            </a:extLst>
          </p:cNvPr>
          <p:cNvSpPr/>
          <p:nvPr/>
        </p:nvSpPr>
        <p:spPr>
          <a:xfrm>
            <a:off x="317804" y="1170160"/>
            <a:ext cx="5968696" cy="6781199"/>
          </a:xfrm>
          <a:prstGeom prst="flowChartAlternateProcess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pPr defTabSz="1463040">
              <a:buClr>
                <a:srgbClr val="000000"/>
              </a:buClr>
              <a:buSzPts val="1200"/>
              <a:defRPr/>
            </a:pPr>
            <a:r>
              <a:rPr lang="pt-BR" sz="1920" ker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920" kern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4C1E3F6-69ED-EB99-3B4C-4B2B0FF2816A}"/>
              </a:ext>
            </a:extLst>
          </p:cNvPr>
          <p:cNvSpPr txBox="1"/>
          <p:nvPr/>
        </p:nvSpPr>
        <p:spPr>
          <a:xfrm>
            <a:off x="473396" y="1878398"/>
            <a:ext cx="5660704" cy="56766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46304" tIns="73152" rIns="146304" bIns="73152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pt-BR" sz="2200" dirty="0">
                <a:latin typeface="Montserrat"/>
              </a:rPr>
              <a:t>A primeira aula de cada sequência busca </a:t>
            </a:r>
            <a:r>
              <a:rPr lang="pt-BR" sz="2200" b="1" dirty="0">
                <a:latin typeface="Montserrat"/>
              </a:rPr>
              <a:t>sensibilizar</a:t>
            </a:r>
            <a:r>
              <a:rPr lang="pt-BR" sz="2200" dirty="0">
                <a:latin typeface="Montserrat"/>
              </a:rPr>
              <a:t> os estudantes com os objetivos de aprendizagem propostos, tornando mais significativo o estudo dos conteúdos selecionados.</a:t>
            </a:r>
          </a:p>
          <a:p>
            <a:pPr algn="just">
              <a:lnSpc>
                <a:spcPct val="150000"/>
              </a:lnSpc>
              <a:defRPr/>
            </a:pPr>
            <a:r>
              <a:rPr lang="pt-BR" sz="2200" dirty="0">
                <a:latin typeface="Montserrat"/>
              </a:rPr>
              <a:t>A aula como um todo deve funcionar como se fosse uma </a:t>
            </a:r>
            <a:r>
              <a:rPr lang="pt-BR" sz="2200" b="1" dirty="0">
                <a:latin typeface="Montserrat"/>
              </a:rPr>
              <a:t>seção "Para começar" estendida</a:t>
            </a:r>
            <a:r>
              <a:rPr lang="pt-BR" sz="2200" dirty="0">
                <a:latin typeface="Montserrat"/>
              </a:rPr>
              <a:t>. Todas as demais seções priorizam a proposição situações que estimulam a </a:t>
            </a:r>
            <a:r>
              <a:rPr lang="pt-BR" sz="2200" b="1" dirty="0">
                <a:latin typeface="Montserrat"/>
              </a:rPr>
              <a:t>interação dos estudantes</a:t>
            </a:r>
            <a:r>
              <a:rPr lang="pt-BR" sz="2200" dirty="0">
                <a:latin typeface="Montserrat"/>
              </a:rPr>
              <a:t>.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211084"/>
            <a:ext cx="8343900" cy="4699347"/>
          </a:xfrm>
          <a:prstGeom prst="rect">
            <a:avLst/>
          </a:prstGeom>
        </p:spPr>
      </p:pic>
      <p:sp>
        <p:nvSpPr>
          <p:cNvPr id="8" name="CaixaDeTexto 2">
            <a:extLst>
              <a:ext uri="{FF2B5EF4-FFF2-40B4-BE49-F238E27FC236}">
                <a16:creationId xmlns:a16="http://schemas.microsoft.com/office/drawing/2014/main" id="{2CE7E82E-43C4-0070-13E0-AFBA6CFF574E}"/>
              </a:ext>
            </a:extLst>
          </p:cNvPr>
          <p:cNvSpPr txBox="1"/>
          <p:nvPr/>
        </p:nvSpPr>
        <p:spPr>
          <a:xfrm>
            <a:off x="6322041" y="1690622"/>
            <a:ext cx="8272818" cy="37555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R="0" lvl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pt-BR" b="1" dirty="0">
                <a:solidFill>
                  <a:schemeClr val="tx1"/>
                </a:solidFill>
                <a:latin typeface="Montserrat"/>
              </a:rPr>
              <a:t>Seção “Para começar” na aula de sensibilização (Aula 01 do 2º bimestre de 2025)</a:t>
            </a:r>
            <a:endParaRPr lang="pt-BR" dirty="0">
              <a:solidFill>
                <a:schemeClr val="tx1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6758705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D9D9D9"/>
        </a:solidFill>
        <a:effectLst/>
      </p:bgPr>
    </p:bg>
    <p:spTree>
      <p:nvGrpSpPr>
        <p:cNvPr id="1" name="Shape 465">
          <a:extLst>
            <a:ext uri="{FF2B5EF4-FFF2-40B4-BE49-F238E27FC236}">
              <a16:creationId xmlns:a16="http://schemas.microsoft.com/office/drawing/2014/main" id="{5DAB74C0-E950-C70B-F86D-A9CEC065E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97;p132">
            <a:extLst>
              <a:ext uri="{FF2B5EF4-FFF2-40B4-BE49-F238E27FC236}">
                <a16:creationId xmlns:a16="http://schemas.microsoft.com/office/drawing/2014/main" id="{B4654497-C4D2-9EE7-9104-24A56E742B2D}"/>
              </a:ext>
            </a:extLst>
          </p:cNvPr>
          <p:cNvSpPr/>
          <p:nvPr/>
        </p:nvSpPr>
        <p:spPr>
          <a:xfrm>
            <a:off x="165404" y="858919"/>
            <a:ext cx="5968696" cy="6781199"/>
          </a:xfrm>
          <a:prstGeom prst="flowChartAlternateProcess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pPr defTabSz="1463040">
              <a:buClr>
                <a:srgbClr val="000000"/>
              </a:buClr>
              <a:buSzPts val="1200"/>
              <a:defRPr/>
            </a:pPr>
            <a:r>
              <a:rPr lang="pt-BR" sz="1920" ker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920" kern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4C1E3F6-69ED-EB99-3B4C-4B2B0FF2816A}"/>
              </a:ext>
            </a:extLst>
          </p:cNvPr>
          <p:cNvSpPr txBox="1"/>
          <p:nvPr/>
        </p:nvSpPr>
        <p:spPr>
          <a:xfrm>
            <a:off x="307848" y="1261596"/>
            <a:ext cx="5660704" cy="61792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46304" tIns="73152" rIns="146304" bIns="73152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pt-BR" sz="2400" dirty="0">
                <a:latin typeface="Montserrat"/>
              </a:rPr>
              <a:t>As </a:t>
            </a:r>
            <a:r>
              <a:rPr lang="pt-BR" sz="2400" b="1" dirty="0">
                <a:latin typeface="Montserrat"/>
              </a:rPr>
              <a:t>aulas de desenvolvimento </a:t>
            </a:r>
            <a:r>
              <a:rPr lang="pt-BR" sz="2400" dirty="0">
                <a:latin typeface="Montserrat"/>
              </a:rPr>
              <a:t>buscam aprofundar a aprendizagem dos conhecimentos propostos na sequência didática, articulando a problematização de temas contemporâneos, a apresentação de referenciais da tradição filosófica e a proposição de atividades práticas que orientam a interação dos estudantes.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4100" y="1745406"/>
            <a:ext cx="8496300" cy="5008226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2CE7E82E-43C4-0070-13E0-AFBA6CFF574E}"/>
              </a:ext>
            </a:extLst>
          </p:cNvPr>
          <p:cNvSpPr txBox="1"/>
          <p:nvPr/>
        </p:nvSpPr>
        <p:spPr>
          <a:xfrm>
            <a:off x="6441948" y="1228056"/>
            <a:ext cx="7880604" cy="4708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46304" tIns="73152" rIns="146304" bIns="73152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pt-BR" sz="1400" b="1" dirty="0">
                <a:latin typeface="Montserrat"/>
              </a:rPr>
              <a:t>Seção “Foco no conteúdo” na aula de desenvolvimento (Aula 02 do 2º bimestre de 2025)</a:t>
            </a:r>
            <a:endParaRPr lang="pt-BR" sz="1400" dirty="0"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88422030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D9D9D9"/>
        </a:solidFill>
        <a:effectLst/>
      </p:bgPr>
    </p:bg>
    <p:spTree>
      <p:nvGrpSpPr>
        <p:cNvPr id="1" name="Shape 465">
          <a:extLst>
            <a:ext uri="{FF2B5EF4-FFF2-40B4-BE49-F238E27FC236}">
              <a16:creationId xmlns:a16="http://schemas.microsoft.com/office/drawing/2014/main" id="{DCE2CF44-C176-8C15-2F60-2264326A0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97;p132">
            <a:extLst>
              <a:ext uri="{FF2B5EF4-FFF2-40B4-BE49-F238E27FC236}">
                <a16:creationId xmlns:a16="http://schemas.microsoft.com/office/drawing/2014/main" id="{D60820ED-C153-3586-1EB2-9A1829D88EBB}"/>
              </a:ext>
            </a:extLst>
          </p:cNvPr>
          <p:cNvSpPr/>
          <p:nvPr/>
        </p:nvSpPr>
        <p:spPr>
          <a:xfrm>
            <a:off x="77173" y="1170161"/>
            <a:ext cx="6228264" cy="6449026"/>
          </a:xfrm>
          <a:prstGeom prst="flowChartAlternateProcess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pPr defTabSz="1463040">
              <a:buClr>
                <a:srgbClr val="000000"/>
              </a:buClr>
              <a:buSzPts val="1200"/>
              <a:defRPr/>
            </a:pPr>
            <a:r>
              <a:rPr lang="pt-BR" sz="1920" ker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920" kern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CE7E82E-43C4-0070-13E0-AFBA6CFF574E}"/>
              </a:ext>
            </a:extLst>
          </p:cNvPr>
          <p:cNvSpPr txBox="1"/>
          <p:nvPr/>
        </p:nvSpPr>
        <p:spPr>
          <a:xfrm>
            <a:off x="228147" y="1482425"/>
            <a:ext cx="6077290" cy="547508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46304" tIns="73152" rIns="146304" bIns="73152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pt-BR" sz="2600" dirty="0">
                <a:latin typeface="Montserrat"/>
              </a:rPr>
              <a:t>As </a:t>
            </a:r>
            <a:r>
              <a:rPr lang="pt-BR" sz="2600" b="1" dirty="0">
                <a:latin typeface="Montserrat"/>
              </a:rPr>
              <a:t>aulas práticas</a:t>
            </a:r>
            <a:r>
              <a:rPr lang="pt-BR" sz="2600" dirty="0">
                <a:latin typeface="Montserrat"/>
              </a:rPr>
              <a:t> apresentam propostas de mobilização das aprendizagens construídas nas aulas anteriores em função da produção de uma atividade específica.</a:t>
            </a:r>
          </a:p>
          <a:p>
            <a:pPr algn="ctr">
              <a:lnSpc>
                <a:spcPct val="150000"/>
              </a:lnSpc>
              <a:defRPr/>
            </a:pPr>
            <a:r>
              <a:rPr lang="pt-BR" sz="2600" dirty="0">
                <a:latin typeface="Montserrat"/>
              </a:rPr>
              <a:t>No segundo bimestre de 2025, as atividades propostas são uma </a:t>
            </a:r>
            <a:r>
              <a:rPr lang="pt-BR" sz="2600" b="1" dirty="0">
                <a:latin typeface="Montserrat"/>
              </a:rPr>
              <a:t>crítica de curta metragem</a:t>
            </a:r>
            <a:r>
              <a:rPr lang="pt-BR" sz="2600" dirty="0">
                <a:latin typeface="Montserrat"/>
              </a:rPr>
              <a:t> e dois </a:t>
            </a:r>
            <a:r>
              <a:rPr lang="pt-BR" sz="2600" b="1" dirty="0">
                <a:latin typeface="Montserrat"/>
              </a:rPr>
              <a:t>ensaios filosóficos</a:t>
            </a:r>
            <a:r>
              <a:rPr lang="pt-BR" sz="2600" dirty="0">
                <a:latin typeface="Montserrat"/>
              </a:rPr>
              <a:t>. 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437" y="1939684"/>
            <a:ext cx="8324963" cy="4605286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6770678" y="1449380"/>
            <a:ext cx="768827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pt-BR" sz="1400" b="1" dirty="0">
                <a:latin typeface="Montserrat"/>
              </a:rPr>
              <a:t>Seção “na prática” da aula prática (Aula 05 do 2º bimestre de 2025)</a:t>
            </a:r>
            <a:endParaRPr lang="pt-BR" sz="1400" dirty="0"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16227784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912614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FE5601"/>
                </a:solidFill>
                <a:latin typeface="Bahnschrift Condensed" panose="020B0604020202020204" charset="0"/>
                <a:ea typeface="Instrument Sans Medium" pitchFamily="34" charset="-122"/>
                <a:cs typeface="Instrument Sans Medium" pitchFamily="34" charset="-120"/>
              </a:rPr>
              <a:t>SOCIOLOGIA, ENQUANTO MÉTODO CIENTÍFICO</a:t>
            </a:r>
            <a:endParaRPr lang="en-US" sz="4450" b="1" dirty="0">
              <a:solidFill>
                <a:srgbClr val="FE5601"/>
              </a:solidFill>
              <a:latin typeface="Bahnschrift Condensed" panose="020B0604020202020204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793790" y="2670334"/>
            <a:ext cx="3664863" cy="2749987"/>
          </a:xfrm>
          <a:prstGeom prst="roundRect">
            <a:avLst>
              <a:gd name="adj" fmla="val 1237"/>
            </a:avLst>
          </a:prstGeom>
          <a:solidFill>
            <a:srgbClr val="3E3E3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2"/>
          <p:cNvSpPr/>
          <p:nvPr/>
        </p:nvSpPr>
        <p:spPr>
          <a:xfrm>
            <a:off x="1208603" y="289714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FC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ESTRANHAMENTO</a:t>
            </a:r>
            <a:endParaRPr lang="en-US" sz="2200" b="1" dirty="0">
              <a:solidFill>
                <a:srgbClr val="FFC000"/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1020604" y="3387566"/>
            <a:ext cx="321123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50"/>
              </a:lnSpc>
              <a:buNone/>
            </a:pP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Capacidade de questionar o que parece natural ou corriqueiro na vida social, superando o senso comum.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4685467" y="2670334"/>
            <a:ext cx="3664863" cy="2749987"/>
          </a:xfrm>
          <a:prstGeom prst="roundRect">
            <a:avLst>
              <a:gd name="adj" fmla="val 1237"/>
            </a:avLst>
          </a:prstGeom>
          <a:solidFill>
            <a:srgbClr val="3E3E3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5"/>
          <p:cNvSpPr/>
          <p:nvPr/>
        </p:nvSpPr>
        <p:spPr>
          <a:xfrm>
            <a:off x="4912281" y="2897148"/>
            <a:ext cx="321123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FC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DESNATURALIZAÇÃO DO OLHAR</a:t>
            </a:r>
            <a:endParaRPr lang="en-US" sz="2200" b="1" dirty="0">
              <a:solidFill>
                <a:srgbClr val="FFC000"/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4912281" y="3741896"/>
            <a:ext cx="321123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50"/>
              </a:lnSpc>
              <a:buNone/>
            </a:pPr>
            <a:r>
              <a:rPr lang="en-US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Abordagem científica dos fatos sociais, reconhecendo sua construção histórica e cultural.</a:t>
            </a:r>
            <a:endParaRPr lang="en-US" dirty="0"/>
          </a:p>
        </p:txBody>
      </p:sp>
      <p:sp>
        <p:nvSpPr>
          <p:cNvPr id="10" name="Shape 7"/>
          <p:cNvSpPr/>
          <p:nvPr/>
        </p:nvSpPr>
        <p:spPr>
          <a:xfrm>
            <a:off x="793790" y="5647134"/>
            <a:ext cx="7556421" cy="1669852"/>
          </a:xfrm>
          <a:prstGeom prst="roundRect">
            <a:avLst>
              <a:gd name="adj" fmla="val 2038"/>
            </a:avLst>
          </a:prstGeom>
          <a:solidFill>
            <a:srgbClr val="3E3E3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Text 8"/>
          <p:cNvSpPr/>
          <p:nvPr/>
        </p:nvSpPr>
        <p:spPr>
          <a:xfrm>
            <a:off x="3146227" y="5873948"/>
            <a:ext cx="285154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FC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CATEGORIAS DE ANÁLISE</a:t>
            </a:r>
            <a:endParaRPr lang="en-US" sz="2200" b="1" dirty="0">
              <a:solidFill>
                <a:srgbClr val="FFC000"/>
              </a:solidFill>
            </a:endParaRPr>
          </a:p>
        </p:txBody>
      </p:sp>
      <p:sp>
        <p:nvSpPr>
          <p:cNvPr id="12" name="Text 9"/>
          <p:cNvSpPr/>
          <p:nvPr/>
        </p:nvSpPr>
        <p:spPr>
          <a:xfrm>
            <a:off x="1020604" y="6364367"/>
            <a:ext cx="710279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Objetos do conhecimento que garantem a especificidade da Sociologia mesmo em contexto de área.</a:t>
            </a:r>
            <a:endParaRPr lang="en-US" sz="20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Shape 465">
          <a:extLst>
            <a:ext uri="{FF2B5EF4-FFF2-40B4-BE49-F238E27FC236}">
              <a16:creationId xmlns:a16="http://schemas.microsoft.com/office/drawing/2014/main" id="{DCE2CF44-C176-8C15-2F60-2264326A0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997;p132">
            <a:extLst>
              <a:ext uri="{FF2B5EF4-FFF2-40B4-BE49-F238E27FC236}">
                <a16:creationId xmlns:a16="http://schemas.microsoft.com/office/drawing/2014/main" id="{BCE23D8E-06A5-744C-0A5B-ACE6B3811659}"/>
              </a:ext>
            </a:extLst>
          </p:cNvPr>
          <p:cNvSpPr/>
          <p:nvPr/>
        </p:nvSpPr>
        <p:spPr>
          <a:xfrm>
            <a:off x="1200151" y="1257301"/>
            <a:ext cx="12096750" cy="6534150"/>
          </a:xfrm>
          <a:prstGeom prst="flowChartAlternateProcess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pPr defTabSz="1463040">
              <a:buClr>
                <a:srgbClr val="000000"/>
              </a:buClr>
              <a:buSzPts val="1200"/>
              <a:defRPr/>
            </a:pPr>
            <a:r>
              <a:rPr lang="pt-BR" sz="1920" ker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920" kern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5329F98-E70F-96A5-BEB5-51FC5D309DF8}"/>
              </a:ext>
            </a:extLst>
          </p:cNvPr>
          <p:cNvSpPr txBox="1"/>
          <p:nvPr/>
        </p:nvSpPr>
        <p:spPr>
          <a:xfrm>
            <a:off x="759375" y="1410881"/>
            <a:ext cx="12410715" cy="6160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8341" algn="ctr" defTabSz="1463040">
              <a:lnSpc>
                <a:spcPts val="3520"/>
              </a:lnSpc>
              <a:spcAft>
                <a:spcPts val="960"/>
              </a:spcAft>
              <a:buClr>
                <a:srgbClr val="000000"/>
              </a:buClr>
              <a:tabLst>
                <a:tab pos="1145541" algn="l"/>
              </a:tabLst>
              <a:defRPr/>
            </a:pPr>
            <a:r>
              <a:rPr lang="pt-BR" sz="2800" b="1" dirty="0">
                <a:latin typeface="Montserrat"/>
              </a:rPr>
              <a:t>Fio condutor:</a:t>
            </a:r>
          </a:p>
          <a:p>
            <a:pPr marL="688341" algn="ctr" defTabSz="1463040">
              <a:lnSpc>
                <a:spcPts val="3520"/>
              </a:lnSpc>
              <a:spcAft>
                <a:spcPts val="960"/>
              </a:spcAft>
              <a:buClr>
                <a:srgbClr val="000000"/>
              </a:buClr>
              <a:tabLst>
                <a:tab pos="1145541" algn="l"/>
              </a:tabLst>
              <a:defRPr/>
            </a:pPr>
            <a:r>
              <a:rPr lang="pt-BR" sz="2800" dirty="0">
                <a:latin typeface="Montserrat"/>
              </a:rPr>
              <a:t>os desafios da convivência em sociedade.</a:t>
            </a:r>
          </a:p>
          <a:p>
            <a:pPr marL="1145541" indent="-457200" defTabSz="1463040">
              <a:lnSpc>
                <a:spcPts val="3520"/>
              </a:lnSpc>
              <a:spcAft>
                <a:spcPts val="96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1145541" algn="l"/>
              </a:tabLst>
              <a:defRPr/>
            </a:pPr>
            <a:endParaRPr lang="pt-BR" sz="1000" dirty="0">
              <a:latin typeface="Montserrat"/>
            </a:endParaRPr>
          </a:p>
          <a:p>
            <a:pPr marL="688341" defTabSz="1463040">
              <a:lnSpc>
                <a:spcPts val="3520"/>
              </a:lnSpc>
              <a:spcAft>
                <a:spcPts val="960"/>
              </a:spcAft>
              <a:buClr>
                <a:srgbClr val="000000"/>
              </a:buClr>
              <a:tabLst>
                <a:tab pos="1145541" algn="l"/>
              </a:tabLst>
              <a:defRPr/>
            </a:pPr>
            <a:r>
              <a:rPr lang="pt-BR" sz="2800" b="1" dirty="0">
                <a:latin typeface="Montserrat"/>
              </a:rPr>
              <a:t>Identificação e seleção das habilidades (</a:t>
            </a:r>
            <a:r>
              <a:rPr lang="pt-BR" sz="2800" b="1" dirty="0" err="1">
                <a:latin typeface="Montserrat"/>
              </a:rPr>
              <a:t>essencialização</a:t>
            </a:r>
            <a:r>
              <a:rPr lang="pt-BR" sz="2800" b="1" dirty="0">
                <a:latin typeface="Montserrat"/>
              </a:rPr>
              <a:t>)</a:t>
            </a:r>
            <a:r>
              <a:rPr lang="pt-BR" sz="2800" dirty="0">
                <a:latin typeface="Montserrat"/>
              </a:rPr>
              <a:t>:  </a:t>
            </a:r>
          </a:p>
          <a:p>
            <a:pPr marL="1437640" lvl="1" indent="-457200">
              <a:lnSpc>
                <a:spcPts val="3520"/>
              </a:lnSpc>
              <a:spcAft>
                <a:spcPts val="960"/>
              </a:spcAft>
              <a:buFont typeface="Arial" panose="020B0604020202020204" pitchFamily="34" charset="0"/>
              <a:buChar char="•"/>
              <a:tabLst>
                <a:tab pos="1437640" algn="l"/>
              </a:tabLst>
              <a:defRPr/>
            </a:pPr>
            <a:r>
              <a:rPr lang="pt-BR" sz="2800" dirty="0">
                <a:latin typeface="Montserrat"/>
              </a:rPr>
              <a:t>Habilidades das 6 competências da área de CHSA;</a:t>
            </a:r>
          </a:p>
          <a:p>
            <a:pPr marL="1437640" lvl="1" indent="-457200">
              <a:lnSpc>
                <a:spcPts val="3520"/>
              </a:lnSpc>
              <a:spcAft>
                <a:spcPts val="960"/>
              </a:spcAft>
              <a:buFont typeface="Arial" panose="020B0604020202020204" pitchFamily="34" charset="0"/>
              <a:buChar char="•"/>
              <a:tabLst>
                <a:tab pos="1437640" algn="l"/>
              </a:tabLst>
              <a:defRPr/>
            </a:pPr>
            <a:r>
              <a:rPr lang="pt-BR" sz="2800" dirty="0">
                <a:latin typeface="Montserrat"/>
              </a:rPr>
              <a:t>Desenvolvimento demanda conhecimentos específicos das Sociologia, Antropologia e Ciência Política. </a:t>
            </a:r>
          </a:p>
          <a:p>
            <a:pPr marL="1529080" lvl="1" indent="-548640">
              <a:lnSpc>
                <a:spcPts val="3520"/>
              </a:lnSpc>
              <a:spcAft>
                <a:spcPts val="960"/>
              </a:spcAft>
              <a:buFont typeface="Courier New" panose="02070309020205020404" pitchFamily="49" charset="0"/>
              <a:buChar char="o"/>
              <a:tabLst>
                <a:tab pos="1437640" algn="l"/>
              </a:tabLst>
              <a:defRPr/>
            </a:pPr>
            <a:endParaRPr lang="pt-BR" sz="2800" dirty="0">
              <a:latin typeface="Montserrat"/>
            </a:endParaRPr>
          </a:p>
          <a:p>
            <a:pPr marL="688341" defTabSz="1463040">
              <a:lnSpc>
                <a:spcPts val="3520"/>
              </a:lnSpc>
              <a:spcAft>
                <a:spcPts val="960"/>
              </a:spcAft>
              <a:buClr>
                <a:srgbClr val="000000"/>
              </a:buClr>
              <a:tabLst>
                <a:tab pos="1145541" algn="l"/>
              </a:tabLst>
              <a:defRPr/>
            </a:pPr>
            <a:r>
              <a:rPr lang="pt-BR" sz="2800" b="1" dirty="0">
                <a:latin typeface="Montserrat"/>
              </a:rPr>
              <a:t>Organização das habilidades por bimestre: </a:t>
            </a:r>
          </a:p>
          <a:p>
            <a:pPr marL="1437640" lvl="2" indent="-457200">
              <a:lnSpc>
                <a:spcPts val="3520"/>
              </a:lnSpc>
              <a:spcAft>
                <a:spcPts val="960"/>
              </a:spcAft>
              <a:buFont typeface="Arial" panose="020B0604020202020204" pitchFamily="34" charset="0"/>
              <a:buChar char="•"/>
              <a:tabLst>
                <a:tab pos="1437640" algn="l"/>
              </a:tabLst>
              <a:defRPr/>
            </a:pPr>
            <a:r>
              <a:rPr lang="pt-BR" sz="2800" dirty="0">
                <a:latin typeface="Montserrat"/>
              </a:rPr>
              <a:t>Por temáticas do campo das ciências sociais</a:t>
            </a:r>
          </a:p>
          <a:p>
            <a:pPr marL="1437640" lvl="2" indent="-457200">
              <a:lnSpc>
                <a:spcPts val="3520"/>
              </a:lnSpc>
              <a:spcAft>
                <a:spcPts val="960"/>
              </a:spcAft>
              <a:buFont typeface="Arial" panose="020B0604020202020204" pitchFamily="34" charset="0"/>
              <a:buChar char="•"/>
              <a:tabLst>
                <a:tab pos="1437640" algn="l"/>
              </a:tabLst>
              <a:defRPr/>
            </a:pPr>
            <a:r>
              <a:rPr lang="pt-BR" sz="2800" dirty="0">
                <a:latin typeface="Montserrat"/>
              </a:rPr>
              <a:t>Perspectiva de complementariedade.</a:t>
            </a:r>
          </a:p>
        </p:txBody>
      </p:sp>
      <p:sp>
        <p:nvSpPr>
          <p:cNvPr id="2" name="Retângulo 1"/>
          <p:cNvSpPr/>
          <p:nvPr/>
        </p:nvSpPr>
        <p:spPr>
          <a:xfrm>
            <a:off x="3815382" y="379604"/>
            <a:ext cx="6978192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463040">
              <a:lnSpc>
                <a:spcPts val="3520"/>
              </a:lnSpc>
              <a:spcAft>
                <a:spcPts val="960"/>
              </a:spcAft>
              <a:buClr>
                <a:srgbClr val="000000"/>
              </a:buClr>
              <a:defRPr/>
            </a:pPr>
            <a:r>
              <a:rPr lang="pt-BR" sz="5400" b="1" dirty="0">
                <a:solidFill>
                  <a:srgbClr val="009999"/>
                </a:solidFill>
                <a:latin typeface="Bahnschrift Condensed" panose="020B0604020202020204" charset="0"/>
              </a:rPr>
              <a:t>O PERCURSO DO ANO</a:t>
            </a:r>
          </a:p>
        </p:txBody>
      </p:sp>
    </p:spTree>
    <p:extLst>
      <p:ext uri="{BB962C8B-B14F-4D97-AF65-F5344CB8AC3E}">
        <p14:creationId xmlns:p14="http://schemas.microsoft.com/office/powerpoint/2010/main" val="87769746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F1F"/>
        </a:solidFill>
        <a:effectLst/>
      </p:bgPr>
    </p:bg>
    <p:spTree>
      <p:nvGrpSpPr>
        <p:cNvPr id="1" name="Shape 465">
          <a:extLst>
            <a:ext uri="{FF2B5EF4-FFF2-40B4-BE49-F238E27FC236}">
              <a16:creationId xmlns:a16="http://schemas.microsoft.com/office/drawing/2014/main" id="{DCE2CF44-C176-8C15-2F60-2264326A0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75329F98-E70F-96A5-BEB5-51FC5D309DF8}"/>
              </a:ext>
            </a:extLst>
          </p:cNvPr>
          <p:cNvSpPr txBox="1"/>
          <p:nvPr/>
        </p:nvSpPr>
        <p:spPr>
          <a:xfrm>
            <a:off x="1933575" y="553998"/>
            <a:ext cx="1076325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463040">
              <a:spcAft>
                <a:spcPts val="960"/>
              </a:spcAft>
              <a:buClr>
                <a:srgbClr val="000000"/>
              </a:buClr>
              <a:defRPr/>
            </a:pPr>
            <a:r>
              <a:rPr lang="pt-BR" sz="6600" b="1" dirty="0">
                <a:solidFill>
                  <a:schemeClr val="bg1"/>
                </a:solidFill>
                <a:latin typeface="Bahnschrift Condensed" panose="020B0604020202020204" charset="0"/>
              </a:rPr>
              <a:t>PERCURSO DE SOCIOLOGIA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A1E25DED-4C6E-7213-008D-91396CE6AD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2440954"/>
              </p:ext>
            </p:extLst>
          </p:nvPr>
        </p:nvGraphicFramePr>
        <p:xfrm>
          <a:off x="-2" y="2219584"/>
          <a:ext cx="14630404" cy="6010016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657601">
                  <a:extLst>
                    <a:ext uri="{9D8B030D-6E8A-4147-A177-3AD203B41FA5}">
                      <a16:colId xmlns:a16="http://schemas.microsoft.com/office/drawing/2014/main" val="2555316774"/>
                    </a:ext>
                  </a:extLst>
                </a:gridCol>
                <a:gridCol w="3657601">
                  <a:extLst>
                    <a:ext uri="{9D8B030D-6E8A-4147-A177-3AD203B41FA5}">
                      <a16:colId xmlns:a16="http://schemas.microsoft.com/office/drawing/2014/main" val="3292950191"/>
                    </a:ext>
                  </a:extLst>
                </a:gridCol>
                <a:gridCol w="3657601">
                  <a:extLst>
                    <a:ext uri="{9D8B030D-6E8A-4147-A177-3AD203B41FA5}">
                      <a16:colId xmlns:a16="http://schemas.microsoft.com/office/drawing/2014/main" val="3614547391"/>
                    </a:ext>
                  </a:extLst>
                </a:gridCol>
                <a:gridCol w="3657601">
                  <a:extLst>
                    <a:ext uri="{9D8B030D-6E8A-4147-A177-3AD203B41FA5}">
                      <a16:colId xmlns:a16="http://schemas.microsoft.com/office/drawing/2014/main" val="1228963749"/>
                    </a:ext>
                  </a:extLst>
                </a:gridCol>
              </a:tblGrid>
              <a:tr h="379004">
                <a:tc>
                  <a:txBody>
                    <a:bodyPr/>
                    <a:lstStyle/>
                    <a:p>
                      <a:pPr algn="ctr"/>
                      <a:r>
                        <a:rPr lang="pt-BR" sz="2900" b="1"/>
                        <a:t>1º Bimestre</a:t>
                      </a:r>
                    </a:p>
                  </a:txBody>
                  <a:tcPr marL="146304" marR="146304" marT="73152" marB="731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900" b="1" dirty="0"/>
                        <a:t>2º Bimestre</a:t>
                      </a:r>
                    </a:p>
                  </a:txBody>
                  <a:tcPr marL="146304" marR="146304" marT="73152" marB="731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900" b="1" dirty="0"/>
                        <a:t>3º Bimestre</a:t>
                      </a:r>
                    </a:p>
                  </a:txBody>
                  <a:tcPr marL="146304" marR="146304" marT="73152" marB="731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900" b="1"/>
                        <a:t>4º Bimestre</a:t>
                      </a:r>
                    </a:p>
                  </a:txBody>
                  <a:tcPr marL="146304" marR="146304" marT="73152" marB="73152" anchor="ctr"/>
                </a:tc>
                <a:extLst>
                  <a:ext uri="{0D108BD9-81ED-4DB2-BD59-A6C34878D82A}">
                    <a16:rowId xmlns:a16="http://schemas.microsoft.com/office/drawing/2014/main" val="3000041063"/>
                  </a:ext>
                </a:extLst>
              </a:tr>
              <a:tr h="1517980">
                <a:tc>
                  <a:txBody>
                    <a:bodyPr/>
                    <a:lstStyle/>
                    <a:p>
                      <a:pPr algn="ctr"/>
                      <a:r>
                        <a:rPr lang="pt-BR" sz="2900" b="1"/>
                        <a:t>A vida em sociedade: como nos tornamos seres sociais?</a:t>
                      </a:r>
                    </a:p>
                  </a:txBody>
                  <a:tcPr marL="146304" marR="146304" marT="73152" marB="731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900" b="1" dirty="0"/>
                        <a:t>Viver com os outros:</a:t>
                      </a:r>
                    </a:p>
                    <a:p>
                      <a:pPr algn="ctr"/>
                      <a:r>
                        <a:rPr lang="pt-BR" sz="2900" b="1" dirty="0"/>
                        <a:t>os desafios da convivência humana.</a:t>
                      </a:r>
                    </a:p>
                  </a:txBody>
                  <a:tcPr marL="146304" marR="146304" marT="73152" marB="731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900" b="1"/>
                        <a:t>Viver com os outros: a dimensão política da vida em sociedade</a:t>
                      </a:r>
                    </a:p>
                  </a:txBody>
                  <a:tcPr marL="146304" marR="146304" marT="73152" marB="731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900" b="1"/>
                        <a:t>Que futuro queremos?</a:t>
                      </a:r>
                    </a:p>
                    <a:p>
                      <a:pPr algn="ctr"/>
                      <a:endParaRPr lang="pt-BR" sz="2900" b="1"/>
                    </a:p>
                  </a:txBody>
                  <a:tcPr marL="146304" marR="146304" marT="73152" marB="73152" anchor="ctr"/>
                </a:tc>
                <a:extLst>
                  <a:ext uri="{0D108BD9-81ED-4DB2-BD59-A6C34878D82A}">
                    <a16:rowId xmlns:a16="http://schemas.microsoft.com/office/drawing/2014/main" val="1371835364"/>
                  </a:ext>
                </a:extLst>
              </a:tr>
              <a:tr h="2087468">
                <a:tc>
                  <a:txBody>
                    <a:bodyPr/>
                    <a:lstStyle/>
                    <a:p>
                      <a:pPr algn="ctr"/>
                      <a:r>
                        <a:rPr lang="pt-BR" sz="2900" dirty="0"/>
                        <a:t>O objeto da sociologia</a:t>
                      </a:r>
                    </a:p>
                    <a:p>
                      <a:pPr algn="ctr"/>
                      <a:r>
                        <a:rPr lang="pt-BR" sz="2900" dirty="0"/>
                        <a:t>Socialização</a:t>
                      </a:r>
                    </a:p>
                    <a:p>
                      <a:pPr algn="ctr"/>
                      <a:r>
                        <a:rPr lang="pt-BR" sz="2900" dirty="0"/>
                        <a:t>Interação</a:t>
                      </a:r>
                    </a:p>
                    <a:p>
                      <a:pPr algn="ctr"/>
                      <a:r>
                        <a:rPr lang="pt-BR" sz="2900" dirty="0"/>
                        <a:t>Identidade</a:t>
                      </a:r>
                    </a:p>
                    <a:p>
                      <a:pPr algn="ctr"/>
                      <a:r>
                        <a:rPr lang="pt-BR" sz="2900" dirty="0"/>
                        <a:t>Cultura</a:t>
                      </a:r>
                    </a:p>
                    <a:p>
                      <a:pPr algn="ctr"/>
                      <a:r>
                        <a:rPr lang="pt-BR" sz="2900" dirty="0"/>
                        <a:t>Mudança social</a:t>
                      </a:r>
                    </a:p>
                  </a:txBody>
                  <a:tcPr marL="146304" marR="146304" marT="73152" marB="731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900"/>
                        <a:t>Diferenciação social</a:t>
                      </a:r>
                    </a:p>
                    <a:p>
                      <a:pPr algn="ctr"/>
                      <a:r>
                        <a:rPr lang="pt-BR" sz="2900"/>
                        <a:t>Estratificação social</a:t>
                      </a:r>
                    </a:p>
                    <a:p>
                      <a:pPr algn="ctr"/>
                      <a:r>
                        <a:rPr lang="pt-BR" sz="2900"/>
                        <a:t>Violência</a:t>
                      </a:r>
                    </a:p>
                    <a:p>
                      <a:pPr algn="ctr"/>
                      <a:r>
                        <a:rPr lang="pt-BR" sz="2900"/>
                        <a:t>Relações étnico-raciais e de gênero</a:t>
                      </a:r>
                    </a:p>
                    <a:p>
                      <a:pPr algn="ctr"/>
                      <a:r>
                        <a:rPr lang="pt-BR" sz="2900"/>
                        <a:t>Direitos Humanos</a:t>
                      </a:r>
                    </a:p>
                  </a:txBody>
                  <a:tcPr marL="146304" marR="146304" marT="73152" marB="731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900"/>
                        <a:t>Política e Poder</a:t>
                      </a:r>
                    </a:p>
                    <a:p>
                      <a:pPr algn="ctr"/>
                      <a:r>
                        <a:rPr lang="pt-BR" sz="2900"/>
                        <a:t>Estado e governo</a:t>
                      </a:r>
                    </a:p>
                    <a:p>
                      <a:pPr algn="ctr"/>
                      <a:r>
                        <a:rPr lang="pt-BR" sz="2900"/>
                        <a:t>Sistema político</a:t>
                      </a:r>
                    </a:p>
                    <a:p>
                      <a:pPr algn="ctr"/>
                      <a:r>
                        <a:rPr lang="pt-BR" sz="2900"/>
                        <a:t>Cidadania</a:t>
                      </a:r>
                    </a:p>
                    <a:p>
                      <a:pPr algn="ctr"/>
                      <a:r>
                        <a:rPr lang="pt-BR" sz="2900"/>
                        <a:t>Democracia</a:t>
                      </a:r>
                    </a:p>
                    <a:p>
                      <a:pPr algn="ctr"/>
                      <a:r>
                        <a:rPr lang="pt-BR" sz="2900"/>
                        <a:t>Autoritarismo</a:t>
                      </a:r>
                    </a:p>
                  </a:txBody>
                  <a:tcPr marL="146304" marR="146304" marT="73152" marB="731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900"/>
                        <a:t>Tecnologia</a:t>
                      </a:r>
                    </a:p>
                    <a:p>
                      <a:pPr algn="ctr"/>
                      <a:r>
                        <a:rPr lang="pt-BR" sz="2900"/>
                        <a:t>Trabalho</a:t>
                      </a:r>
                    </a:p>
                    <a:p>
                      <a:pPr algn="ctr"/>
                      <a:r>
                        <a:rPr lang="pt-BR" sz="2900"/>
                        <a:t>Sociedade de consumo</a:t>
                      </a:r>
                    </a:p>
                    <a:p>
                      <a:pPr algn="ctr"/>
                      <a:r>
                        <a:rPr lang="pt-BR" sz="2900"/>
                        <a:t>Riscos sociais e ambientais</a:t>
                      </a:r>
                    </a:p>
                    <a:p>
                      <a:pPr algn="ctr"/>
                      <a:r>
                        <a:rPr lang="pt-BR" sz="2900"/>
                        <a:t>Vida digital</a:t>
                      </a:r>
                    </a:p>
                  </a:txBody>
                  <a:tcPr marL="146304" marR="146304" marT="73152" marB="73152" anchor="ctr"/>
                </a:tc>
                <a:extLst>
                  <a:ext uri="{0D108BD9-81ED-4DB2-BD59-A6C34878D82A}">
                    <a16:rowId xmlns:a16="http://schemas.microsoft.com/office/drawing/2014/main" val="3997725480"/>
                  </a:ext>
                </a:extLst>
              </a:tr>
              <a:tr h="663748">
                <a:tc>
                  <a:txBody>
                    <a:bodyPr/>
                    <a:lstStyle/>
                    <a:p>
                      <a:pPr algn="ctr"/>
                      <a:r>
                        <a:rPr lang="pt-BR" sz="2900" b="1"/>
                        <a:t>Competências 1 e 2</a:t>
                      </a:r>
                    </a:p>
                  </a:txBody>
                  <a:tcPr marL="146304" marR="146304" marT="73152" marB="731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900" b="1" dirty="0"/>
                        <a:t>Competências 4, 5 e 6</a:t>
                      </a:r>
                    </a:p>
                  </a:txBody>
                  <a:tcPr marL="146304" marR="146304" marT="73152" marB="731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900" b="1"/>
                        <a:t>Competência 6</a:t>
                      </a:r>
                    </a:p>
                  </a:txBody>
                  <a:tcPr marL="146304" marR="146304" marT="73152" marB="731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900" b="1" dirty="0"/>
                        <a:t>Competências 3, 4 e 5</a:t>
                      </a:r>
                    </a:p>
                  </a:txBody>
                  <a:tcPr marL="146304" marR="146304" marT="73152" marB="73152" anchor="ctr"/>
                </a:tc>
                <a:extLst>
                  <a:ext uri="{0D108BD9-81ED-4DB2-BD59-A6C34878D82A}">
                    <a16:rowId xmlns:a16="http://schemas.microsoft.com/office/drawing/2014/main" val="41314864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882015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F1F"/>
        </a:solidFill>
        <a:effectLst/>
      </p:bgPr>
    </p:bg>
    <p:spTree>
      <p:nvGrpSpPr>
        <p:cNvPr id="1" name="Shape 465">
          <a:extLst>
            <a:ext uri="{FF2B5EF4-FFF2-40B4-BE49-F238E27FC236}">
              <a16:creationId xmlns:a16="http://schemas.microsoft.com/office/drawing/2014/main" id="{DCE2CF44-C176-8C15-2F60-2264326A0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997;p132">
            <a:extLst>
              <a:ext uri="{FF2B5EF4-FFF2-40B4-BE49-F238E27FC236}">
                <a16:creationId xmlns:a16="http://schemas.microsoft.com/office/drawing/2014/main" id="{D54487CF-11BD-4093-3264-576E81E4D3CB}"/>
              </a:ext>
            </a:extLst>
          </p:cNvPr>
          <p:cNvSpPr/>
          <p:nvPr/>
        </p:nvSpPr>
        <p:spPr>
          <a:xfrm>
            <a:off x="1219200" y="2019300"/>
            <a:ext cx="12082289" cy="5448300"/>
          </a:xfrm>
          <a:prstGeom prst="flowChartAlternateProcess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pPr defTabSz="1463040">
              <a:buClr>
                <a:srgbClr val="000000"/>
              </a:buClr>
              <a:buSzPts val="1200"/>
              <a:defRPr/>
            </a:pPr>
            <a:r>
              <a:rPr lang="pt-BR" sz="1920" ker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920" kern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69" name="Google Shape;469;p87" descr="Logotipo&#10;&#10;Descrição gerada automaticamente">
            <a:extLst>
              <a:ext uri="{FF2B5EF4-FFF2-40B4-BE49-F238E27FC236}">
                <a16:creationId xmlns:a16="http://schemas.microsoft.com/office/drawing/2014/main" id="{3954D2C6-EAC3-D3C7-865A-02B92891944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182680" y="311643"/>
            <a:ext cx="1080880" cy="83824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75329F98-E70F-96A5-BEB5-51FC5D309DF8}"/>
              </a:ext>
            </a:extLst>
          </p:cNvPr>
          <p:cNvSpPr txBox="1"/>
          <p:nvPr/>
        </p:nvSpPr>
        <p:spPr>
          <a:xfrm>
            <a:off x="211284" y="2473159"/>
            <a:ext cx="13090205" cy="4623317"/>
          </a:xfrm>
          <a:prstGeom prst="rect">
            <a:avLst/>
          </a:prstGeom>
          <a:noFill/>
        </p:spPr>
        <p:txBody>
          <a:bodyPr wrap="square" lIns="146304" tIns="73152" rIns="146304" bIns="73152" anchor="t">
            <a:spAutoFit/>
          </a:bodyPr>
          <a:lstStyle/>
          <a:p>
            <a:pPr algn="ctr" defTabSz="1463040">
              <a:lnSpc>
                <a:spcPts val="3520"/>
              </a:lnSpc>
              <a:spcAft>
                <a:spcPts val="2880"/>
              </a:spcAft>
              <a:buClr>
                <a:srgbClr val="000000"/>
              </a:buClr>
              <a:defRPr/>
            </a:pPr>
            <a:r>
              <a:rPr lang="pt-BR" sz="3200" b="1" dirty="0">
                <a:latin typeface="Montserrat"/>
              </a:rPr>
              <a:t>Sequências didáticas: </a:t>
            </a:r>
            <a:endParaRPr lang="pt-BR" sz="3200" dirty="0">
              <a:latin typeface="Montserrat"/>
            </a:endParaRPr>
          </a:p>
          <a:p>
            <a:pPr marL="1170432" algn="ctr" defTabSz="1463040">
              <a:lnSpc>
                <a:spcPts val="3520"/>
              </a:lnSpc>
              <a:spcAft>
                <a:spcPts val="960"/>
              </a:spcAft>
              <a:buClr>
                <a:srgbClr val="000000"/>
              </a:buClr>
              <a:tabLst>
                <a:tab pos="1719581" algn="l"/>
              </a:tabLst>
              <a:defRPr/>
            </a:pPr>
            <a:r>
              <a:rPr lang="pt-BR" sz="3200" dirty="0">
                <a:latin typeface="Montserrat"/>
              </a:rPr>
              <a:t>Blocos de 3 a 5 aulas para desenvolver habilidades;</a:t>
            </a:r>
          </a:p>
          <a:p>
            <a:pPr marL="1170432" algn="ctr" defTabSz="1463040">
              <a:lnSpc>
                <a:spcPts val="3520"/>
              </a:lnSpc>
              <a:spcAft>
                <a:spcPts val="960"/>
              </a:spcAft>
              <a:buClr>
                <a:srgbClr val="000000"/>
              </a:buClr>
              <a:tabLst>
                <a:tab pos="1719581" algn="l"/>
              </a:tabLst>
              <a:defRPr/>
            </a:pPr>
            <a:r>
              <a:rPr lang="pt-BR" sz="3200" dirty="0">
                <a:latin typeface="Montserrat"/>
              </a:rPr>
              <a:t>Cada bloco é intercalado com uma </a:t>
            </a:r>
            <a:r>
              <a:rPr lang="pt-BR" sz="3200" i="1" dirty="0">
                <a:latin typeface="Montserrat"/>
              </a:rPr>
              <a:t>aula prática;</a:t>
            </a:r>
          </a:p>
          <a:p>
            <a:pPr marL="1170432" algn="ctr" defTabSz="1463040">
              <a:lnSpc>
                <a:spcPts val="3520"/>
              </a:lnSpc>
              <a:spcAft>
                <a:spcPts val="960"/>
              </a:spcAft>
              <a:buClr>
                <a:srgbClr val="000000"/>
              </a:buClr>
              <a:tabLst>
                <a:tab pos="1719581" algn="l"/>
              </a:tabLst>
              <a:defRPr/>
            </a:pPr>
            <a:r>
              <a:rPr lang="pt-BR" sz="3200" dirty="0">
                <a:latin typeface="Montserrat"/>
              </a:rPr>
              <a:t>Algumas sequências didáticas podem ter mais que uma habilidade (complementariedade);</a:t>
            </a:r>
          </a:p>
          <a:p>
            <a:pPr marL="1170432" algn="ctr" defTabSz="1463040">
              <a:lnSpc>
                <a:spcPts val="3520"/>
              </a:lnSpc>
              <a:spcAft>
                <a:spcPts val="960"/>
              </a:spcAft>
              <a:buClr>
                <a:srgbClr val="000000"/>
              </a:buClr>
              <a:tabLst>
                <a:tab pos="1719581" algn="l"/>
              </a:tabLst>
              <a:defRPr/>
            </a:pPr>
            <a:r>
              <a:rPr lang="pt-BR" sz="3200" dirty="0">
                <a:latin typeface="Montserrat"/>
              </a:rPr>
              <a:t>Algumas habilidades podem ter até dois blocos de sequência didática;</a:t>
            </a:r>
          </a:p>
          <a:p>
            <a:pPr marL="1170432" algn="ctr" defTabSz="1463040">
              <a:lnSpc>
                <a:spcPts val="3520"/>
              </a:lnSpc>
              <a:spcAft>
                <a:spcPts val="960"/>
              </a:spcAft>
              <a:buClr>
                <a:srgbClr val="000000"/>
              </a:buClr>
              <a:tabLst>
                <a:tab pos="1719581" algn="l"/>
              </a:tabLst>
              <a:defRPr/>
            </a:pPr>
            <a:r>
              <a:rPr lang="pt-BR" sz="3200" dirty="0">
                <a:latin typeface="Montserrat"/>
              </a:rPr>
              <a:t>Organização busca facilitar avaliação em processo.</a:t>
            </a:r>
          </a:p>
        </p:txBody>
      </p:sp>
      <p:sp>
        <p:nvSpPr>
          <p:cNvPr id="4" name="Google Shape;467;p87">
            <a:extLst>
              <a:ext uri="{FF2B5EF4-FFF2-40B4-BE49-F238E27FC236}">
                <a16:creationId xmlns:a16="http://schemas.microsoft.com/office/drawing/2014/main" id="{7B113EDD-137E-A590-3B50-175BE65D4E29}"/>
              </a:ext>
            </a:extLst>
          </p:cNvPr>
          <p:cNvSpPr/>
          <p:nvPr/>
        </p:nvSpPr>
        <p:spPr>
          <a:xfrm>
            <a:off x="1219200" y="455264"/>
            <a:ext cx="8036640" cy="1189920"/>
          </a:xfrm>
          <a:prstGeom prst="flowChartAlternateProcess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pPr defTabSz="1463040">
              <a:buClr>
                <a:srgbClr val="000000"/>
              </a:buClr>
              <a:defRPr/>
            </a:pPr>
            <a:endParaRPr sz="224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1219200" y="774253"/>
            <a:ext cx="8015336" cy="5411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463040">
              <a:lnSpc>
                <a:spcPts val="3520"/>
              </a:lnSpc>
              <a:spcAft>
                <a:spcPts val="2880"/>
              </a:spcAft>
              <a:buClr>
                <a:srgbClr val="000000"/>
              </a:buClr>
              <a:defRPr/>
            </a:pPr>
            <a:r>
              <a:rPr lang="pt-BR" sz="3600" b="1" dirty="0">
                <a:solidFill>
                  <a:srgbClr val="009999"/>
                </a:solidFill>
                <a:latin typeface="Bahnschrift Condensed" panose="020B0604020202020204" charset="0"/>
              </a:rPr>
              <a:t>ESCOPO-SEQUÊNCIA DE SOCIOLOGIA</a:t>
            </a:r>
          </a:p>
        </p:txBody>
      </p:sp>
    </p:spTree>
    <p:extLst>
      <p:ext uri="{BB962C8B-B14F-4D97-AF65-F5344CB8AC3E}">
        <p14:creationId xmlns:p14="http://schemas.microsoft.com/office/powerpoint/2010/main" val="238177141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F1F"/>
        </a:solidFill>
        <a:effectLst/>
      </p:bgPr>
    </p:bg>
    <p:spTree>
      <p:nvGrpSpPr>
        <p:cNvPr id="1" name="Shape 465">
          <a:extLst>
            <a:ext uri="{FF2B5EF4-FFF2-40B4-BE49-F238E27FC236}">
              <a16:creationId xmlns:a16="http://schemas.microsoft.com/office/drawing/2014/main" id="{DCE2CF44-C176-8C15-2F60-2264326A0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997;p132">
            <a:extLst>
              <a:ext uri="{FF2B5EF4-FFF2-40B4-BE49-F238E27FC236}">
                <a16:creationId xmlns:a16="http://schemas.microsoft.com/office/drawing/2014/main" id="{D54487CF-11BD-4093-3264-576E81E4D3CB}"/>
              </a:ext>
            </a:extLst>
          </p:cNvPr>
          <p:cNvSpPr/>
          <p:nvPr/>
        </p:nvSpPr>
        <p:spPr>
          <a:xfrm>
            <a:off x="1409701" y="2495550"/>
            <a:ext cx="12853860" cy="4572000"/>
          </a:xfrm>
          <a:prstGeom prst="flowChartAlternateProcess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pPr defTabSz="1463040">
              <a:buClr>
                <a:srgbClr val="000000"/>
              </a:buClr>
              <a:buSzPts val="1200"/>
              <a:defRPr/>
            </a:pPr>
            <a:r>
              <a:rPr lang="pt-BR" sz="1920" ker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920" kern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69" name="Google Shape;469;p87" descr="Logotipo&#10;&#10;Descrição gerada automaticamente">
            <a:extLst>
              <a:ext uri="{FF2B5EF4-FFF2-40B4-BE49-F238E27FC236}">
                <a16:creationId xmlns:a16="http://schemas.microsoft.com/office/drawing/2014/main" id="{3954D2C6-EAC3-D3C7-865A-02B92891944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182680" y="311643"/>
            <a:ext cx="1080880" cy="8382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467;p87">
            <a:extLst>
              <a:ext uri="{FF2B5EF4-FFF2-40B4-BE49-F238E27FC236}">
                <a16:creationId xmlns:a16="http://schemas.microsoft.com/office/drawing/2014/main" id="{7B113EDD-137E-A590-3B50-175BE65D4E29}"/>
              </a:ext>
            </a:extLst>
          </p:cNvPr>
          <p:cNvSpPr/>
          <p:nvPr/>
        </p:nvSpPr>
        <p:spPr>
          <a:xfrm>
            <a:off x="1409701" y="941296"/>
            <a:ext cx="8036640" cy="1189920"/>
          </a:xfrm>
          <a:prstGeom prst="flowChartAlternateProcess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pPr defTabSz="1463040">
              <a:buClr>
                <a:srgbClr val="000000"/>
              </a:buClr>
              <a:defRPr/>
            </a:pPr>
            <a:endParaRPr sz="224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9706A84-05DC-134D-31D4-E9506CDF1C38}"/>
              </a:ext>
            </a:extLst>
          </p:cNvPr>
          <p:cNvSpPr txBox="1"/>
          <p:nvPr/>
        </p:nvSpPr>
        <p:spPr>
          <a:xfrm>
            <a:off x="759375" y="2761990"/>
            <a:ext cx="13090205" cy="3417859"/>
          </a:xfrm>
          <a:prstGeom prst="rect">
            <a:avLst/>
          </a:prstGeom>
          <a:noFill/>
        </p:spPr>
        <p:txBody>
          <a:bodyPr wrap="square" lIns="146304" tIns="73152" rIns="146304" bIns="73152" anchor="t">
            <a:spAutoFit/>
          </a:bodyPr>
          <a:lstStyle/>
          <a:p>
            <a:pPr marL="1145032" indent="-457200" defTabSz="1463040">
              <a:lnSpc>
                <a:spcPts val="3520"/>
              </a:lnSpc>
              <a:spcAft>
                <a:spcPts val="96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1145541" algn="l"/>
              </a:tabLst>
              <a:defRPr/>
            </a:pPr>
            <a:r>
              <a:rPr lang="pt-BR" sz="3200" b="1" dirty="0">
                <a:latin typeface="Montserrat"/>
              </a:rPr>
              <a:t>Tema: </a:t>
            </a:r>
            <a:r>
              <a:rPr lang="pt-BR" sz="3200" i="1" dirty="0">
                <a:latin typeface="Montserrat"/>
              </a:rPr>
              <a:t>Viver com os outros: os desafios da convivência humana.</a:t>
            </a:r>
          </a:p>
          <a:p>
            <a:pPr marL="1145032" indent="-457200" algn="just" defTabSz="1463040">
              <a:lnSpc>
                <a:spcPts val="3520"/>
              </a:lnSpc>
              <a:spcAft>
                <a:spcPts val="96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1145541" algn="l"/>
              </a:tabLst>
              <a:defRPr/>
            </a:pPr>
            <a:r>
              <a:rPr lang="pt-BR" sz="3200" b="1" dirty="0">
                <a:latin typeface="Montserrat"/>
              </a:rPr>
              <a:t>Objetivo: </a:t>
            </a:r>
            <a:r>
              <a:rPr lang="pt-BR" sz="3200" dirty="0">
                <a:latin typeface="Montserrat"/>
              </a:rPr>
              <a:t>desenvolver habilidades que demandam conhecimentos para identificar, analisar e refletir sobre os problemas que envolvem as relações entre diferentes sujeitos e grupos, como a discriminação, o preconceito, a intolerância, a violência e as desigualdades, propondo ações que contribuam para melhorar a convivência em sociedade.</a:t>
            </a:r>
          </a:p>
        </p:txBody>
      </p:sp>
      <p:sp>
        <p:nvSpPr>
          <p:cNvPr id="6" name="Retângulo 5"/>
          <p:cNvSpPr/>
          <p:nvPr/>
        </p:nvSpPr>
        <p:spPr>
          <a:xfrm>
            <a:off x="1745410" y="1260285"/>
            <a:ext cx="7365221" cy="5411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463040">
              <a:lnSpc>
                <a:spcPts val="3520"/>
              </a:lnSpc>
              <a:spcAft>
                <a:spcPts val="960"/>
              </a:spcAft>
              <a:buClr>
                <a:srgbClr val="000000"/>
              </a:buClr>
              <a:defRPr/>
            </a:pPr>
            <a:r>
              <a:rPr lang="pt-BR" sz="3200" b="1" dirty="0">
                <a:solidFill>
                  <a:srgbClr val="009999"/>
                </a:solidFill>
                <a:latin typeface="Montserrat"/>
              </a:rPr>
              <a:t>A PROPOSTA PARA O 2º BIMESTRE:</a:t>
            </a:r>
          </a:p>
        </p:txBody>
      </p:sp>
    </p:spTree>
    <p:extLst>
      <p:ext uri="{BB962C8B-B14F-4D97-AF65-F5344CB8AC3E}">
        <p14:creationId xmlns:p14="http://schemas.microsoft.com/office/powerpoint/2010/main" val="54845317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F1F"/>
        </a:solidFill>
        <a:effectLst/>
      </p:bgPr>
    </p:bg>
    <p:spTree>
      <p:nvGrpSpPr>
        <p:cNvPr id="1" name="Shape 465">
          <a:extLst>
            <a:ext uri="{FF2B5EF4-FFF2-40B4-BE49-F238E27FC236}">
              <a16:creationId xmlns:a16="http://schemas.microsoft.com/office/drawing/2014/main" id="{DCE2CF44-C176-8C15-2F60-2264326A0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997;p132">
            <a:extLst>
              <a:ext uri="{FF2B5EF4-FFF2-40B4-BE49-F238E27FC236}">
                <a16:creationId xmlns:a16="http://schemas.microsoft.com/office/drawing/2014/main" id="{5DFC29DD-0FB8-B807-78A3-030A3EE550E1}"/>
              </a:ext>
            </a:extLst>
          </p:cNvPr>
          <p:cNvSpPr/>
          <p:nvPr/>
        </p:nvSpPr>
        <p:spPr>
          <a:xfrm>
            <a:off x="211284" y="1560305"/>
            <a:ext cx="14186389" cy="6449026"/>
          </a:xfrm>
          <a:prstGeom prst="flowChartAlternateProcess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pPr defTabSz="1463040">
              <a:buClr>
                <a:srgbClr val="000000"/>
              </a:buClr>
              <a:buSzPts val="1200"/>
              <a:defRPr/>
            </a:pPr>
            <a:r>
              <a:rPr lang="pt-BR" sz="1920" ker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920" kern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69" name="Google Shape;469;p87" descr="Logotipo&#10;&#10;Descrição gerada automaticamente">
            <a:extLst>
              <a:ext uri="{FF2B5EF4-FFF2-40B4-BE49-F238E27FC236}">
                <a16:creationId xmlns:a16="http://schemas.microsoft.com/office/drawing/2014/main" id="{3954D2C6-EAC3-D3C7-865A-02B92891944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182680" y="311643"/>
            <a:ext cx="1080880" cy="83824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75329F98-E70F-96A5-BEB5-51FC5D309DF8}"/>
              </a:ext>
            </a:extLst>
          </p:cNvPr>
          <p:cNvSpPr txBox="1"/>
          <p:nvPr/>
        </p:nvSpPr>
        <p:spPr>
          <a:xfrm>
            <a:off x="674030" y="1720314"/>
            <a:ext cx="13090205" cy="596574"/>
          </a:xfrm>
          <a:prstGeom prst="rect">
            <a:avLst/>
          </a:prstGeom>
          <a:noFill/>
        </p:spPr>
        <p:txBody>
          <a:bodyPr wrap="square" lIns="146304" tIns="73152" rIns="146304" bIns="73152" anchor="t">
            <a:spAutoFit/>
          </a:bodyPr>
          <a:lstStyle/>
          <a:p>
            <a:pPr algn="ctr" defTabSz="1463040">
              <a:lnSpc>
                <a:spcPts val="3520"/>
              </a:lnSpc>
              <a:spcAft>
                <a:spcPts val="960"/>
              </a:spcAft>
              <a:buClr>
                <a:srgbClr val="000000"/>
              </a:buClr>
              <a:defRPr/>
            </a:pPr>
            <a:r>
              <a:rPr lang="pt-BR" sz="3200" b="1" dirty="0">
                <a:latin typeface="Montserrat"/>
              </a:rPr>
              <a:t>A proposta para o 2º bimestre: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F427BA2-F4B5-460C-8BD3-12E5B00F1144}"/>
              </a:ext>
            </a:extLst>
          </p:cNvPr>
          <p:cNvSpPr txBox="1"/>
          <p:nvPr/>
        </p:nvSpPr>
        <p:spPr>
          <a:xfrm>
            <a:off x="8125224" y="2463634"/>
            <a:ext cx="6011610" cy="4722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60"/>
              </a:spcAft>
            </a:pPr>
            <a:r>
              <a:rPr lang="pt-BR" sz="2880" b="1"/>
              <a:t>1º Bloco de sequência didática</a:t>
            </a:r>
          </a:p>
          <a:p>
            <a:pPr marL="858520" indent="-457200">
              <a:spcAft>
                <a:spcPts val="960"/>
              </a:spcAft>
              <a:buFont typeface="Arial" panose="020B0604020202020204" pitchFamily="34" charset="0"/>
              <a:buChar char="•"/>
            </a:pPr>
            <a:r>
              <a:rPr lang="pt-BR" sz="2880" b="1"/>
              <a:t>Aula 1</a:t>
            </a:r>
            <a:r>
              <a:rPr lang="pt-BR" sz="2880"/>
              <a:t>: Os desafios de conviver na diversidade</a:t>
            </a:r>
          </a:p>
          <a:p>
            <a:pPr marL="858520" indent="-457200">
              <a:spcAft>
                <a:spcPts val="960"/>
              </a:spcAft>
              <a:buFont typeface="Arial" panose="020B0604020202020204" pitchFamily="34" charset="0"/>
              <a:buChar char="•"/>
            </a:pPr>
            <a:r>
              <a:rPr lang="pt-BR" sz="2880" b="1"/>
              <a:t>Aula 2</a:t>
            </a:r>
            <a:r>
              <a:rPr lang="pt-BR" sz="2880"/>
              <a:t>: Produção social das diferenças</a:t>
            </a:r>
          </a:p>
          <a:p>
            <a:pPr marL="858520" indent="-457200">
              <a:spcAft>
                <a:spcPts val="960"/>
              </a:spcAft>
              <a:buFont typeface="Arial" panose="020B0604020202020204" pitchFamily="34" charset="0"/>
              <a:buChar char="•"/>
            </a:pPr>
            <a:r>
              <a:rPr lang="pt-BR" sz="2880" b="1"/>
              <a:t>Aula 3</a:t>
            </a:r>
            <a:r>
              <a:rPr lang="pt-BR" sz="2880"/>
              <a:t>: Estratificação social e produção das desigualdades</a:t>
            </a:r>
          </a:p>
          <a:p>
            <a:pPr marL="858520" indent="-457200">
              <a:spcAft>
                <a:spcPts val="960"/>
              </a:spcAft>
              <a:buFont typeface="Arial" panose="020B0604020202020204" pitchFamily="34" charset="0"/>
              <a:buChar char="•"/>
            </a:pPr>
            <a:r>
              <a:rPr lang="pt-BR" sz="2880" b="1"/>
              <a:t>Aula 4</a:t>
            </a:r>
            <a:r>
              <a:rPr lang="pt-BR" sz="2880"/>
              <a:t>: Violência e suas formas</a:t>
            </a:r>
          </a:p>
          <a:p>
            <a:pPr marL="858520" indent="-457200">
              <a:spcAft>
                <a:spcPts val="960"/>
              </a:spcAft>
              <a:buFont typeface="Arial" panose="020B0604020202020204" pitchFamily="34" charset="0"/>
              <a:buChar char="•"/>
            </a:pPr>
            <a:r>
              <a:rPr lang="pt-BR" sz="2880" b="1"/>
              <a:t>Aula 5</a:t>
            </a:r>
            <a:r>
              <a:rPr lang="pt-BR" sz="2880"/>
              <a:t>: A violência simbólica</a:t>
            </a:r>
          </a:p>
        </p:txBody>
      </p:sp>
      <p:sp>
        <p:nvSpPr>
          <p:cNvPr id="8" name="Google Shape;136;p4">
            <a:extLst>
              <a:ext uri="{FF2B5EF4-FFF2-40B4-BE49-F238E27FC236}">
                <a16:creationId xmlns:a16="http://schemas.microsoft.com/office/drawing/2014/main" id="{95AA1825-AA95-4EC1-80D7-19C144DD0B26}"/>
              </a:ext>
            </a:extLst>
          </p:cNvPr>
          <p:cNvSpPr txBox="1"/>
          <p:nvPr/>
        </p:nvSpPr>
        <p:spPr>
          <a:xfrm>
            <a:off x="717212" y="3049250"/>
            <a:ext cx="7115224" cy="4616341"/>
          </a:xfrm>
          <a:prstGeom prst="rect">
            <a:avLst/>
          </a:prstGeom>
          <a:solidFill>
            <a:srgbClr val="FAF398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spcFirstLastPara="1" wrap="square" lIns="403200" tIns="403200" rIns="230400" bIns="403200" anchor="t" anchorCtr="0">
            <a:spAutoFit/>
          </a:bodyPr>
          <a:lstStyle/>
          <a:p>
            <a:pPr marL="6096">
              <a:spcAft>
                <a:spcPts val="960"/>
              </a:spcAft>
            </a:pPr>
            <a:r>
              <a:rPr lang="pt-BR" sz="2880" b="1">
                <a:solidFill>
                  <a:srgbClr val="000000"/>
                </a:solidFill>
                <a:latin typeface="Arial" panose="020B0604020202020204" pitchFamily="34" charset="0"/>
              </a:rPr>
              <a:t>EM13CHS401</a:t>
            </a:r>
            <a:r>
              <a:rPr lang="pt-BR" sz="2880">
                <a:solidFill>
                  <a:srgbClr val="000000"/>
                </a:solidFill>
                <a:latin typeface="Arial" panose="020B0604020202020204" pitchFamily="34" charset="0"/>
              </a:rPr>
              <a:t>: Identificar e analisar as relações entre sujeitos, grupos, classes sociais e sociedades com culturas distintas [...] em diferentes espaços (urbanos e rurais) e contextos.</a:t>
            </a:r>
          </a:p>
          <a:p>
            <a:pPr marL="6096">
              <a:spcAft>
                <a:spcPts val="960"/>
              </a:spcAft>
            </a:pPr>
            <a:r>
              <a:rPr lang="pt-BR" sz="2880" b="1">
                <a:solidFill>
                  <a:srgbClr val="000000"/>
                </a:solidFill>
                <a:latin typeface="Arial" panose="020B0604020202020204" pitchFamily="34" charset="0"/>
              </a:rPr>
              <a:t>EM13CHS503:</a:t>
            </a:r>
            <a:r>
              <a:rPr lang="pt-BR" sz="2880">
                <a:solidFill>
                  <a:srgbClr val="000000"/>
                </a:solidFill>
                <a:latin typeface="Arial" panose="020B0604020202020204" pitchFamily="34" charset="0"/>
              </a:rPr>
              <a:t> Identificar diversas formas de violência (física, simbólica, psicológica etc.)</a:t>
            </a:r>
            <a:r>
              <a:rPr lang="pt-BR" sz="2880">
                <a:latin typeface="Arial" panose="020B0604020202020204" pitchFamily="34" charset="0"/>
              </a:rPr>
              <a:t> [...]</a:t>
            </a:r>
            <a:endParaRPr lang="pt-BR" sz="288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9" name="Imagem 8" descr="Logotipo&#10;&#10;Descrição gerada automaticamente">
            <a:extLst>
              <a:ext uri="{FF2B5EF4-FFF2-40B4-BE49-F238E27FC236}">
                <a16:creationId xmlns:a16="http://schemas.microsoft.com/office/drawing/2014/main" id="{B70D469C-9F88-1163-9DA3-CEB456239E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5288" y="2263454"/>
            <a:ext cx="2871645" cy="836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56732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F1F"/>
        </a:solidFill>
        <a:effectLst/>
      </p:bgPr>
    </p:bg>
    <p:spTree>
      <p:nvGrpSpPr>
        <p:cNvPr id="1" name="Shape 465">
          <a:extLst>
            <a:ext uri="{FF2B5EF4-FFF2-40B4-BE49-F238E27FC236}">
              <a16:creationId xmlns:a16="http://schemas.microsoft.com/office/drawing/2014/main" id="{DCE2CF44-C176-8C15-2F60-2264326A0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97;p132">
            <a:extLst>
              <a:ext uri="{FF2B5EF4-FFF2-40B4-BE49-F238E27FC236}">
                <a16:creationId xmlns:a16="http://schemas.microsoft.com/office/drawing/2014/main" id="{AE9A3D83-9213-1CF8-43C2-3ADFEF25A61F}"/>
              </a:ext>
            </a:extLst>
          </p:cNvPr>
          <p:cNvSpPr/>
          <p:nvPr/>
        </p:nvSpPr>
        <p:spPr>
          <a:xfrm>
            <a:off x="211284" y="1560305"/>
            <a:ext cx="14186389" cy="6449026"/>
          </a:xfrm>
          <a:prstGeom prst="flowChartAlternateProcess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pPr defTabSz="1463040">
              <a:buClr>
                <a:srgbClr val="000000"/>
              </a:buClr>
              <a:buSzPts val="1200"/>
              <a:defRPr/>
            </a:pPr>
            <a:r>
              <a:rPr lang="pt-BR" sz="1920" ker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920" kern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69" name="Google Shape;469;p87" descr="Logotipo&#10;&#10;Descrição gerada automaticamente">
            <a:extLst>
              <a:ext uri="{FF2B5EF4-FFF2-40B4-BE49-F238E27FC236}">
                <a16:creationId xmlns:a16="http://schemas.microsoft.com/office/drawing/2014/main" id="{3954D2C6-EAC3-D3C7-865A-02B92891944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182680" y="311643"/>
            <a:ext cx="1080880" cy="83824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6F427BA2-F4B5-460C-8BD3-12E5B00F1144}"/>
              </a:ext>
            </a:extLst>
          </p:cNvPr>
          <p:cNvSpPr txBox="1"/>
          <p:nvPr/>
        </p:nvSpPr>
        <p:spPr>
          <a:xfrm>
            <a:off x="8129886" y="3558139"/>
            <a:ext cx="6011610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60"/>
              </a:spcAft>
            </a:pPr>
            <a:r>
              <a:rPr lang="pt-BR" sz="2880" b="1"/>
              <a:t>2º Bloco de sequência didática</a:t>
            </a:r>
          </a:p>
          <a:p>
            <a:pPr marL="858520" indent="-457200">
              <a:spcAft>
                <a:spcPts val="960"/>
              </a:spcAft>
              <a:buFont typeface="Arial" panose="020B0604020202020204" pitchFamily="34" charset="0"/>
              <a:buChar char="•"/>
            </a:pPr>
            <a:r>
              <a:rPr lang="pt-BR" sz="2880" b="1"/>
              <a:t>Aula 7</a:t>
            </a:r>
            <a:r>
              <a:rPr lang="pt-BR" sz="2880"/>
              <a:t>: Relações de classe</a:t>
            </a:r>
          </a:p>
          <a:p>
            <a:pPr marL="858520" indent="-457200">
              <a:spcAft>
                <a:spcPts val="960"/>
              </a:spcAft>
              <a:buFont typeface="Arial" panose="020B0604020202020204" pitchFamily="34" charset="0"/>
              <a:buChar char="•"/>
            </a:pPr>
            <a:r>
              <a:rPr lang="pt-BR" sz="2880" b="1"/>
              <a:t>Aula 8</a:t>
            </a:r>
            <a:r>
              <a:rPr lang="pt-BR" sz="2880"/>
              <a:t>: Relações étnico-raciais</a:t>
            </a:r>
          </a:p>
          <a:p>
            <a:pPr marL="858520" indent="-457200">
              <a:spcAft>
                <a:spcPts val="960"/>
              </a:spcAft>
              <a:buFont typeface="Arial" panose="020B0604020202020204" pitchFamily="34" charset="0"/>
              <a:buChar char="•"/>
            </a:pPr>
            <a:r>
              <a:rPr lang="pt-BR" sz="2880" b="1"/>
              <a:t>Aula 9</a:t>
            </a:r>
            <a:r>
              <a:rPr lang="pt-BR" sz="2880"/>
              <a:t>: Relações sociais de gênero</a:t>
            </a:r>
          </a:p>
        </p:txBody>
      </p:sp>
      <p:sp>
        <p:nvSpPr>
          <p:cNvPr id="8" name="Google Shape;136;p4">
            <a:extLst>
              <a:ext uri="{FF2B5EF4-FFF2-40B4-BE49-F238E27FC236}">
                <a16:creationId xmlns:a16="http://schemas.microsoft.com/office/drawing/2014/main" id="{95AA1825-AA95-4EC1-80D7-19C144DD0B26}"/>
              </a:ext>
            </a:extLst>
          </p:cNvPr>
          <p:cNvSpPr txBox="1"/>
          <p:nvPr/>
        </p:nvSpPr>
        <p:spPr>
          <a:xfrm>
            <a:off x="759132" y="3403950"/>
            <a:ext cx="7115224" cy="3601705"/>
          </a:xfrm>
          <a:prstGeom prst="rect">
            <a:avLst/>
          </a:prstGeom>
          <a:solidFill>
            <a:srgbClr val="FAF398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spcFirstLastPara="1" wrap="square" lIns="403200" tIns="403200" rIns="230400" bIns="403200" anchor="t" anchorCtr="0">
            <a:spAutoFit/>
          </a:bodyPr>
          <a:lstStyle/>
          <a:p>
            <a:pPr marL="6096">
              <a:spcAft>
                <a:spcPts val="960"/>
              </a:spcAft>
            </a:pPr>
            <a:r>
              <a:rPr lang="pt-BR" sz="2880" b="1">
                <a:solidFill>
                  <a:srgbClr val="000000"/>
                </a:solidFill>
                <a:latin typeface="Arial" panose="020B0604020202020204" pitchFamily="34" charset="0"/>
              </a:rPr>
              <a:t>EM13CHS502</a:t>
            </a:r>
            <a:r>
              <a:rPr lang="pt-BR" sz="2880">
                <a:solidFill>
                  <a:srgbClr val="000000"/>
                </a:solidFill>
                <a:latin typeface="Arial" panose="020B0604020202020204" pitchFamily="34" charset="0"/>
              </a:rPr>
              <a:t>: Analisar situações da vida cotidiana, estilos de vida, valores, condutas etc., desnaturalizando e problematizando formas de </a:t>
            </a:r>
            <a:r>
              <a:rPr lang="pt-BR" sz="2880" i="1">
                <a:solidFill>
                  <a:srgbClr val="000000"/>
                </a:solidFill>
                <a:latin typeface="Arial" panose="020B0604020202020204" pitchFamily="34" charset="0"/>
              </a:rPr>
              <a:t>desigualdade, preconceito, intolerância e discriminação </a:t>
            </a:r>
            <a:r>
              <a:rPr lang="pt-BR" sz="2880">
                <a:solidFill>
                  <a:srgbClr val="000000"/>
                </a:solidFill>
                <a:latin typeface="Arial" panose="020B0604020202020204" pitchFamily="34" charset="0"/>
              </a:rPr>
              <a:t>[...].</a:t>
            </a:r>
          </a:p>
        </p:txBody>
      </p:sp>
      <p:pic>
        <p:nvPicPr>
          <p:cNvPr id="9" name="Imagem 8" descr="Logotipo&#10;&#10;Descrição gerada automaticamente">
            <a:extLst>
              <a:ext uri="{FF2B5EF4-FFF2-40B4-BE49-F238E27FC236}">
                <a16:creationId xmlns:a16="http://schemas.microsoft.com/office/drawing/2014/main" id="{B70D469C-9F88-1163-9DA3-CEB456239E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7208" y="2618154"/>
            <a:ext cx="2871645" cy="836248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EE3D3E5-336E-2B89-1B21-9DB20C728377}"/>
              </a:ext>
            </a:extLst>
          </p:cNvPr>
          <p:cNvSpPr txBox="1"/>
          <p:nvPr/>
        </p:nvSpPr>
        <p:spPr>
          <a:xfrm>
            <a:off x="674030" y="1720314"/>
            <a:ext cx="13090205" cy="596574"/>
          </a:xfrm>
          <a:prstGeom prst="rect">
            <a:avLst/>
          </a:prstGeom>
          <a:noFill/>
        </p:spPr>
        <p:txBody>
          <a:bodyPr wrap="square" lIns="146304" tIns="73152" rIns="146304" bIns="73152" anchor="t">
            <a:spAutoFit/>
          </a:bodyPr>
          <a:lstStyle/>
          <a:p>
            <a:pPr algn="ctr" defTabSz="1463040">
              <a:lnSpc>
                <a:spcPts val="3520"/>
              </a:lnSpc>
              <a:spcAft>
                <a:spcPts val="960"/>
              </a:spcAft>
              <a:buClr>
                <a:srgbClr val="000000"/>
              </a:buClr>
              <a:defRPr/>
            </a:pPr>
            <a:r>
              <a:rPr lang="pt-BR" sz="3200" b="1" dirty="0">
                <a:latin typeface="Montserrat"/>
              </a:rPr>
              <a:t>A proposta para o 2º bimestre:</a:t>
            </a:r>
          </a:p>
        </p:txBody>
      </p:sp>
    </p:spTree>
    <p:extLst>
      <p:ext uri="{BB962C8B-B14F-4D97-AF65-F5344CB8AC3E}">
        <p14:creationId xmlns:p14="http://schemas.microsoft.com/office/powerpoint/2010/main" val="5517048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F1F"/>
        </a:solidFill>
        <a:effectLst/>
      </p:bgPr>
    </p:bg>
    <p:spTree>
      <p:nvGrpSpPr>
        <p:cNvPr id="1" name="Shape 465">
          <a:extLst>
            <a:ext uri="{FF2B5EF4-FFF2-40B4-BE49-F238E27FC236}">
              <a16:creationId xmlns:a16="http://schemas.microsoft.com/office/drawing/2014/main" id="{DCE2CF44-C176-8C15-2F60-2264326A0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997;p132">
            <a:extLst>
              <a:ext uri="{FF2B5EF4-FFF2-40B4-BE49-F238E27FC236}">
                <a16:creationId xmlns:a16="http://schemas.microsoft.com/office/drawing/2014/main" id="{048E20C6-47CF-7F91-C9A6-B69D63F75394}"/>
              </a:ext>
            </a:extLst>
          </p:cNvPr>
          <p:cNvSpPr/>
          <p:nvPr/>
        </p:nvSpPr>
        <p:spPr>
          <a:xfrm>
            <a:off x="211284" y="1560305"/>
            <a:ext cx="14186389" cy="6449026"/>
          </a:xfrm>
          <a:prstGeom prst="flowChartAlternateProcess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pPr defTabSz="1463040">
              <a:buClr>
                <a:srgbClr val="000000"/>
              </a:buClr>
              <a:buSzPts val="1200"/>
              <a:defRPr/>
            </a:pPr>
            <a:r>
              <a:rPr lang="pt-BR" sz="1920" ker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920" kern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69" name="Google Shape;469;p87" descr="Logotipo&#10;&#10;Descrição gerada automaticamente">
            <a:extLst>
              <a:ext uri="{FF2B5EF4-FFF2-40B4-BE49-F238E27FC236}">
                <a16:creationId xmlns:a16="http://schemas.microsoft.com/office/drawing/2014/main" id="{3954D2C6-EAC3-D3C7-865A-02B92891944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182680" y="311643"/>
            <a:ext cx="1080880" cy="83824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6F427BA2-F4B5-460C-8BD3-12E5B00F1144}"/>
              </a:ext>
            </a:extLst>
          </p:cNvPr>
          <p:cNvSpPr txBox="1"/>
          <p:nvPr/>
        </p:nvSpPr>
        <p:spPr>
          <a:xfrm>
            <a:off x="8105502" y="3558139"/>
            <a:ext cx="6011610" cy="3136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60"/>
              </a:spcAft>
            </a:pPr>
            <a:r>
              <a:rPr lang="pt-BR" sz="2880" b="1"/>
              <a:t>3º Bloco de sequência didática</a:t>
            </a:r>
          </a:p>
          <a:p>
            <a:pPr marL="858520" indent="-457200">
              <a:spcAft>
                <a:spcPts val="960"/>
              </a:spcAft>
              <a:buFont typeface="Arial" panose="020B0604020202020204" pitchFamily="34" charset="0"/>
              <a:buChar char="•"/>
            </a:pPr>
            <a:r>
              <a:rPr lang="pt-BR" sz="2880" b="1"/>
              <a:t>Aula 11</a:t>
            </a:r>
            <a:r>
              <a:rPr lang="pt-BR" sz="2880"/>
              <a:t>: Os direitos humanos</a:t>
            </a:r>
          </a:p>
          <a:p>
            <a:pPr marL="858520" indent="-457200">
              <a:spcAft>
                <a:spcPts val="960"/>
              </a:spcAft>
              <a:buFont typeface="Arial" panose="020B0604020202020204" pitchFamily="34" charset="0"/>
              <a:buChar char="•"/>
            </a:pPr>
            <a:r>
              <a:rPr lang="pt-BR" sz="2880" b="1"/>
              <a:t>Aula 12</a:t>
            </a:r>
            <a:r>
              <a:rPr lang="pt-BR" sz="2880"/>
              <a:t>: Situação dos direitos humanos no mundo</a:t>
            </a:r>
          </a:p>
          <a:p>
            <a:pPr marL="858520" indent="-457200">
              <a:spcAft>
                <a:spcPts val="960"/>
              </a:spcAft>
              <a:buFont typeface="Arial" panose="020B0604020202020204" pitchFamily="34" charset="0"/>
              <a:buChar char="•"/>
            </a:pPr>
            <a:r>
              <a:rPr lang="pt-BR" sz="2880" b="1"/>
              <a:t>Aula 13</a:t>
            </a:r>
            <a:r>
              <a:rPr lang="pt-BR" sz="2880"/>
              <a:t>: Juventudes e direitos humanos</a:t>
            </a:r>
          </a:p>
        </p:txBody>
      </p:sp>
      <p:sp>
        <p:nvSpPr>
          <p:cNvPr id="8" name="Google Shape;136;p4">
            <a:extLst>
              <a:ext uri="{FF2B5EF4-FFF2-40B4-BE49-F238E27FC236}">
                <a16:creationId xmlns:a16="http://schemas.microsoft.com/office/drawing/2014/main" id="{95AA1825-AA95-4EC1-80D7-19C144DD0B26}"/>
              </a:ext>
            </a:extLst>
          </p:cNvPr>
          <p:cNvSpPr txBox="1"/>
          <p:nvPr/>
        </p:nvSpPr>
        <p:spPr>
          <a:xfrm>
            <a:off x="772391" y="3450124"/>
            <a:ext cx="7115224" cy="3601705"/>
          </a:xfrm>
          <a:prstGeom prst="rect">
            <a:avLst/>
          </a:prstGeom>
          <a:solidFill>
            <a:srgbClr val="FAF398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spcFirstLastPara="1" wrap="square" lIns="403200" tIns="403200" rIns="230400" bIns="403200" anchor="t" anchorCtr="0">
            <a:spAutoFit/>
          </a:bodyPr>
          <a:lstStyle/>
          <a:p>
            <a:pPr marL="6096">
              <a:spcAft>
                <a:spcPts val="960"/>
              </a:spcAft>
            </a:pPr>
            <a:r>
              <a:rPr lang="pt-BR" sz="2880" b="1">
                <a:solidFill>
                  <a:srgbClr val="000000"/>
                </a:solidFill>
                <a:latin typeface="Arial" panose="020B0604020202020204" pitchFamily="34" charset="0"/>
              </a:rPr>
              <a:t>EM13CHS605: </a:t>
            </a:r>
            <a:r>
              <a:rPr lang="pt-BR" sz="2880">
                <a:solidFill>
                  <a:srgbClr val="000000"/>
                </a:solidFill>
                <a:latin typeface="Arial" panose="020B0604020202020204" pitchFamily="34" charset="0"/>
              </a:rPr>
              <a:t>Analisar os princípios da declaração dos Direitos Humanos, recorrendo às noções de justiça, igualdade e fraternidade, identificar os progressos e entraves à concretização desses direitos [...].</a:t>
            </a:r>
          </a:p>
        </p:txBody>
      </p:sp>
      <p:pic>
        <p:nvPicPr>
          <p:cNvPr id="9" name="Imagem 8" descr="Logotipo&#10;&#10;Descrição gerada automaticamente">
            <a:extLst>
              <a:ext uri="{FF2B5EF4-FFF2-40B4-BE49-F238E27FC236}">
                <a16:creationId xmlns:a16="http://schemas.microsoft.com/office/drawing/2014/main" id="{B70D469C-9F88-1163-9DA3-CEB456239E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0467" y="2664327"/>
            <a:ext cx="2871645" cy="836248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9D76018A-E17A-37DB-9B76-C86A27F9D139}"/>
              </a:ext>
            </a:extLst>
          </p:cNvPr>
          <p:cNvSpPr txBox="1"/>
          <p:nvPr/>
        </p:nvSpPr>
        <p:spPr>
          <a:xfrm>
            <a:off x="674030" y="1720314"/>
            <a:ext cx="13090205" cy="596574"/>
          </a:xfrm>
          <a:prstGeom prst="rect">
            <a:avLst/>
          </a:prstGeom>
          <a:noFill/>
        </p:spPr>
        <p:txBody>
          <a:bodyPr wrap="square" lIns="146304" tIns="73152" rIns="146304" bIns="73152" anchor="t">
            <a:spAutoFit/>
          </a:bodyPr>
          <a:lstStyle/>
          <a:p>
            <a:pPr algn="ctr" defTabSz="1463040">
              <a:lnSpc>
                <a:spcPts val="3520"/>
              </a:lnSpc>
              <a:spcAft>
                <a:spcPts val="960"/>
              </a:spcAft>
              <a:buClr>
                <a:srgbClr val="000000"/>
              </a:buClr>
              <a:defRPr/>
            </a:pPr>
            <a:r>
              <a:rPr lang="pt-BR" sz="3200" b="1" dirty="0">
                <a:latin typeface="Montserrat"/>
              </a:rPr>
              <a:t>A proposta para o 2º bimestre:</a:t>
            </a:r>
          </a:p>
        </p:txBody>
      </p:sp>
    </p:spTree>
    <p:extLst>
      <p:ext uri="{BB962C8B-B14F-4D97-AF65-F5344CB8AC3E}">
        <p14:creationId xmlns:p14="http://schemas.microsoft.com/office/powerpoint/2010/main" val="21175502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F1F"/>
        </a:solidFill>
        <a:effectLst/>
      </p:bgPr>
    </p:bg>
    <p:spTree>
      <p:nvGrpSpPr>
        <p:cNvPr id="1" name="Shape 465">
          <a:extLst>
            <a:ext uri="{FF2B5EF4-FFF2-40B4-BE49-F238E27FC236}">
              <a16:creationId xmlns:a16="http://schemas.microsoft.com/office/drawing/2014/main" id="{DCE2CF44-C176-8C15-2F60-2264326A0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997;p132">
            <a:extLst>
              <a:ext uri="{FF2B5EF4-FFF2-40B4-BE49-F238E27FC236}">
                <a16:creationId xmlns:a16="http://schemas.microsoft.com/office/drawing/2014/main" id="{4C89776D-1DB9-C330-E9CA-5490430726D1}"/>
              </a:ext>
            </a:extLst>
          </p:cNvPr>
          <p:cNvSpPr/>
          <p:nvPr/>
        </p:nvSpPr>
        <p:spPr>
          <a:xfrm>
            <a:off x="211284" y="1560305"/>
            <a:ext cx="14186389" cy="6449026"/>
          </a:xfrm>
          <a:prstGeom prst="flowChartAlternateProcess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pPr defTabSz="1463040">
              <a:buClr>
                <a:srgbClr val="000000"/>
              </a:buClr>
              <a:buSzPts val="1200"/>
              <a:defRPr/>
            </a:pPr>
            <a:r>
              <a:rPr lang="pt-BR" sz="1920" ker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920" kern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69" name="Google Shape;469;p87" descr="Logotipo&#10;&#10;Descrição gerada automaticamente">
            <a:extLst>
              <a:ext uri="{FF2B5EF4-FFF2-40B4-BE49-F238E27FC236}">
                <a16:creationId xmlns:a16="http://schemas.microsoft.com/office/drawing/2014/main" id="{3954D2C6-EAC3-D3C7-865A-02B92891944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182680" y="311643"/>
            <a:ext cx="1080880" cy="83824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6F427BA2-F4B5-460C-8BD3-12E5B00F1144}"/>
              </a:ext>
            </a:extLst>
          </p:cNvPr>
          <p:cNvSpPr txBox="1"/>
          <p:nvPr/>
        </p:nvSpPr>
        <p:spPr>
          <a:xfrm>
            <a:off x="8105502" y="3533756"/>
            <a:ext cx="6011610" cy="357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60"/>
              </a:spcAft>
            </a:pPr>
            <a:r>
              <a:rPr lang="pt-BR" sz="2880" b="1"/>
              <a:t>Aulas práticas</a:t>
            </a:r>
          </a:p>
          <a:p>
            <a:pPr marL="858520" indent="-457200">
              <a:spcAft>
                <a:spcPts val="960"/>
              </a:spcAft>
              <a:buFont typeface="Arial" panose="020B0604020202020204" pitchFamily="34" charset="0"/>
              <a:buChar char="•"/>
            </a:pPr>
            <a:r>
              <a:rPr lang="pt-BR" sz="2880" b="1"/>
              <a:t>Aula 7</a:t>
            </a:r>
            <a:r>
              <a:rPr lang="pt-BR" sz="2880"/>
              <a:t>: Diagnóstico: como está a convivência na escola.</a:t>
            </a:r>
          </a:p>
          <a:p>
            <a:pPr marL="858520" indent="-457200">
              <a:spcAft>
                <a:spcPts val="960"/>
              </a:spcAft>
              <a:buFont typeface="Arial" panose="020B0604020202020204" pitchFamily="34" charset="0"/>
              <a:buChar char="•"/>
            </a:pPr>
            <a:r>
              <a:rPr lang="pt-BR" sz="2880" b="1"/>
              <a:t>Aula 10</a:t>
            </a:r>
            <a:r>
              <a:rPr lang="pt-BR" sz="2880"/>
              <a:t>: Criação de agenda: o que fazer para melhorar a convivência na escola</a:t>
            </a:r>
          </a:p>
          <a:p>
            <a:pPr marL="858520" indent="-457200">
              <a:spcAft>
                <a:spcPts val="960"/>
              </a:spcAft>
              <a:buFont typeface="Arial" panose="020B0604020202020204" pitchFamily="34" charset="0"/>
              <a:buChar char="•"/>
            </a:pPr>
            <a:r>
              <a:rPr lang="pt-BR" sz="2880" b="1"/>
              <a:t>Aula 14</a:t>
            </a:r>
            <a:r>
              <a:rPr lang="pt-BR" sz="2880"/>
              <a:t>: Plano de ação</a:t>
            </a:r>
          </a:p>
        </p:txBody>
      </p:sp>
      <p:sp>
        <p:nvSpPr>
          <p:cNvPr id="8" name="Google Shape;136;p4">
            <a:extLst>
              <a:ext uri="{FF2B5EF4-FFF2-40B4-BE49-F238E27FC236}">
                <a16:creationId xmlns:a16="http://schemas.microsoft.com/office/drawing/2014/main" id="{95AA1825-AA95-4EC1-80D7-19C144DD0B26}"/>
              </a:ext>
            </a:extLst>
          </p:cNvPr>
          <p:cNvSpPr txBox="1"/>
          <p:nvPr/>
        </p:nvSpPr>
        <p:spPr>
          <a:xfrm>
            <a:off x="710607" y="3012623"/>
            <a:ext cx="7115224" cy="4690208"/>
          </a:xfrm>
          <a:prstGeom prst="rect">
            <a:avLst/>
          </a:prstGeom>
          <a:solidFill>
            <a:srgbClr val="FAF398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spcFirstLastPara="1" wrap="square" lIns="403200" tIns="403200" rIns="230400" bIns="403200" anchor="t" anchorCtr="0">
            <a:spAutoFit/>
          </a:bodyPr>
          <a:lstStyle/>
          <a:p>
            <a:pPr marL="6096">
              <a:spcAft>
                <a:spcPts val="960"/>
              </a:spcAft>
            </a:pPr>
            <a:r>
              <a:rPr lang="pt-BR" sz="2880" b="1" dirty="0">
                <a:solidFill>
                  <a:srgbClr val="000000"/>
                </a:solidFill>
                <a:latin typeface="Arial" panose="020B0604020202020204" pitchFamily="34" charset="0"/>
              </a:rPr>
              <a:t>EM13CHS502: </a:t>
            </a:r>
            <a:r>
              <a:rPr lang="pt-BR" sz="2880" dirty="0">
                <a:solidFill>
                  <a:srgbClr val="000000"/>
                </a:solidFill>
                <a:latin typeface="Arial" panose="020B0604020202020204" pitchFamily="34" charset="0"/>
              </a:rPr>
              <a:t>[...] e identificar ações que promovam os Direitos Humanos, a solidariedade e o respeito às diferenças e às liberdades individuais.</a:t>
            </a:r>
          </a:p>
          <a:p>
            <a:pPr marL="6096">
              <a:spcAft>
                <a:spcPts val="960"/>
              </a:spcAft>
            </a:pPr>
            <a:r>
              <a:rPr lang="pt-BR" sz="2400" b="1" dirty="0">
                <a:solidFill>
                  <a:srgbClr val="000000"/>
                </a:solidFill>
                <a:latin typeface="Arial" panose="020B0604020202020204" pitchFamily="34" charset="0"/>
              </a:rPr>
              <a:t>EM13CHS605: 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</a:rPr>
              <a:t>[...]</a:t>
            </a:r>
            <a:r>
              <a:rPr lang="pt-BR" sz="24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</a:rPr>
              <a:t>e promover ações concretas diante da desigualdade e das violações desses direitos em diferentes espaços de vivência, respeitando a identidade de cada grupo e de cada indivíduo.</a:t>
            </a:r>
          </a:p>
        </p:txBody>
      </p:sp>
      <p:pic>
        <p:nvPicPr>
          <p:cNvPr id="9" name="Imagem 8" descr="Logotipo&#10;&#10;Descrição gerada automaticamente">
            <a:extLst>
              <a:ext uri="{FF2B5EF4-FFF2-40B4-BE49-F238E27FC236}">
                <a16:creationId xmlns:a16="http://schemas.microsoft.com/office/drawing/2014/main" id="{B70D469C-9F88-1163-9DA3-CEB456239E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8683" y="2226826"/>
            <a:ext cx="2871645" cy="836248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64DD452-8758-B0EE-D23A-B91710B1CA92}"/>
              </a:ext>
            </a:extLst>
          </p:cNvPr>
          <p:cNvSpPr txBox="1"/>
          <p:nvPr/>
        </p:nvSpPr>
        <p:spPr>
          <a:xfrm>
            <a:off x="674030" y="1720314"/>
            <a:ext cx="13090205" cy="596574"/>
          </a:xfrm>
          <a:prstGeom prst="rect">
            <a:avLst/>
          </a:prstGeom>
          <a:noFill/>
        </p:spPr>
        <p:txBody>
          <a:bodyPr wrap="square" lIns="146304" tIns="73152" rIns="146304" bIns="73152" anchor="t">
            <a:spAutoFit/>
          </a:bodyPr>
          <a:lstStyle/>
          <a:p>
            <a:pPr algn="ctr" defTabSz="1463040">
              <a:lnSpc>
                <a:spcPts val="3520"/>
              </a:lnSpc>
              <a:spcAft>
                <a:spcPts val="960"/>
              </a:spcAft>
              <a:buClr>
                <a:srgbClr val="000000"/>
              </a:buClr>
              <a:defRPr/>
            </a:pPr>
            <a:r>
              <a:rPr lang="pt-BR" sz="3200" b="1" dirty="0">
                <a:latin typeface="Montserrat"/>
              </a:rPr>
              <a:t>A proposta para o 2º bimestre:</a:t>
            </a:r>
          </a:p>
        </p:txBody>
      </p:sp>
    </p:spTree>
    <p:extLst>
      <p:ext uri="{BB962C8B-B14F-4D97-AF65-F5344CB8AC3E}">
        <p14:creationId xmlns:p14="http://schemas.microsoft.com/office/powerpoint/2010/main" val="208565382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F1F"/>
        </a:solidFill>
        <a:effectLst/>
      </p:bgPr>
    </p:bg>
    <p:spTree>
      <p:nvGrpSpPr>
        <p:cNvPr id="1" name="Shape 465">
          <a:extLst>
            <a:ext uri="{FF2B5EF4-FFF2-40B4-BE49-F238E27FC236}">
              <a16:creationId xmlns:a16="http://schemas.microsoft.com/office/drawing/2014/main" id="{DCE2CF44-C176-8C15-2F60-2264326A0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997;p132">
            <a:extLst>
              <a:ext uri="{FF2B5EF4-FFF2-40B4-BE49-F238E27FC236}">
                <a16:creationId xmlns:a16="http://schemas.microsoft.com/office/drawing/2014/main" id="{D54487CF-11BD-4093-3264-576E81E4D3CB}"/>
              </a:ext>
            </a:extLst>
          </p:cNvPr>
          <p:cNvSpPr/>
          <p:nvPr/>
        </p:nvSpPr>
        <p:spPr>
          <a:xfrm>
            <a:off x="211284" y="1560305"/>
            <a:ext cx="14186389" cy="6449026"/>
          </a:xfrm>
          <a:prstGeom prst="flowChartAlternateProcess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pPr defTabSz="1463040">
              <a:buClr>
                <a:srgbClr val="000000"/>
              </a:buClr>
              <a:buSzPts val="1200"/>
              <a:defRPr/>
            </a:pPr>
            <a:r>
              <a:rPr lang="pt-BR" sz="1920" ker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920" kern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69" name="Google Shape;469;p87" descr="Logotipo&#10;&#10;Descrição gerada automaticamente">
            <a:extLst>
              <a:ext uri="{FF2B5EF4-FFF2-40B4-BE49-F238E27FC236}">
                <a16:creationId xmlns:a16="http://schemas.microsoft.com/office/drawing/2014/main" id="{3954D2C6-EAC3-D3C7-865A-02B92891944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182680" y="311643"/>
            <a:ext cx="1080880" cy="8382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49706A84-05DC-134D-31D4-E9506CDF1C38}"/>
              </a:ext>
            </a:extLst>
          </p:cNvPr>
          <p:cNvSpPr txBox="1"/>
          <p:nvPr/>
        </p:nvSpPr>
        <p:spPr>
          <a:xfrm>
            <a:off x="770098" y="2603739"/>
            <a:ext cx="13090205" cy="4443781"/>
          </a:xfrm>
          <a:prstGeom prst="rect">
            <a:avLst/>
          </a:prstGeom>
          <a:noFill/>
        </p:spPr>
        <p:txBody>
          <a:bodyPr wrap="square" lIns="146304" tIns="73152" rIns="146304" bIns="73152" anchor="t">
            <a:spAutoFit/>
          </a:bodyPr>
          <a:lstStyle/>
          <a:p>
            <a:pPr marL="1145032" indent="-457200" algn="just" defTabSz="1463040">
              <a:lnSpc>
                <a:spcPts val="3520"/>
              </a:lnSpc>
              <a:spcAft>
                <a:spcPts val="96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1145541" algn="l"/>
              </a:tabLst>
              <a:defRPr/>
            </a:pPr>
            <a:r>
              <a:rPr lang="pt-BR" sz="3200" b="1" dirty="0">
                <a:latin typeface="Montserrat"/>
              </a:rPr>
              <a:t>Aulas de sensibilização: </a:t>
            </a:r>
            <a:r>
              <a:rPr lang="pt-BR" sz="3200" dirty="0">
                <a:latin typeface="Montserrat"/>
              </a:rPr>
              <a:t>introduzem o tema do bimestre (aula 1) e, eventualmente, de uma sequência didática.</a:t>
            </a:r>
          </a:p>
          <a:p>
            <a:pPr marL="1145032" indent="-457200" algn="just" defTabSz="1463040">
              <a:lnSpc>
                <a:spcPts val="3520"/>
              </a:lnSpc>
              <a:spcAft>
                <a:spcPts val="96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1145541" algn="l"/>
              </a:tabLst>
              <a:defRPr/>
            </a:pPr>
            <a:r>
              <a:rPr lang="pt-BR" sz="3200" b="1" dirty="0">
                <a:latin typeface="Montserrat"/>
              </a:rPr>
              <a:t>Aulas de desenvolvimento: </a:t>
            </a:r>
            <a:r>
              <a:rPr lang="pt-BR" sz="3200" dirty="0">
                <a:latin typeface="Montserrat"/>
              </a:rPr>
              <a:t>abordagens dialógicas que mobilizam conceitos e teorias das ciências sociais para desenvolver aspectos cognitivos das habilidades (identificar, caracterizar, analisar etc.).</a:t>
            </a:r>
          </a:p>
          <a:p>
            <a:pPr marL="1145032" indent="-457200" algn="just" defTabSz="1463040">
              <a:lnSpc>
                <a:spcPts val="3520"/>
              </a:lnSpc>
              <a:spcAft>
                <a:spcPts val="96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1145541" algn="l"/>
              </a:tabLst>
              <a:defRPr/>
            </a:pPr>
            <a:r>
              <a:rPr lang="pt-BR" sz="3200" b="1" dirty="0">
                <a:latin typeface="Montserrat"/>
              </a:rPr>
              <a:t>Aulas práticas:</a:t>
            </a:r>
            <a:r>
              <a:rPr lang="pt-BR" sz="3200" dirty="0">
                <a:latin typeface="Montserrat"/>
              </a:rPr>
              <a:t> buscam desenvolver os aspectos procedimentais das habilidades (promover, propor etc.), a partir de estratégias de aprendizagem ativas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0F94360-E838-3AE6-8D3E-7B543E54BC64}"/>
              </a:ext>
            </a:extLst>
          </p:cNvPr>
          <p:cNvSpPr txBox="1"/>
          <p:nvPr/>
        </p:nvSpPr>
        <p:spPr>
          <a:xfrm>
            <a:off x="674030" y="1720314"/>
            <a:ext cx="13090205" cy="596574"/>
          </a:xfrm>
          <a:prstGeom prst="rect">
            <a:avLst/>
          </a:prstGeom>
          <a:noFill/>
        </p:spPr>
        <p:txBody>
          <a:bodyPr wrap="square" lIns="146304" tIns="73152" rIns="146304" bIns="73152" anchor="t">
            <a:spAutoFit/>
          </a:bodyPr>
          <a:lstStyle/>
          <a:p>
            <a:pPr algn="ctr" defTabSz="1463040">
              <a:lnSpc>
                <a:spcPts val="3520"/>
              </a:lnSpc>
              <a:spcAft>
                <a:spcPts val="960"/>
              </a:spcAft>
              <a:buClr>
                <a:srgbClr val="000000"/>
              </a:buClr>
              <a:defRPr/>
            </a:pPr>
            <a:r>
              <a:rPr lang="pt-BR" sz="3200" b="1" dirty="0">
                <a:latin typeface="Montserrat"/>
              </a:rPr>
              <a:t>A proposta para o 2º bimestre:</a:t>
            </a:r>
          </a:p>
        </p:txBody>
      </p:sp>
    </p:spTree>
    <p:extLst>
      <p:ext uri="{BB962C8B-B14F-4D97-AF65-F5344CB8AC3E}">
        <p14:creationId xmlns:p14="http://schemas.microsoft.com/office/powerpoint/2010/main" val="71540701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C0CF065-6CDC-47C8-9037-9D434FE2FF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1"/>
            <a:ext cx="14630401" cy="822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66799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05840" y="171450"/>
            <a:ext cx="12618720" cy="1590676"/>
          </a:xfrm>
        </p:spPr>
        <p:txBody>
          <a:bodyPr/>
          <a:lstStyle/>
          <a:p>
            <a:pPr algn="ctr"/>
            <a:r>
              <a:rPr lang="pt-BR" b="1" dirty="0"/>
              <a:t>Escopo-sequência e o Provão Paulista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05840" y="966788"/>
            <a:ext cx="12618720" cy="6076348"/>
          </a:xfrm>
        </p:spPr>
        <p:txBody>
          <a:bodyPr>
            <a:noAutofit/>
          </a:bodyPr>
          <a:lstStyle/>
          <a:p>
            <a:r>
              <a:rPr lang="pt-BR" sz="2880" dirty="0"/>
              <a:t>Acesse - </a:t>
            </a:r>
            <a:r>
              <a:rPr lang="pt-BR" sz="2880" dirty="0">
                <a:hlinkClick r:id="rId2"/>
              </a:rPr>
              <a:t>https://www.doe.sp.gov.br/executivo/secretaria-da-educacao/edital-n-002-2024-de-22-de-julho-de-2024-2024072311231204461047</a:t>
            </a:r>
            <a:endParaRPr lang="pt-BR" sz="2880" dirty="0"/>
          </a:p>
          <a:p>
            <a:r>
              <a:rPr lang="pt-BR" sz="2880" dirty="0"/>
              <a:t>Edital n.002/2024 de 22 de julho de 2024.</a:t>
            </a:r>
          </a:p>
          <a:p>
            <a:endParaRPr lang="pt-BR" sz="2880" dirty="0"/>
          </a:p>
          <a:p>
            <a:r>
              <a:rPr lang="pt-BR" sz="2880" dirty="0"/>
              <a:t>Verifique no edital do Provão Paulista os seguintes elementos:</a:t>
            </a:r>
          </a:p>
          <a:p>
            <a:pPr marL="361950" indent="0">
              <a:buNone/>
            </a:pPr>
            <a:r>
              <a:rPr lang="pt-BR" sz="2880" dirty="0"/>
              <a:t> - Quantas questões há de Filosofia e Sociologia, e para quais turmas?</a:t>
            </a:r>
          </a:p>
          <a:p>
            <a:pPr marL="361950" indent="0">
              <a:buNone/>
            </a:pPr>
            <a:r>
              <a:rPr lang="pt-BR" sz="2880" dirty="0"/>
              <a:t> - Compare as temáticas presentes no edital do Provão Paulista com o escopo-sequência.</a:t>
            </a:r>
          </a:p>
          <a:p>
            <a:pPr marL="361950" indent="0">
              <a:buNone/>
            </a:pPr>
            <a:r>
              <a:rPr lang="pt-BR" sz="2880" dirty="0"/>
              <a:t> - Quais são as temáticas convergentes, quais são elas?</a:t>
            </a:r>
          </a:p>
          <a:p>
            <a:pPr marL="361950" indent="0">
              <a:buNone/>
            </a:pPr>
            <a:r>
              <a:rPr lang="pt-BR" sz="2880" dirty="0"/>
              <a:t> - Há temáticas que não contém no escopo-sequência, se há, quais são elas?</a:t>
            </a:r>
          </a:p>
          <a:p>
            <a:pPr marL="0" indent="0">
              <a:buNone/>
            </a:pPr>
            <a:r>
              <a:rPr lang="pt-BR" sz="2880" dirty="0"/>
              <a:t>Por fim, elabore 6 questões com base em sua pesquisa.</a:t>
            </a:r>
          </a:p>
          <a:p>
            <a:pPr marL="0" indent="0">
              <a:buNone/>
            </a:pPr>
            <a:endParaRPr lang="pt-BR" sz="2880" dirty="0"/>
          </a:p>
          <a:p>
            <a:pPr marL="0" indent="0" algn="ctr">
              <a:buNone/>
            </a:pPr>
            <a:r>
              <a:rPr lang="pt-BR" sz="2880" dirty="0">
                <a:hlinkClick r:id="rId3"/>
              </a:rPr>
              <a:t>grosolen@prof.educacao.sp.gov.br</a:t>
            </a:r>
            <a:endParaRPr lang="pt-BR" sz="2880" dirty="0"/>
          </a:p>
          <a:p>
            <a:pPr marL="0" indent="0" algn="ctr">
              <a:buNone/>
            </a:pPr>
            <a:r>
              <a:rPr lang="pt-BR" sz="2880" dirty="0"/>
              <a:t>(14) 99715-6909</a:t>
            </a:r>
          </a:p>
          <a:p>
            <a:pPr marL="0" indent="0">
              <a:buNone/>
            </a:pPr>
            <a:endParaRPr lang="pt-BR" sz="2880" dirty="0"/>
          </a:p>
        </p:txBody>
      </p:sp>
    </p:spTree>
    <p:extLst>
      <p:ext uri="{BB962C8B-B14F-4D97-AF65-F5344CB8AC3E}">
        <p14:creationId xmlns:p14="http://schemas.microsoft.com/office/powerpoint/2010/main" val="285822961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1005840" y="570066"/>
            <a:ext cx="12618720" cy="1590676"/>
          </a:xfrm>
        </p:spPr>
        <p:txBody>
          <a:bodyPr/>
          <a:lstStyle/>
          <a:p>
            <a:pPr algn="ctr"/>
            <a:r>
              <a:rPr lang="pt-BR" sz="7200" b="1" dirty="0">
                <a:latin typeface="Bahnschrift Condensed" panose="020B0604020202020204" charset="0"/>
              </a:rPr>
              <a:t>Avaliação da</a:t>
            </a:r>
            <a:br>
              <a:rPr lang="pt-BR" sz="7200" b="1" dirty="0">
                <a:latin typeface="Bahnschrift Condensed" panose="020B0604020202020204" charset="0"/>
              </a:rPr>
            </a:br>
            <a:r>
              <a:rPr lang="pt-BR" sz="7200" b="1" dirty="0">
                <a:latin typeface="Bahnschrift Condensed" panose="020B0604020202020204" charset="0"/>
              </a:rPr>
              <a:t>orientação técnica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225" y="3053948"/>
            <a:ext cx="4228986" cy="4228986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5587743" y="7282934"/>
            <a:ext cx="3841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/>
              <a:t>https://forms.gle/Pxoh2KhQqkCf4CcSA</a:t>
            </a:r>
          </a:p>
        </p:txBody>
      </p:sp>
    </p:spTree>
    <p:extLst>
      <p:ext uri="{BB962C8B-B14F-4D97-AF65-F5344CB8AC3E}">
        <p14:creationId xmlns:p14="http://schemas.microsoft.com/office/powerpoint/2010/main" val="16899778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34f3cd6-0095-472e-b956-a673cc4291fa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5F9E93AD7ACA7409EA5CC02DF769275" ma:contentTypeVersion="17" ma:contentTypeDescription="Crie um novo documento." ma:contentTypeScope="" ma:versionID="1bcf29fa597b64cfd9139e467fff177b">
  <xsd:schema xmlns:xsd="http://www.w3.org/2001/XMLSchema" xmlns:xs="http://www.w3.org/2001/XMLSchema" xmlns:p="http://schemas.microsoft.com/office/2006/metadata/properties" xmlns:ns3="134f3cd6-0095-472e-b956-a673cc4291fa" xmlns:ns4="8e2abaf2-6180-4b69-876b-67bcfdd08a68" targetNamespace="http://schemas.microsoft.com/office/2006/metadata/properties" ma:root="true" ma:fieldsID="6f4968068d9cd8116c6f44d1517e0af7" ns3:_="" ns4:_="">
    <xsd:import namespace="134f3cd6-0095-472e-b956-a673cc4291fa"/>
    <xsd:import namespace="8e2abaf2-6180-4b69-876b-67bcfdd08a6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SearchProperties" minOccurs="0"/>
                <xsd:element ref="ns3:_activity" minOccurs="0"/>
                <xsd:element ref="ns3:MediaServiceObjectDetectorVersion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4f3cd6-0095-472e-b956-a673cc4291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2abaf2-6180-4b69-876b-67bcfdd08a6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Hash de Dica de Compartilhamento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BF07929-1C1F-410D-BF2D-F4DE5FA2256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B8388BB-AF7F-4AEB-8042-4EAF87351DD7}">
  <ds:schemaRefs>
    <ds:schemaRef ds:uri="8e2abaf2-6180-4b69-876b-67bcfdd08a68"/>
    <ds:schemaRef ds:uri="http://schemas.microsoft.com/office/2006/metadata/properties"/>
    <ds:schemaRef ds:uri="http://purl.org/dc/terms/"/>
    <ds:schemaRef ds:uri="http://www.w3.org/XML/1998/namespace"/>
    <ds:schemaRef ds:uri="http://schemas.microsoft.com/office/2006/documentManagement/types"/>
    <ds:schemaRef ds:uri="134f3cd6-0095-472e-b956-a673cc4291fa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EAA3360-3A9D-4526-B323-FEB8A8915C7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34f3cd6-0095-472e-b956-a673cc4291fa"/>
    <ds:schemaRef ds:uri="8e2abaf2-6180-4b69-876b-67bcfdd08a6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1932</TotalTime>
  <Words>3790</Words>
  <Application>Microsoft Office PowerPoint</Application>
  <PresentationFormat>Personalizar</PresentationFormat>
  <Paragraphs>418</Paragraphs>
  <Slides>61</Slides>
  <Notes>36</Notes>
  <HiddenSlides>0</HiddenSlides>
  <MMClips>0</MMClips>
  <ScaleCrop>false</ScaleCrop>
  <HeadingPairs>
    <vt:vector size="6" baseType="variant">
      <vt:variant>
        <vt:lpstr>Fontes usadas</vt:lpstr>
      </vt:variant>
      <vt:variant>
        <vt:i4>15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61</vt:i4>
      </vt:variant>
    </vt:vector>
  </HeadingPairs>
  <TitlesOfParts>
    <vt:vector size="77" baseType="lpstr">
      <vt:lpstr>Montserrat</vt:lpstr>
      <vt:lpstr>Barlow Medium</vt:lpstr>
      <vt:lpstr>Google Sans</vt:lpstr>
      <vt:lpstr>Courier New</vt:lpstr>
      <vt:lpstr>Bahnschrift Condensed</vt:lpstr>
      <vt:lpstr>Verdana</vt:lpstr>
      <vt:lpstr>Open Sans</vt:lpstr>
      <vt:lpstr>Barlow</vt:lpstr>
      <vt:lpstr>CenturyGothic-Bold</vt:lpstr>
      <vt:lpstr>Montserrat Medium</vt:lpstr>
      <vt:lpstr>Noto Sans Symbols</vt:lpstr>
      <vt:lpstr>Brygada 1918 Bold</vt:lpstr>
      <vt:lpstr>Instrument Sans Medium</vt:lpstr>
      <vt:lpstr>Calibri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Escopo-sequência e o Provão Paulista</vt:lpstr>
      <vt:lpstr>Avaliação da orientação técnica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Geraldo Rosolen Junior</cp:lastModifiedBy>
  <cp:revision>44</cp:revision>
  <dcterms:created xsi:type="dcterms:W3CDTF">2025-05-26T06:57:08Z</dcterms:created>
  <dcterms:modified xsi:type="dcterms:W3CDTF">2025-05-29T10:31:54Z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0x01010005F9E93AD7ACA7409EA5CC02DF769275</vt:lpwstr>
  </property>
</Properties>
</file>