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9" r:id="rId13"/>
    <p:sldId id="280" r:id="rId14"/>
    <p:sldId id="267" r:id="rId15"/>
    <p:sldId id="268" r:id="rId16"/>
    <p:sldId id="269" r:id="rId17"/>
    <p:sldId id="270" r:id="rId18"/>
    <p:sldId id="271" r:id="rId19"/>
    <p:sldId id="272" r:id="rId20"/>
    <p:sldId id="278" r:id="rId21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714" y="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98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98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98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4550" y="1352362"/>
            <a:ext cx="3995420" cy="2863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284233" cy="214591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888491" cy="162952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7870" y="4540251"/>
            <a:ext cx="8168261" cy="60324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5743" y="4759504"/>
            <a:ext cx="8158256" cy="38399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42066" y="201344"/>
            <a:ext cx="1256729" cy="17443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85251" y="161254"/>
            <a:ext cx="999142" cy="2453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98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53876" y="4528974"/>
            <a:ext cx="6790123" cy="61403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5743" y="4759504"/>
            <a:ext cx="8158256" cy="38399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42066" y="201344"/>
            <a:ext cx="1256729" cy="17443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85251" y="161254"/>
            <a:ext cx="999142" cy="2453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8575" y="107475"/>
            <a:ext cx="5761990" cy="116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98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3112" y="1185937"/>
            <a:ext cx="6598920" cy="2040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hyperlink" Target="https://bit.ly/calendario-pedagogico-2025-seducsp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284595" cy="2146300"/>
            <a:chOff x="0" y="0"/>
            <a:chExt cx="6284595" cy="2146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284233" cy="21459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88491" cy="1629521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487870" y="4540251"/>
            <a:ext cx="8656320" cy="603250"/>
            <a:chOff x="487870" y="4540251"/>
            <a:chExt cx="8656320" cy="6032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870" y="4540251"/>
              <a:ext cx="8168261" cy="6032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743" y="4759504"/>
              <a:ext cx="8158256" cy="38399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42066" y="201344"/>
            <a:ext cx="1256729" cy="17443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85251" y="161254"/>
            <a:ext cx="999142" cy="2453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34983" y="2888922"/>
            <a:ext cx="909016" cy="142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5" y="3633736"/>
            <a:ext cx="1083832" cy="1428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9327" y="2696513"/>
            <a:ext cx="666417" cy="39910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607430" y="2746215"/>
            <a:ext cx="470561" cy="698812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029686" y="608548"/>
            <a:ext cx="7289476" cy="2915561"/>
            <a:chOff x="1325570" y="1116930"/>
            <a:chExt cx="7289476" cy="2936999"/>
          </a:xfrm>
        </p:grpSpPr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34017" y="2771328"/>
              <a:ext cx="20995" cy="7100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25570" y="1116930"/>
              <a:ext cx="7289476" cy="2936999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1987187" y="3121861"/>
            <a:ext cx="510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PEC SAEB- Maria Caroline da Silveira</a:t>
            </a:r>
          </a:p>
          <a:p>
            <a:r>
              <a:rPr lang="pt-BR" sz="1400" dirty="0"/>
              <a:t>PEC Desenvolvimento Curricular de Língua Portuguesa- Lucimara </a:t>
            </a:r>
          </a:p>
          <a:p>
            <a:r>
              <a:rPr lang="pt-BR" sz="1400" dirty="0"/>
              <a:t>PEC  Desenvolvimento Curricular de Matemática- Everaldo</a:t>
            </a:r>
          </a:p>
        </p:txBody>
      </p: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FC9B539B-C875-4518-A971-9900D2E9AA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98921"/>
            <a:ext cx="999143" cy="9991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5743" y="4528974"/>
            <a:ext cx="8158480" cy="614680"/>
            <a:chOff x="985743" y="4528974"/>
            <a:chExt cx="815848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53876" y="4528974"/>
              <a:ext cx="6790123" cy="61403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5743" y="4759504"/>
              <a:ext cx="8158256" cy="3839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42066" y="201344"/>
            <a:ext cx="1256729" cy="17443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85251" y="161254"/>
            <a:ext cx="999142" cy="24534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92821" y="670039"/>
            <a:ext cx="6219190" cy="4048125"/>
            <a:chOff x="492821" y="670039"/>
            <a:chExt cx="6219190" cy="404812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821" y="670039"/>
              <a:ext cx="6218679" cy="353384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20924" y="4184274"/>
              <a:ext cx="285750" cy="533400"/>
            </a:xfrm>
            <a:custGeom>
              <a:avLst/>
              <a:gdLst/>
              <a:ahLst/>
              <a:cxnLst/>
              <a:rect l="l" t="t" r="r" b="b"/>
              <a:pathLst>
                <a:path w="285750" h="533400">
                  <a:moveTo>
                    <a:pt x="213974" y="533399"/>
                  </a:moveTo>
                  <a:lnTo>
                    <a:pt x="71324" y="533399"/>
                  </a:lnTo>
                  <a:lnTo>
                    <a:pt x="71324" y="142649"/>
                  </a:lnTo>
                  <a:lnTo>
                    <a:pt x="0" y="142649"/>
                  </a:lnTo>
                  <a:lnTo>
                    <a:pt x="142649" y="0"/>
                  </a:lnTo>
                  <a:lnTo>
                    <a:pt x="285299" y="142649"/>
                  </a:lnTo>
                  <a:lnTo>
                    <a:pt x="213974" y="142649"/>
                  </a:lnTo>
                  <a:lnTo>
                    <a:pt x="213974" y="5333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813075" y="1187003"/>
            <a:ext cx="2129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ahoma"/>
                <a:cs typeface="Tahoma"/>
                <a:hlinkClick r:id="rId7"/>
              </a:rPr>
              <a:t>bit.ly/calendario-</a:t>
            </a:r>
            <a:r>
              <a:rPr sz="1200" b="1" spc="-10" dirty="0">
                <a:latin typeface="Tahoma"/>
                <a:cs typeface="Tahoma"/>
                <a:hlinkClick r:id="rId7"/>
              </a:rPr>
              <a:t>pedagogi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  <a:hlinkClick r:id="rId7"/>
              </a:rPr>
              <a:t>co-2025-</a:t>
            </a:r>
            <a:r>
              <a:rPr sz="1200" b="1" spc="-10" dirty="0">
                <a:latin typeface="Tahoma"/>
                <a:cs typeface="Tahoma"/>
                <a:hlinkClick r:id="rId7"/>
              </a:rPr>
              <a:t>seducsp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21325" y="1397324"/>
            <a:ext cx="461699" cy="4616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450" y="1772596"/>
            <a:ext cx="3525887" cy="21386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5790" y="1728049"/>
            <a:ext cx="2731608" cy="21116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07462" y="4039261"/>
            <a:ext cx="17970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Anos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Finais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-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MT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em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2023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3321" y="4063886"/>
            <a:ext cx="96011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45" dirty="0">
                <a:latin typeface="Verdana"/>
                <a:cs typeface="Verdana"/>
              </a:rPr>
              <a:t>Gráﬁco:</a:t>
            </a:r>
            <a:r>
              <a:rPr sz="800" spc="-1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SEDUC</a:t>
            </a:r>
            <a:r>
              <a:rPr sz="800" spc="-15" dirty="0">
                <a:latin typeface="Verdana"/>
                <a:cs typeface="Verdana"/>
              </a:rPr>
              <a:t> </a:t>
            </a:r>
            <a:r>
              <a:rPr sz="800" spc="-25" dirty="0">
                <a:latin typeface="Verdana"/>
                <a:cs typeface="Verdana"/>
              </a:rPr>
              <a:t>SP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87489" y="281673"/>
            <a:ext cx="562927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b="0" dirty="0">
                <a:solidFill>
                  <a:srgbClr val="CC0000"/>
                </a:solidFill>
                <a:latin typeface="Verdana"/>
                <a:cs typeface="Verdana"/>
              </a:rPr>
              <a:t>Diagnosticar</a:t>
            </a:r>
            <a:r>
              <a:rPr sz="1900" b="0" spc="-65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dirty="0">
                <a:solidFill>
                  <a:srgbClr val="CC0000"/>
                </a:solidFill>
                <a:latin typeface="Verdana"/>
                <a:cs typeface="Verdana"/>
              </a:rPr>
              <a:t>e</a:t>
            </a:r>
            <a:r>
              <a:rPr sz="1900" b="0" spc="-65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dirty="0">
                <a:solidFill>
                  <a:srgbClr val="CC0000"/>
                </a:solidFill>
                <a:latin typeface="Verdana"/>
                <a:cs typeface="Verdana"/>
              </a:rPr>
              <a:t>recompor</a:t>
            </a:r>
            <a:r>
              <a:rPr sz="1900" b="0" spc="-65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spc="-20" dirty="0">
                <a:solidFill>
                  <a:srgbClr val="CC0000"/>
                </a:solidFill>
                <a:latin typeface="Verdana"/>
                <a:cs typeface="Verdana"/>
              </a:rPr>
              <a:t>os</a:t>
            </a:r>
            <a:r>
              <a:rPr sz="1900" b="0" spc="-65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dirty="0">
                <a:solidFill>
                  <a:srgbClr val="CC0000"/>
                </a:solidFill>
                <a:latin typeface="Verdana"/>
                <a:cs typeface="Verdana"/>
              </a:rPr>
              <a:t>estudantes</a:t>
            </a:r>
            <a:r>
              <a:rPr sz="1900" b="0" spc="-80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u="heavy" spc="-10" dirty="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Verdana"/>
                <a:cs typeface="Verdana"/>
              </a:rPr>
              <a:t>abaixo</a:t>
            </a:r>
            <a:r>
              <a:rPr sz="1900" b="0" spc="-10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u="heavy" spc="60" dirty="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Verdana"/>
                <a:cs typeface="Verdana"/>
              </a:rPr>
              <a:t>do</a:t>
            </a:r>
            <a:r>
              <a:rPr sz="1900" b="0" u="heavy" spc="-125" dirty="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Verdana"/>
                <a:cs typeface="Verdana"/>
              </a:rPr>
              <a:t> </a:t>
            </a:r>
            <a:r>
              <a:rPr sz="1900" b="0" u="heavy" dirty="0">
                <a:solidFill>
                  <a:srgbClr val="CC0000"/>
                </a:solidFill>
                <a:uFill>
                  <a:solidFill>
                    <a:srgbClr val="CC0000"/>
                  </a:solidFill>
                </a:uFill>
                <a:latin typeface="Verdana"/>
                <a:cs typeface="Verdana"/>
              </a:rPr>
              <a:t>proﬁciente</a:t>
            </a:r>
            <a:r>
              <a:rPr sz="1900" b="0" spc="-120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dirty="0">
                <a:solidFill>
                  <a:srgbClr val="CC0000"/>
                </a:solidFill>
                <a:latin typeface="Verdana"/>
                <a:cs typeface="Verdana"/>
              </a:rPr>
              <a:t>apenas</a:t>
            </a:r>
            <a:r>
              <a:rPr sz="1900" b="0" spc="-125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spc="-535" dirty="0">
                <a:solidFill>
                  <a:srgbClr val="CC0000"/>
                </a:solidFill>
                <a:latin typeface="Verdana"/>
                <a:cs typeface="Verdana"/>
              </a:rPr>
              <a:t>1</a:t>
            </a:r>
            <a:r>
              <a:rPr sz="1900" b="0" spc="-120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spc="-25" dirty="0">
                <a:solidFill>
                  <a:srgbClr val="CC0000"/>
                </a:solidFill>
                <a:latin typeface="Verdana"/>
                <a:cs typeface="Verdana"/>
              </a:rPr>
              <a:t>nível</a:t>
            </a:r>
            <a:r>
              <a:rPr sz="1900" b="0" spc="-125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dirty="0">
                <a:solidFill>
                  <a:srgbClr val="CC0000"/>
                </a:solidFill>
                <a:latin typeface="Verdana"/>
                <a:cs typeface="Verdana"/>
              </a:rPr>
              <a:t>de</a:t>
            </a:r>
            <a:r>
              <a:rPr sz="1900" b="0" spc="-120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0" spc="-10" dirty="0">
                <a:solidFill>
                  <a:srgbClr val="CC0000"/>
                </a:solidFill>
                <a:latin typeface="Verdana"/>
                <a:cs typeface="Verdana"/>
              </a:rPr>
              <a:t>aprendizagem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503" y="860793"/>
            <a:ext cx="548386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40" dirty="0">
                <a:solidFill>
                  <a:srgbClr val="CC0000"/>
                </a:solidFill>
                <a:latin typeface="Verdana"/>
                <a:cs typeface="Verdana"/>
              </a:rPr>
              <a:t>faz</a:t>
            </a:r>
            <a:r>
              <a:rPr sz="1900" spc="-135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spc="-30" dirty="0">
                <a:solidFill>
                  <a:srgbClr val="CC0000"/>
                </a:solidFill>
                <a:latin typeface="Verdana"/>
                <a:cs typeface="Verdana"/>
              </a:rPr>
              <a:t>a</a:t>
            </a:r>
            <a:r>
              <a:rPr sz="1900" spc="-130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1900" b="1" dirty="0">
                <a:solidFill>
                  <a:srgbClr val="CC0000"/>
                </a:solidFill>
                <a:latin typeface="Tahoma"/>
                <a:cs typeface="Tahoma"/>
              </a:rPr>
              <a:t>nota</a:t>
            </a:r>
            <a:r>
              <a:rPr sz="1900" b="1" spc="30" dirty="0">
                <a:solidFill>
                  <a:srgbClr val="CC0000"/>
                </a:solidFill>
                <a:latin typeface="Tahoma"/>
                <a:cs typeface="Tahoma"/>
              </a:rPr>
              <a:t> </a:t>
            </a:r>
            <a:r>
              <a:rPr sz="1900" b="1" spc="95" dirty="0">
                <a:solidFill>
                  <a:srgbClr val="CC0000"/>
                </a:solidFill>
                <a:latin typeface="Tahoma"/>
                <a:cs typeface="Tahoma"/>
              </a:rPr>
              <a:t>SAEB</a:t>
            </a:r>
            <a:r>
              <a:rPr sz="1900" b="1" spc="25" dirty="0">
                <a:solidFill>
                  <a:srgbClr val="CC0000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CC0000"/>
                </a:solidFill>
                <a:latin typeface="Tahoma"/>
                <a:cs typeface="Tahoma"/>
              </a:rPr>
              <a:t>subir</a:t>
            </a:r>
            <a:r>
              <a:rPr sz="1900" b="1" spc="30" dirty="0">
                <a:solidFill>
                  <a:srgbClr val="CC0000"/>
                </a:solidFill>
                <a:latin typeface="Tahoma"/>
                <a:cs typeface="Tahoma"/>
              </a:rPr>
              <a:t> </a:t>
            </a:r>
            <a:r>
              <a:rPr sz="1900" b="1" spc="90" dirty="0">
                <a:solidFill>
                  <a:srgbClr val="CC0000"/>
                </a:solidFill>
                <a:latin typeface="Tahoma"/>
                <a:cs typeface="Tahoma"/>
              </a:rPr>
              <a:t>de</a:t>
            </a:r>
            <a:r>
              <a:rPr sz="1900" b="1" spc="30" dirty="0">
                <a:solidFill>
                  <a:srgbClr val="CC0000"/>
                </a:solidFill>
                <a:latin typeface="Tahoma"/>
                <a:cs typeface="Tahoma"/>
              </a:rPr>
              <a:t> </a:t>
            </a:r>
            <a:r>
              <a:rPr sz="1900" b="1" spc="-40" dirty="0">
                <a:solidFill>
                  <a:srgbClr val="CC0000"/>
                </a:solidFill>
                <a:latin typeface="Tahoma"/>
                <a:cs typeface="Tahoma"/>
              </a:rPr>
              <a:t>5,24</a:t>
            </a:r>
            <a:r>
              <a:rPr sz="1900" b="1" spc="30" dirty="0">
                <a:solidFill>
                  <a:srgbClr val="CC0000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CC0000"/>
                </a:solidFill>
                <a:latin typeface="Tahoma"/>
                <a:cs typeface="Tahoma"/>
              </a:rPr>
              <a:t>para</a:t>
            </a:r>
            <a:r>
              <a:rPr sz="1900" b="1" spc="25" dirty="0">
                <a:solidFill>
                  <a:srgbClr val="CC0000"/>
                </a:solidFill>
                <a:latin typeface="Tahoma"/>
                <a:cs typeface="Tahoma"/>
              </a:rPr>
              <a:t> </a:t>
            </a:r>
            <a:r>
              <a:rPr sz="1900" b="1" spc="-75" dirty="0">
                <a:solidFill>
                  <a:srgbClr val="CC0000"/>
                </a:solidFill>
                <a:latin typeface="Tahoma"/>
                <a:cs typeface="Tahoma"/>
              </a:rPr>
              <a:t>5,62</a:t>
            </a:r>
            <a:r>
              <a:rPr sz="1900" b="1" spc="20" dirty="0">
                <a:solidFill>
                  <a:srgbClr val="CC0000"/>
                </a:solidFill>
                <a:latin typeface="Tahoma"/>
                <a:cs typeface="Tahoma"/>
              </a:rPr>
              <a:t> </a:t>
            </a:r>
            <a:r>
              <a:rPr sz="1900" spc="-90" dirty="0">
                <a:solidFill>
                  <a:srgbClr val="CC0000"/>
                </a:solidFill>
                <a:latin typeface="Verdana"/>
                <a:cs typeface="Verdana"/>
              </a:rPr>
              <a:t>(MT),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89320" y="1172705"/>
            <a:ext cx="3837304" cy="28956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5"/>
              </a:lnSpc>
            </a:pPr>
            <a:r>
              <a:rPr sz="1900" dirty="0">
                <a:solidFill>
                  <a:srgbClr val="FFFFFF"/>
                </a:solidFill>
                <a:latin typeface="Verdana"/>
                <a:cs typeface="Verdana"/>
              </a:rPr>
              <a:t>colocando</a:t>
            </a:r>
            <a:r>
              <a:rPr sz="19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900" dirty="0">
                <a:solidFill>
                  <a:srgbClr val="FFFFFF"/>
                </a:solidFill>
                <a:latin typeface="Verdana"/>
                <a:cs typeface="Verdana"/>
              </a:rPr>
              <a:t>SP</a:t>
            </a:r>
            <a:r>
              <a:rPr sz="19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900" spc="55" dirty="0">
                <a:solidFill>
                  <a:srgbClr val="FFFFFF"/>
                </a:solidFill>
                <a:latin typeface="Verdana"/>
                <a:cs typeface="Verdana"/>
              </a:rPr>
              <a:t>no</a:t>
            </a:r>
            <a:r>
              <a:rPr sz="19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900" spc="-30" dirty="0">
                <a:solidFill>
                  <a:srgbClr val="FFFFFF"/>
                </a:solidFill>
                <a:latin typeface="Verdana"/>
                <a:cs typeface="Verdana"/>
              </a:rPr>
              <a:t>Top</a:t>
            </a:r>
            <a:r>
              <a:rPr sz="19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900" spc="-53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9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900" spc="70" dirty="0">
                <a:solidFill>
                  <a:srgbClr val="FFFFFF"/>
                </a:solidFill>
                <a:latin typeface="Verdana"/>
                <a:cs typeface="Verdana"/>
              </a:rPr>
              <a:t>do</a:t>
            </a:r>
            <a:r>
              <a:rPr sz="19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900" spc="-40" dirty="0">
                <a:solidFill>
                  <a:srgbClr val="FFFFFF"/>
                </a:solidFill>
                <a:latin typeface="Verdana"/>
                <a:cs typeface="Verdana"/>
              </a:rPr>
              <a:t>Brasil.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575" y="464091"/>
            <a:ext cx="61106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0" dirty="0"/>
              <a:t>Pilares</a:t>
            </a:r>
            <a:r>
              <a:rPr sz="2800" spc="-135" dirty="0"/>
              <a:t> </a:t>
            </a:r>
            <a:r>
              <a:rPr sz="2800" spc="-60" dirty="0"/>
              <a:t>da</a:t>
            </a:r>
            <a:r>
              <a:rPr sz="2800" spc="-130" dirty="0"/>
              <a:t> </a:t>
            </a:r>
            <a:r>
              <a:rPr sz="2800" spc="-90" dirty="0"/>
              <a:t>Jornada</a:t>
            </a:r>
            <a:r>
              <a:rPr sz="2800" spc="-130" dirty="0"/>
              <a:t> </a:t>
            </a:r>
            <a:r>
              <a:rPr sz="2800" spc="-145" dirty="0"/>
              <a:t>90</a:t>
            </a:r>
            <a:r>
              <a:rPr sz="2800" spc="-130" dirty="0"/>
              <a:t> </a:t>
            </a:r>
            <a:r>
              <a:rPr sz="2800" spc="-100" dirty="0"/>
              <a:t>dias</a:t>
            </a:r>
            <a:r>
              <a:rPr sz="2800" spc="-135" dirty="0"/>
              <a:t> </a:t>
            </a:r>
            <a:r>
              <a:rPr sz="2800" spc="-20" dirty="0"/>
              <a:t>SAEB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2680887" y="1796712"/>
            <a:ext cx="2053589" cy="1717039"/>
            <a:chOff x="2680887" y="1796712"/>
            <a:chExt cx="2053589" cy="1717039"/>
          </a:xfrm>
        </p:grpSpPr>
        <p:sp>
          <p:nvSpPr>
            <p:cNvPr id="4" name="object 4"/>
            <p:cNvSpPr/>
            <p:nvPr/>
          </p:nvSpPr>
          <p:spPr>
            <a:xfrm>
              <a:off x="2685650" y="1801474"/>
              <a:ext cx="2044064" cy="1707514"/>
            </a:xfrm>
            <a:custGeom>
              <a:avLst/>
              <a:gdLst/>
              <a:ahLst/>
              <a:cxnLst/>
              <a:rect l="l" t="t" r="r" b="b"/>
              <a:pathLst>
                <a:path w="2044064" h="1707514">
                  <a:moveTo>
                    <a:pt x="2043599" y="1706999"/>
                  </a:moveTo>
                  <a:lnTo>
                    <a:pt x="0" y="1706999"/>
                  </a:lnTo>
                  <a:lnTo>
                    <a:pt x="1021799" y="0"/>
                  </a:lnTo>
                  <a:lnTo>
                    <a:pt x="2043599" y="1706999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85650" y="1801474"/>
              <a:ext cx="2044064" cy="1707514"/>
            </a:xfrm>
            <a:custGeom>
              <a:avLst/>
              <a:gdLst/>
              <a:ahLst/>
              <a:cxnLst/>
              <a:rect l="l" t="t" r="r" b="b"/>
              <a:pathLst>
                <a:path w="2044064" h="1707514">
                  <a:moveTo>
                    <a:pt x="0" y="1706999"/>
                  </a:moveTo>
                  <a:lnTo>
                    <a:pt x="1021799" y="0"/>
                  </a:lnTo>
                  <a:lnTo>
                    <a:pt x="2043599" y="1706999"/>
                  </a:lnTo>
                  <a:lnTo>
                    <a:pt x="0" y="1706999"/>
                  </a:lnTo>
                  <a:close/>
                </a:path>
              </a:pathLst>
            </a:custGeom>
            <a:ln w="9524">
              <a:solidFill>
                <a:srgbClr val="9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47965" y="2716980"/>
            <a:ext cx="690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980000"/>
                </a:solidFill>
                <a:latin typeface="Verdana"/>
                <a:cs typeface="Verdana"/>
              </a:rPr>
              <a:t>SAEB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9350" y="1185425"/>
            <a:ext cx="2356485" cy="543560"/>
          </a:xfrm>
          <a:prstGeom prst="rect">
            <a:avLst/>
          </a:prstGeom>
          <a:solidFill>
            <a:srgbClr val="0B5394"/>
          </a:solidFill>
          <a:ln w="7099">
            <a:solidFill>
              <a:srgbClr val="0B5394"/>
            </a:solidFill>
          </a:ln>
        </p:spPr>
        <p:txBody>
          <a:bodyPr vert="horz" wrap="square" lIns="0" tIns="149225" rIns="0" bIns="0" rtlCol="0">
            <a:spAutoFit/>
          </a:bodyPr>
          <a:lstStyle/>
          <a:p>
            <a:pPr marL="393700">
              <a:lnSpc>
                <a:spcPct val="100000"/>
              </a:lnSpc>
              <a:spcBef>
                <a:spcPts val="1175"/>
              </a:spcBef>
            </a:pPr>
            <a:r>
              <a:rPr sz="1500" b="1" spc="-10" dirty="0">
                <a:solidFill>
                  <a:srgbClr val="FFFFFF"/>
                </a:solidFill>
                <a:latin typeface="Verdana"/>
                <a:cs typeface="Verdana"/>
              </a:rPr>
              <a:t>Aprendizagem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8774" y="3176249"/>
            <a:ext cx="2244725" cy="543560"/>
          </a:xfrm>
          <a:prstGeom prst="rect">
            <a:avLst/>
          </a:prstGeom>
          <a:solidFill>
            <a:srgbClr val="980000"/>
          </a:solidFill>
          <a:ln w="7099">
            <a:solidFill>
              <a:srgbClr val="980000"/>
            </a:solidFill>
          </a:ln>
        </p:spPr>
        <p:txBody>
          <a:bodyPr vert="horz" wrap="square" lIns="0" tIns="149225" rIns="0" bIns="0" rtlCol="0">
            <a:spAutoFit/>
          </a:bodyPr>
          <a:lstStyle/>
          <a:p>
            <a:pPr marL="408940">
              <a:lnSpc>
                <a:spcPct val="100000"/>
              </a:lnSpc>
              <a:spcBef>
                <a:spcPts val="1175"/>
              </a:spcBef>
            </a:pPr>
            <a:r>
              <a:rPr sz="1500" b="1" spc="-10" dirty="0">
                <a:solidFill>
                  <a:srgbClr val="FFFFFF"/>
                </a:solidFill>
                <a:latin typeface="Verdana"/>
                <a:cs typeface="Verdana"/>
              </a:rPr>
              <a:t>Engajamento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41814" y="3088661"/>
            <a:ext cx="2244725" cy="718820"/>
          </a:xfrm>
          <a:prstGeom prst="rect">
            <a:avLst/>
          </a:prstGeom>
          <a:solidFill>
            <a:srgbClr val="674EA7"/>
          </a:solidFill>
          <a:ln w="7099">
            <a:solidFill>
              <a:srgbClr val="674EA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69850" algn="ctr">
              <a:lnSpc>
                <a:spcPts val="1250"/>
              </a:lnSpc>
            </a:pPr>
            <a:r>
              <a:rPr sz="1250" b="1" spc="-10" dirty="0">
                <a:solidFill>
                  <a:srgbClr val="FFFFFF"/>
                </a:solidFill>
                <a:latin typeface="Verdana"/>
                <a:cs typeface="Verdana"/>
              </a:rPr>
              <a:t>Acompanhamento</a:t>
            </a:r>
            <a:r>
              <a:rPr sz="1250" b="1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50" b="1" spc="-2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endParaRPr sz="1250">
              <a:latin typeface="Verdana"/>
              <a:cs typeface="Verdana"/>
            </a:endParaRPr>
          </a:p>
          <a:p>
            <a:pPr marL="237490" marR="313055" algn="ctr">
              <a:lnSpc>
                <a:spcPts val="1520"/>
              </a:lnSpc>
            </a:pPr>
            <a:r>
              <a:rPr sz="1250" b="1" spc="-60" dirty="0">
                <a:solidFill>
                  <a:srgbClr val="FFFFFF"/>
                </a:solidFill>
                <a:latin typeface="Verdana"/>
                <a:cs typeface="Verdana"/>
              </a:rPr>
              <a:t>escolas/turmas</a:t>
            </a:r>
            <a:r>
              <a:rPr sz="1250" b="1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50" b="1" spc="-25" dirty="0">
                <a:solidFill>
                  <a:srgbClr val="FFFFFF"/>
                </a:solidFill>
                <a:latin typeface="Verdana"/>
                <a:cs typeface="Verdana"/>
              </a:rPr>
              <a:t>que precisam</a:t>
            </a:r>
            <a:r>
              <a:rPr sz="1250" b="1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50" b="1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250" b="1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50" b="1" spc="-20" dirty="0">
                <a:solidFill>
                  <a:srgbClr val="FFFFFF"/>
                </a:solidFill>
                <a:latin typeface="Verdana"/>
                <a:cs typeface="Verdana"/>
              </a:rPr>
              <a:t>mais </a:t>
            </a:r>
            <a:r>
              <a:rPr sz="1250" b="1" spc="-10" dirty="0">
                <a:solidFill>
                  <a:srgbClr val="FFFFFF"/>
                </a:solidFill>
                <a:latin typeface="Verdana"/>
                <a:cs typeface="Verdana"/>
              </a:rPr>
              <a:t>apoio</a:t>
            </a:r>
            <a:endParaRPr sz="1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0437" y="717156"/>
            <a:ext cx="43815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5175" marR="5080" indent="-753110">
              <a:lnSpc>
                <a:spcPct val="100000"/>
              </a:lnSpc>
              <a:spcBef>
                <a:spcPts val="100"/>
              </a:spcBef>
            </a:pPr>
            <a:r>
              <a:rPr sz="2800" spc="-10" dirty="0"/>
              <a:t>Em</a:t>
            </a:r>
            <a:r>
              <a:rPr sz="2800" spc="-195" dirty="0"/>
              <a:t> </a:t>
            </a:r>
            <a:r>
              <a:rPr sz="2800" spc="-125" dirty="0"/>
              <a:t>resumo,</a:t>
            </a:r>
            <a:r>
              <a:rPr sz="2800" spc="-145" dirty="0"/>
              <a:t> </a:t>
            </a:r>
            <a:r>
              <a:rPr sz="2800" dirty="0"/>
              <a:t>o</a:t>
            </a:r>
            <a:r>
              <a:rPr sz="2800" spc="-170" dirty="0"/>
              <a:t> </a:t>
            </a:r>
            <a:r>
              <a:rPr sz="2800" spc="-65" dirty="0"/>
              <a:t>Plano</a:t>
            </a:r>
            <a:r>
              <a:rPr sz="2800" spc="-170" dirty="0"/>
              <a:t> </a:t>
            </a:r>
            <a:r>
              <a:rPr sz="2800" spc="-25" dirty="0"/>
              <a:t>de </a:t>
            </a:r>
            <a:r>
              <a:rPr sz="2800" spc="-10" dirty="0"/>
              <a:t>Aprendizagem: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50954" y="1679445"/>
            <a:ext cx="632714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50000"/>
              </a:lnSpc>
              <a:spcBef>
                <a:spcPts val="100"/>
              </a:spcBef>
            </a:pPr>
            <a:r>
              <a:rPr sz="1800" dirty="0">
                <a:latin typeface="Verdana"/>
                <a:cs typeface="Verdana"/>
              </a:rPr>
              <a:t>permite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spc="55" dirty="0">
                <a:latin typeface="Verdana"/>
                <a:cs typeface="Verdana"/>
              </a:rPr>
              <a:t>que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os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spc="-30" dirty="0">
                <a:latin typeface="Verdana"/>
                <a:cs typeface="Verdana"/>
              </a:rPr>
              <a:t>professores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Orientação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Estudos </a:t>
            </a:r>
            <a:r>
              <a:rPr sz="1800" dirty="0">
                <a:latin typeface="Verdana"/>
                <a:cs typeface="Verdana"/>
              </a:rPr>
              <a:t>sigam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spc="65" dirty="0">
                <a:latin typeface="Verdana"/>
                <a:cs typeface="Verdana"/>
              </a:rPr>
              <a:t>uma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b="1" spc="70" dirty="0">
                <a:latin typeface="Tahoma"/>
                <a:cs typeface="Tahoma"/>
              </a:rPr>
              <a:t>ordem</a:t>
            </a:r>
            <a:r>
              <a:rPr sz="1800" b="1" spc="105" dirty="0">
                <a:latin typeface="Tahoma"/>
                <a:cs typeface="Tahoma"/>
              </a:rPr>
              <a:t> </a:t>
            </a:r>
            <a:r>
              <a:rPr sz="1800" b="1" spc="75" dirty="0">
                <a:latin typeface="Tahoma"/>
                <a:cs typeface="Tahoma"/>
              </a:rPr>
              <a:t>de</a:t>
            </a:r>
            <a:r>
              <a:rPr sz="1800" b="1" spc="10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capítulos</a:t>
            </a:r>
            <a:r>
              <a:rPr sz="1800" b="1" spc="110" dirty="0">
                <a:latin typeface="Tahoma"/>
                <a:cs typeface="Tahoma"/>
              </a:rPr>
              <a:t> </a:t>
            </a:r>
            <a:r>
              <a:rPr sz="1800" b="1" spc="50" dirty="0">
                <a:latin typeface="Tahoma"/>
                <a:cs typeface="Tahoma"/>
              </a:rPr>
              <a:t>mais</a:t>
            </a:r>
            <a:r>
              <a:rPr sz="1800" b="1" spc="10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próxima</a:t>
            </a:r>
            <a:r>
              <a:rPr sz="1800" b="1" spc="105" dirty="0">
                <a:latin typeface="Tahoma"/>
                <a:cs typeface="Tahoma"/>
              </a:rPr>
              <a:t> </a:t>
            </a:r>
            <a:r>
              <a:rPr sz="1800" b="1" spc="25" dirty="0">
                <a:latin typeface="Tahoma"/>
                <a:cs typeface="Tahoma"/>
              </a:rPr>
              <a:t>das </a:t>
            </a:r>
            <a:r>
              <a:rPr sz="1800" b="1" spc="55" dirty="0">
                <a:latin typeface="Tahoma"/>
                <a:cs typeface="Tahoma"/>
              </a:rPr>
              <a:t>necessidades</a:t>
            </a:r>
            <a:r>
              <a:rPr sz="1800" b="1" spc="4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atuais</a:t>
            </a:r>
            <a:r>
              <a:rPr sz="1800" b="1" spc="40" dirty="0">
                <a:latin typeface="Tahoma"/>
                <a:cs typeface="Tahoma"/>
              </a:rPr>
              <a:t> </a:t>
            </a:r>
            <a:r>
              <a:rPr sz="1800" b="1" spc="65" dirty="0">
                <a:latin typeface="Tahoma"/>
                <a:cs typeface="Tahoma"/>
              </a:rPr>
              <a:t>da</a:t>
            </a:r>
            <a:r>
              <a:rPr sz="1800" b="1" spc="4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sua</a:t>
            </a:r>
            <a:r>
              <a:rPr sz="1800" b="1" spc="4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turma</a:t>
            </a:r>
            <a:r>
              <a:rPr sz="1800" dirty="0">
                <a:latin typeface="Verdana"/>
                <a:cs typeface="Verdana"/>
              </a:rPr>
              <a:t>,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spc="80" dirty="0">
                <a:latin typeface="Verdana"/>
                <a:cs typeface="Verdana"/>
              </a:rPr>
              <a:t>em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spc="-60" dirty="0">
                <a:latin typeface="Verdana"/>
                <a:cs typeface="Verdana"/>
              </a:rPr>
              <a:t>vez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seguir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spc="-50" dirty="0">
                <a:latin typeface="Verdana"/>
                <a:cs typeface="Verdana"/>
              </a:rPr>
              <a:t>a </a:t>
            </a:r>
            <a:r>
              <a:rPr sz="1800" dirty="0">
                <a:latin typeface="Verdana"/>
                <a:cs typeface="Verdana"/>
              </a:rPr>
              <a:t>ordem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padrão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65" dirty="0">
                <a:latin typeface="Verdana"/>
                <a:cs typeface="Verdana"/>
              </a:rPr>
              <a:t>do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Livro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SP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spc="80" dirty="0">
                <a:latin typeface="Verdana"/>
                <a:cs typeface="Verdana"/>
              </a:rPr>
              <a:t>em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Ação.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5743" y="4528974"/>
            <a:ext cx="8158480" cy="614680"/>
            <a:chOff x="985743" y="4528974"/>
            <a:chExt cx="815848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53876" y="4528974"/>
              <a:ext cx="6790123" cy="61403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5743" y="4759504"/>
              <a:ext cx="8158256" cy="3839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42066" y="201344"/>
            <a:ext cx="1256729" cy="17443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85251" y="161254"/>
            <a:ext cx="999142" cy="2453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93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0" dirty="0"/>
              <a:t>Cronograma</a:t>
            </a:r>
            <a:r>
              <a:rPr sz="2800" spc="-114" dirty="0"/>
              <a:t> </a:t>
            </a:r>
            <a:r>
              <a:rPr sz="2800" spc="-60" dirty="0"/>
              <a:t>da</a:t>
            </a:r>
            <a:r>
              <a:rPr sz="2800" spc="-114" dirty="0"/>
              <a:t> </a:t>
            </a:r>
            <a:r>
              <a:rPr sz="2800" spc="-50" dirty="0"/>
              <a:t>Jornada</a:t>
            </a:r>
            <a:endParaRPr sz="2800"/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9228" y="1183606"/>
            <a:ext cx="6750520" cy="28323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575" y="159291"/>
            <a:ext cx="53790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05" dirty="0"/>
              <a:t>BI:</a:t>
            </a:r>
            <a:r>
              <a:rPr sz="2800" spc="-145" dirty="0"/>
              <a:t> </a:t>
            </a:r>
            <a:r>
              <a:rPr sz="2800" spc="-80" dirty="0"/>
              <a:t>Planos</a:t>
            </a:r>
            <a:r>
              <a:rPr sz="2800" spc="-165" dirty="0"/>
              <a:t> </a:t>
            </a:r>
            <a:r>
              <a:rPr sz="2800" dirty="0"/>
              <a:t>de</a:t>
            </a:r>
            <a:r>
              <a:rPr sz="2800" spc="-195" dirty="0"/>
              <a:t> </a:t>
            </a:r>
            <a:r>
              <a:rPr sz="2800" spc="-50" dirty="0"/>
              <a:t>Aprendizagem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6175" y="4146065"/>
            <a:ext cx="284633" cy="26789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64730" y="3128786"/>
            <a:ext cx="5186045" cy="127508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98145" indent="-351790">
              <a:lnSpc>
                <a:spcPct val="100000"/>
              </a:lnSpc>
              <a:spcBef>
                <a:spcPts val="880"/>
              </a:spcBef>
              <a:buClr>
                <a:srgbClr val="000000"/>
              </a:buClr>
              <a:buFont typeface="Verdana"/>
              <a:buAutoNum type="arabicPeriod"/>
              <a:tabLst>
                <a:tab pos="398145" algn="l"/>
              </a:tabLst>
            </a:pPr>
            <a:r>
              <a:rPr sz="1300" b="1" dirty="0">
                <a:solidFill>
                  <a:srgbClr val="FF0000"/>
                </a:solidFill>
                <a:latin typeface="Tahoma"/>
                <a:cs typeface="Tahoma"/>
              </a:rPr>
              <a:t>Plano</a:t>
            </a:r>
            <a:r>
              <a:rPr sz="1300" b="1" spc="114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ahoma"/>
                <a:cs typeface="Tahoma"/>
              </a:rPr>
              <a:t>correto</a:t>
            </a:r>
            <a:r>
              <a:rPr sz="1300" b="1" spc="1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ahoma"/>
                <a:cs typeface="Tahoma"/>
              </a:rPr>
              <a:t>para</a:t>
            </a:r>
            <a:r>
              <a:rPr sz="1300" b="1" spc="1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1300" b="1" spc="1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ahoma"/>
                <a:cs typeface="Tahoma"/>
              </a:rPr>
              <a:t>turma</a:t>
            </a:r>
            <a:r>
              <a:rPr sz="1300" b="1" spc="1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Tahoma"/>
                <a:cs typeface="Tahoma"/>
              </a:rPr>
              <a:t>correta</a:t>
            </a:r>
            <a:endParaRPr sz="1300">
              <a:latin typeface="Tahoma"/>
              <a:cs typeface="Tahoma"/>
            </a:endParaRPr>
          </a:p>
          <a:p>
            <a:pPr marL="398145" indent="-385445">
              <a:lnSpc>
                <a:spcPct val="100000"/>
              </a:lnSpc>
              <a:spcBef>
                <a:spcPts val="780"/>
              </a:spcBef>
              <a:buFont typeface="Verdana"/>
              <a:buAutoNum type="arabicPeriod"/>
              <a:tabLst>
                <a:tab pos="398145" algn="l"/>
              </a:tabLst>
            </a:pPr>
            <a:r>
              <a:rPr sz="1300" spc="-10" dirty="0">
                <a:latin typeface="Verdana"/>
                <a:cs typeface="Verdana"/>
              </a:rPr>
              <a:t>Consultar</a:t>
            </a:r>
            <a:r>
              <a:rPr sz="1300" spc="-5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o</a:t>
            </a:r>
            <a:r>
              <a:rPr sz="1300" spc="-5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Plano</a:t>
            </a:r>
            <a:r>
              <a:rPr sz="1300" spc="-50" dirty="0">
                <a:latin typeface="Verdana"/>
                <a:cs typeface="Verdana"/>
              </a:rPr>
              <a:t> </a:t>
            </a:r>
            <a:r>
              <a:rPr sz="1300" spc="-35" dirty="0">
                <a:latin typeface="Verdana"/>
                <a:cs typeface="Verdana"/>
              </a:rPr>
              <a:t>(link</a:t>
            </a:r>
            <a:r>
              <a:rPr sz="1300" spc="-5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direto</a:t>
            </a:r>
            <a:r>
              <a:rPr sz="1300" spc="-50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do</a:t>
            </a:r>
            <a:r>
              <a:rPr sz="1300" spc="-55" dirty="0">
                <a:latin typeface="Verdana"/>
                <a:cs typeface="Verdana"/>
              </a:rPr>
              <a:t> </a:t>
            </a:r>
            <a:r>
              <a:rPr sz="1300" spc="-25" dirty="0">
                <a:latin typeface="Verdana"/>
                <a:cs typeface="Verdana"/>
              </a:rPr>
              <a:t>BI)</a:t>
            </a:r>
            <a:endParaRPr sz="1300">
              <a:latin typeface="Verdana"/>
              <a:cs typeface="Verdana"/>
            </a:endParaRPr>
          </a:p>
          <a:p>
            <a:pPr marL="398145" indent="-384810">
              <a:lnSpc>
                <a:spcPct val="100000"/>
              </a:lnSpc>
              <a:spcBef>
                <a:spcPts val="780"/>
              </a:spcBef>
              <a:buFont typeface="Verdana"/>
              <a:buAutoNum type="arabicPeriod"/>
              <a:tabLst>
                <a:tab pos="398145" algn="l"/>
              </a:tabLst>
            </a:pPr>
            <a:r>
              <a:rPr sz="1300" dirty="0">
                <a:latin typeface="Verdana"/>
                <a:cs typeface="Verdana"/>
              </a:rPr>
              <a:t>Acompanhar</a:t>
            </a:r>
            <a:r>
              <a:rPr sz="1300" spc="-30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engajamento</a:t>
            </a:r>
            <a:r>
              <a:rPr sz="1300" spc="-2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e</a:t>
            </a:r>
            <a:r>
              <a:rPr sz="1300" spc="-25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acertos</a:t>
            </a:r>
            <a:r>
              <a:rPr sz="1300" spc="-2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das</a:t>
            </a:r>
            <a:r>
              <a:rPr sz="1300" spc="-25" dirty="0">
                <a:latin typeface="Verdana"/>
                <a:cs typeface="Verdana"/>
              </a:rPr>
              <a:t> </a:t>
            </a:r>
            <a:r>
              <a:rPr sz="1300" spc="-40" dirty="0">
                <a:latin typeface="Verdana"/>
                <a:cs typeface="Verdana"/>
              </a:rPr>
              <a:t>Tarefas</a:t>
            </a:r>
            <a:r>
              <a:rPr sz="1300" spc="-2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do</a:t>
            </a:r>
            <a:r>
              <a:rPr sz="1300" spc="-25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Plano</a:t>
            </a:r>
            <a:endParaRPr sz="1300">
              <a:latin typeface="Verdana"/>
              <a:cs typeface="Verdana"/>
            </a:endParaRPr>
          </a:p>
          <a:p>
            <a:pPr marL="285750">
              <a:lnSpc>
                <a:spcPct val="100000"/>
              </a:lnSpc>
              <a:spcBef>
                <a:spcPts val="1260"/>
              </a:spcBef>
            </a:pPr>
            <a:r>
              <a:rPr sz="1300" spc="-40" dirty="0">
                <a:latin typeface="Verdana"/>
                <a:cs typeface="Verdana"/>
              </a:rPr>
              <a:t>Tarefas</a:t>
            </a:r>
            <a:r>
              <a:rPr sz="1300" spc="-50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dos</a:t>
            </a:r>
            <a:r>
              <a:rPr sz="1300" spc="-4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Planos</a:t>
            </a:r>
            <a:r>
              <a:rPr sz="1300" spc="-50" dirty="0">
                <a:latin typeface="Verdana"/>
                <a:cs typeface="Verdana"/>
              </a:rPr>
              <a:t> </a:t>
            </a:r>
            <a:r>
              <a:rPr sz="1300" b="1" spc="75" dirty="0">
                <a:latin typeface="Tahoma"/>
                <a:cs typeface="Tahoma"/>
              </a:rPr>
              <a:t>NÃO</a:t>
            </a:r>
            <a:r>
              <a:rPr sz="1300" b="1" spc="60" dirty="0">
                <a:latin typeface="Tahoma"/>
                <a:cs typeface="Tahoma"/>
              </a:rPr>
              <a:t> </a:t>
            </a:r>
            <a:r>
              <a:rPr sz="1300" dirty="0">
                <a:latin typeface="Verdana"/>
                <a:cs typeface="Verdana"/>
              </a:rPr>
              <a:t>impactam</a:t>
            </a:r>
            <a:r>
              <a:rPr sz="1300" spc="-4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o</a:t>
            </a:r>
            <a:r>
              <a:rPr sz="1300" spc="-45" dirty="0">
                <a:latin typeface="Verdana"/>
                <a:cs typeface="Verdana"/>
              </a:rPr>
              <a:t> BI</a:t>
            </a:r>
            <a:r>
              <a:rPr sz="1300" spc="-50" dirty="0">
                <a:latin typeface="Verdana"/>
                <a:cs typeface="Verdana"/>
              </a:rPr>
              <a:t> </a:t>
            </a:r>
            <a:r>
              <a:rPr sz="1300" spc="-40" dirty="0">
                <a:latin typeface="Verdana"/>
                <a:cs typeface="Verdana"/>
              </a:rPr>
              <a:t>Tarefas</a:t>
            </a:r>
            <a:r>
              <a:rPr sz="1300" spc="-45" dirty="0">
                <a:latin typeface="Verdana"/>
                <a:cs typeface="Verdana"/>
              </a:rPr>
              <a:t> </a:t>
            </a:r>
            <a:r>
              <a:rPr sz="1300" spc="-25" dirty="0">
                <a:latin typeface="Verdana"/>
                <a:cs typeface="Verdana"/>
              </a:rPr>
              <a:t>SP</a:t>
            </a:r>
            <a:endParaRPr sz="13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34724" y="747224"/>
            <a:ext cx="6388100" cy="2424430"/>
            <a:chOff x="334724" y="747224"/>
            <a:chExt cx="6388100" cy="2424430"/>
          </a:xfrm>
        </p:grpSpPr>
        <p:sp>
          <p:nvSpPr>
            <p:cNvPr id="6" name="object 6"/>
            <p:cNvSpPr/>
            <p:nvPr/>
          </p:nvSpPr>
          <p:spPr>
            <a:xfrm>
              <a:off x="344249" y="756749"/>
              <a:ext cx="6369050" cy="2405380"/>
            </a:xfrm>
            <a:custGeom>
              <a:avLst/>
              <a:gdLst/>
              <a:ahLst/>
              <a:cxnLst/>
              <a:rect l="l" t="t" r="r" b="b"/>
              <a:pathLst>
                <a:path w="6369050" h="2405380">
                  <a:moveTo>
                    <a:pt x="0" y="0"/>
                  </a:moveTo>
                  <a:lnTo>
                    <a:pt x="6368699" y="0"/>
                  </a:lnTo>
                  <a:lnTo>
                    <a:pt x="6368699" y="2404799"/>
                  </a:lnTo>
                  <a:lnTo>
                    <a:pt x="0" y="24047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91690" y="832954"/>
              <a:ext cx="2953385" cy="328930"/>
            </a:xfrm>
            <a:custGeom>
              <a:avLst/>
              <a:gdLst/>
              <a:ahLst/>
              <a:cxnLst/>
              <a:rect l="l" t="t" r="r" b="b"/>
              <a:pathLst>
                <a:path w="2953385" h="328930">
                  <a:moveTo>
                    <a:pt x="1362303" y="0"/>
                  </a:moveTo>
                  <a:lnTo>
                    <a:pt x="0" y="0"/>
                  </a:lnTo>
                  <a:lnTo>
                    <a:pt x="0" y="328803"/>
                  </a:lnTo>
                  <a:lnTo>
                    <a:pt x="1362303" y="328803"/>
                  </a:lnTo>
                  <a:lnTo>
                    <a:pt x="1362303" y="0"/>
                  </a:lnTo>
                  <a:close/>
                </a:path>
                <a:path w="2953385" h="328930">
                  <a:moveTo>
                    <a:pt x="2953105" y="0"/>
                  </a:moveTo>
                  <a:lnTo>
                    <a:pt x="1590802" y="0"/>
                  </a:lnTo>
                  <a:lnTo>
                    <a:pt x="1590802" y="328803"/>
                  </a:lnTo>
                  <a:lnTo>
                    <a:pt x="2953105" y="328803"/>
                  </a:lnTo>
                  <a:lnTo>
                    <a:pt x="2953105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56572" y="900912"/>
              <a:ext cx="1814195" cy="193040"/>
            </a:xfrm>
            <a:custGeom>
              <a:avLst/>
              <a:gdLst/>
              <a:ahLst/>
              <a:cxnLst/>
              <a:rect l="l" t="t" r="r" b="b"/>
              <a:pathLst>
                <a:path w="1814195" h="193040">
                  <a:moveTo>
                    <a:pt x="223202" y="0"/>
                  </a:moveTo>
                  <a:lnTo>
                    <a:pt x="0" y="0"/>
                  </a:lnTo>
                  <a:lnTo>
                    <a:pt x="111594" y="192900"/>
                  </a:lnTo>
                  <a:lnTo>
                    <a:pt x="223202" y="0"/>
                  </a:lnTo>
                  <a:close/>
                </a:path>
                <a:path w="1814195" h="193040">
                  <a:moveTo>
                    <a:pt x="1813991" y="0"/>
                  </a:moveTo>
                  <a:lnTo>
                    <a:pt x="1590802" y="0"/>
                  </a:lnTo>
                  <a:lnTo>
                    <a:pt x="1702396" y="192900"/>
                  </a:lnTo>
                  <a:lnTo>
                    <a:pt x="1813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0888" y="1196555"/>
              <a:ext cx="6271260" cy="751840"/>
            </a:xfrm>
            <a:custGeom>
              <a:avLst/>
              <a:gdLst/>
              <a:ahLst/>
              <a:cxnLst/>
              <a:rect l="l" t="t" r="r" b="b"/>
              <a:pathLst>
                <a:path w="6271259" h="751839">
                  <a:moveTo>
                    <a:pt x="6271209" y="0"/>
                  </a:moveTo>
                  <a:lnTo>
                    <a:pt x="6271209" y="0"/>
                  </a:lnTo>
                  <a:lnTo>
                    <a:pt x="0" y="0"/>
                  </a:lnTo>
                  <a:lnTo>
                    <a:pt x="0" y="751700"/>
                  </a:lnTo>
                  <a:lnTo>
                    <a:pt x="6271209" y="751700"/>
                  </a:lnTo>
                  <a:lnTo>
                    <a:pt x="6271209" y="0"/>
                  </a:lnTo>
                  <a:close/>
                </a:path>
              </a:pathLst>
            </a:custGeom>
            <a:solidFill>
              <a:srgbClr val="0B5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646247" y="1426950"/>
          <a:ext cx="5866127" cy="1604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5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66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41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0700"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Turma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ts val="110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Acerto</a:t>
                      </a:r>
                      <a:r>
                        <a:rPr sz="10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27965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Avaliação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Nível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Plano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marL="72390" algn="ctr">
                        <a:lnSpc>
                          <a:spcPts val="110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Realização</a:t>
                      </a:r>
                      <a:r>
                        <a:rPr sz="10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3025"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Tarefas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marL="130810" algn="ctr">
                        <a:lnSpc>
                          <a:spcPts val="110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Acertos</a:t>
                      </a:r>
                      <a:r>
                        <a:rPr sz="10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30810"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Tarefas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B53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9º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ano</a:t>
                      </a:r>
                      <a:r>
                        <a:rPr sz="10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0" dirty="0">
                          <a:latin typeface="Arial MT"/>
                          <a:cs typeface="Arial MT"/>
                        </a:rPr>
                        <a:t>A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tc>
                  <a:txBody>
                    <a:bodyPr/>
                    <a:lstStyle/>
                    <a:p>
                      <a:pPr marL="13398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1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</a:rPr>
                        <a:t>Nível</a:t>
                      </a:r>
                      <a:r>
                        <a:rPr sz="1100" u="sng" spc="-6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</a:rPr>
                        <a:t>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80010" marB="0"/>
                </a:tc>
                <a:tc>
                  <a:txBody>
                    <a:bodyPr/>
                    <a:lstStyle/>
                    <a:p>
                      <a:pPr marR="415290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60%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tc>
                  <a:txBody>
                    <a:bodyPr/>
                    <a:lstStyle/>
                    <a:p>
                      <a:pPr marR="228600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35%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9º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ano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0" dirty="0">
                          <a:latin typeface="Arial MT"/>
                          <a:cs typeface="Arial MT"/>
                        </a:rPr>
                        <a:t>B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40%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>
                    <a:solidFill>
                      <a:srgbClr val="F9CB9B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3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tc>
                  <a:txBody>
                    <a:bodyPr/>
                    <a:lstStyle/>
                    <a:p>
                      <a:pPr marL="13398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1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</a:rPr>
                        <a:t>Nível</a:t>
                      </a:r>
                      <a:r>
                        <a:rPr sz="1100" u="sng" spc="-6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</a:rPr>
                        <a:t>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80010" marB="0"/>
                </a:tc>
                <a:tc>
                  <a:txBody>
                    <a:bodyPr/>
                    <a:lstStyle/>
                    <a:p>
                      <a:pPr marR="415290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70%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tc>
                  <a:txBody>
                    <a:bodyPr/>
                    <a:lstStyle/>
                    <a:p>
                      <a:pPr marR="228600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40%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9º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ano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0" dirty="0">
                          <a:latin typeface="Arial MT"/>
                          <a:cs typeface="Arial MT"/>
                        </a:rPr>
                        <a:t>C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60%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>
                    <a:solidFill>
                      <a:srgbClr val="FFE499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tc>
                  <a:txBody>
                    <a:bodyPr/>
                    <a:lstStyle/>
                    <a:p>
                      <a:pPr marL="13398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1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</a:rPr>
                        <a:t>Nível</a:t>
                      </a:r>
                      <a:r>
                        <a:rPr sz="1100" u="sng" spc="-6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</a:rPr>
                        <a:t>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80010" marB="0"/>
                </a:tc>
                <a:tc>
                  <a:txBody>
                    <a:bodyPr/>
                    <a:lstStyle/>
                    <a:p>
                      <a:pPr marR="415290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40%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tc>
                  <a:txBody>
                    <a:bodyPr/>
                    <a:lstStyle/>
                    <a:p>
                      <a:pPr marR="228600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80%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06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5173300" y="832950"/>
            <a:ext cx="1362710" cy="328930"/>
          </a:xfrm>
          <a:custGeom>
            <a:avLst/>
            <a:gdLst/>
            <a:ahLst/>
            <a:cxnLst/>
            <a:rect l="l" t="t" r="r" b="b"/>
            <a:pathLst>
              <a:path w="1362709" h="328930">
                <a:moveTo>
                  <a:pt x="1362299" y="328799"/>
                </a:moveTo>
                <a:lnTo>
                  <a:pt x="0" y="328799"/>
                </a:lnTo>
                <a:lnTo>
                  <a:pt x="0" y="0"/>
                </a:lnTo>
                <a:lnTo>
                  <a:pt x="1362299" y="0"/>
                </a:lnTo>
                <a:lnTo>
                  <a:pt x="1362299" y="328799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64725" y="870858"/>
            <a:ext cx="36715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3375" algn="l"/>
                <a:tab pos="3194050" algn="l"/>
              </a:tabLst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Série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Disciplina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Prova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38175" y="747224"/>
            <a:ext cx="768985" cy="2424430"/>
            <a:chOff x="6238175" y="747224"/>
            <a:chExt cx="768985" cy="2424430"/>
          </a:xfrm>
        </p:grpSpPr>
        <p:sp>
          <p:nvSpPr>
            <p:cNvPr id="14" name="object 14"/>
            <p:cNvSpPr/>
            <p:nvPr/>
          </p:nvSpPr>
          <p:spPr>
            <a:xfrm>
              <a:off x="6238175" y="900900"/>
              <a:ext cx="223520" cy="193040"/>
            </a:xfrm>
            <a:custGeom>
              <a:avLst/>
              <a:gdLst/>
              <a:ahLst/>
              <a:cxnLst/>
              <a:rect l="l" t="t" r="r" b="b"/>
              <a:pathLst>
                <a:path w="223520" h="193040">
                  <a:moveTo>
                    <a:pt x="111599" y="192899"/>
                  </a:moveTo>
                  <a:lnTo>
                    <a:pt x="0" y="0"/>
                  </a:lnTo>
                  <a:lnTo>
                    <a:pt x="223199" y="0"/>
                  </a:lnTo>
                  <a:lnTo>
                    <a:pt x="111599" y="192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4025" y="756749"/>
              <a:ext cx="223520" cy="2405380"/>
            </a:xfrm>
            <a:custGeom>
              <a:avLst/>
              <a:gdLst/>
              <a:ahLst/>
              <a:cxnLst/>
              <a:rect l="l" t="t" r="r" b="b"/>
              <a:pathLst>
                <a:path w="223520" h="2405380">
                  <a:moveTo>
                    <a:pt x="0" y="0"/>
                  </a:moveTo>
                  <a:lnTo>
                    <a:pt x="21873" y="2164"/>
                  </a:lnTo>
                  <a:lnTo>
                    <a:pt x="42707" y="8495"/>
                  </a:lnTo>
                  <a:lnTo>
                    <a:pt x="78913" y="32686"/>
                  </a:lnTo>
                  <a:lnTo>
                    <a:pt x="103105" y="68892"/>
                  </a:lnTo>
                  <a:lnTo>
                    <a:pt x="111599" y="111599"/>
                  </a:lnTo>
                  <a:lnTo>
                    <a:pt x="111599" y="662937"/>
                  </a:lnTo>
                  <a:lnTo>
                    <a:pt x="120370" y="706377"/>
                  </a:lnTo>
                  <a:lnTo>
                    <a:pt x="144286" y="741851"/>
                  </a:lnTo>
                  <a:lnTo>
                    <a:pt x="179760" y="765767"/>
                  </a:lnTo>
                  <a:lnTo>
                    <a:pt x="223199" y="774537"/>
                  </a:lnTo>
                  <a:lnTo>
                    <a:pt x="179760" y="783308"/>
                  </a:lnTo>
                  <a:lnTo>
                    <a:pt x="144286" y="807224"/>
                  </a:lnTo>
                  <a:lnTo>
                    <a:pt x="120370" y="842698"/>
                  </a:lnTo>
                  <a:lnTo>
                    <a:pt x="111599" y="886137"/>
                  </a:lnTo>
                  <a:lnTo>
                    <a:pt x="111599" y="2293199"/>
                  </a:lnTo>
                  <a:lnTo>
                    <a:pt x="102829" y="2336639"/>
                  </a:lnTo>
                  <a:lnTo>
                    <a:pt x="78913" y="2372113"/>
                  </a:lnTo>
                  <a:lnTo>
                    <a:pt x="43439" y="2396029"/>
                  </a:lnTo>
                  <a:lnTo>
                    <a:pt x="0" y="2404799"/>
                  </a:lnTo>
                </a:path>
              </a:pathLst>
            </a:custGeom>
            <a:ln w="1904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145456" y="1052911"/>
            <a:ext cx="1776095" cy="916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50000"/>
              </a:lnSpc>
              <a:spcBef>
                <a:spcPts val="100"/>
              </a:spcBef>
            </a:pPr>
            <a:r>
              <a:rPr sz="1300" b="1" dirty="0">
                <a:latin typeface="Tahoma"/>
                <a:cs typeface="Tahoma"/>
              </a:rPr>
              <a:t>Será</a:t>
            </a:r>
            <a:r>
              <a:rPr sz="1300" b="1" spc="135" dirty="0">
                <a:latin typeface="Tahoma"/>
                <a:cs typeface="Tahoma"/>
              </a:rPr>
              <a:t> </a:t>
            </a:r>
            <a:r>
              <a:rPr sz="1300" b="1" dirty="0">
                <a:latin typeface="Tahoma"/>
                <a:cs typeface="Tahoma"/>
              </a:rPr>
              <a:t>atualizado</a:t>
            </a:r>
            <a:r>
              <a:rPr sz="1300" b="1" spc="140" dirty="0">
                <a:latin typeface="Tahoma"/>
                <a:cs typeface="Tahoma"/>
              </a:rPr>
              <a:t> </a:t>
            </a:r>
            <a:r>
              <a:rPr sz="1300" b="1" spc="50" dirty="0">
                <a:latin typeface="Tahoma"/>
                <a:cs typeface="Tahoma"/>
              </a:rPr>
              <a:t>com </a:t>
            </a:r>
            <a:r>
              <a:rPr sz="1300" b="1" dirty="0">
                <a:latin typeface="Tahoma"/>
                <a:cs typeface="Tahoma"/>
              </a:rPr>
              <a:t>o</a:t>
            </a:r>
            <a:r>
              <a:rPr sz="1300" b="1" spc="125" dirty="0">
                <a:latin typeface="Tahoma"/>
                <a:cs typeface="Tahoma"/>
              </a:rPr>
              <a:t> </a:t>
            </a:r>
            <a:r>
              <a:rPr sz="1300" b="1" dirty="0">
                <a:latin typeface="Tahoma"/>
                <a:cs typeface="Tahoma"/>
              </a:rPr>
              <a:t>resultado</a:t>
            </a:r>
            <a:r>
              <a:rPr sz="1300" b="1" spc="130" dirty="0">
                <a:latin typeface="Tahoma"/>
                <a:cs typeface="Tahoma"/>
              </a:rPr>
              <a:t> </a:t>
            </a:r>
            <a:r>
              <a:rPr sz="1300" b="1" spc="35" dirty="0">
                <a:latin typeface="Tahoma"/>
                <a:cs typeface="Tahoma"/>
              </a:rPr>
              <a:t>do </a:t>
            </a:r>
            <a:r>
              <a:rPr sz="1300" b="1" dirty="0">
                <a:latin typeface="Tahoma"/>
                <a:cs typeface="Tahoma"/>
              </a:rPr>
              <a:t>Simulado</a:t>
            </a:r>
            <a:r>
              <a:rPr sz="1300" b="1" spc="145" dirty="0">
                <a:latin typeface="Tahoma"/>
                <a:cs typeface="Tahoma"/>
              </a:rPr>
              <a:t> </a:t>
            </a:r>
            <a:r>
              <a:rPr sz="1300" b="1" spc="65" dirty="0">
                <a:latin typeface="Tahoma"/>
                <a:cs typeface="Tahoma"/>
              </a:rPr>
              <a:t>SAEB</a:t>
            </a:r>
            <a:r>
              <a:rPr sz="1300" b="1" spc="145" dirty="0">
                <a:latin typeface="Tahoma"/>
                <a:cs typeface="Tahoma"/>
              </a:rPr>
              <a:t> </a:t>
            </a:r>
            <a:r>
              <a:rPr sz="1300" b="1" spc="-50" dirty="0">
                <a:latin typeface="Tahoma"/>
                <a:cs typeface="Tahoma"/>
              </a:rPr>
              <a:t>2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57850" y="533150"/>
            <a:ext cx="375920" cy="4180840"/>
          </a:xfrm>
          <a:custGeom>
            <a:avLst/>
            <a:gdLst/>
            <a:ahLst/>
            <a:cxnLst/>
            <a:rect l="l" t="t" r="r" b="b"/>
            <a:pathLst>
              <a:path w="375920" h="4180840">
                <a:moveTo>
                  <a:pt x="0" y="0"/>
                </a:moveTo>
                <a:lnTo>
                  <a:pt x="36838" y="3644"/>
                </a:lnTo>
                <a:lnTo>
                  <a:pt x="71925" y="14306"/>
                </a:lnTo>
                <a:lnTo>
                  <a:pt x="132900" y="55049"/>
                </a:lnTo>
                <a:lnTo>
                  <a:pt x="173643" y="116024"/>
                </a:lnTo>
                <a:lnTo>
                  <a:pt x="187949" y="187949"/>
                </a:lnTo>
                <a:lnTo>
                  <a:pt x="187949" y="469642"/>
                </a:lnTo>
                <a:lnTo>
                  <a:pt x="194663" y="519607"/>
                </a:lnTo>
                <a:lnTo>
                  <a:pt x="213610" y="564504"/>
                </a:lnTo>
                <a:lnTo>
                  <a:pt x="242999" y="602543"/>
                </a:lnTo>
                <a:lnTo>
                  <a:pt x="281037" y="631931"/>
                </a:lnTo>
                <a:lnTo>
                  <a:pt x="325935" y="650878"/>
                </a:lnTo>
                <a:lnTo>
                  <a:pt x="375899" y="657592"/>
                </a:lnTo>
                <a:lnTo>
                  <a:pt x="325935" y="664306"/>
                </a:lnTo>
                <a:lnTo>
                  <a:pt x="281037" y="683253"/>
                </a:lnTo>
                <a:lnTo>
                  <a:pt x="242999" y="712641"/>
                </a:lnTo>
                <a:lnTo>
                  <a:pt x="213610" y="750680"/>
                </a:lnTo>
                <a:lnTo>
                  <a:pt x="194663" y="795578"/>
                </a:lnTo>
                <a:lnTo>
                  <a:pt x="187949" y="845542"/>
                </a:lnTo>
                <a:lnTo>
                  <a:pt x="187949" y="3992549"/>
                </a:lnTo>
                <a:lnTo>
                  <a:pt x="181236" y="4042514"/>
                </a:lnTo>
                <a:lnTo>
                  <a:pt x="162289" y="4087411"/>
                </a:lnTo>
                <a:lnTo>
                  <a:pt x="132900" y="4125450"/>
                </a:lnTo>
                <a:lnTo>
                  <a:pt x="94861" y="4154839"/>
                </a:lnTo>
                <a:lnTo>
                  <a:pt x="49964" y="4173786"/>
                </a:lnTo>
                <a:lnTo>
                  <a:pt x="0" y="4180499"/>
                </a:lnTo>
              </a:path>
            </a:pathLst>
          </a:custGeom>
          <a:ln w="19049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05225" y="650710"/>
            <a:ext cx="2324100" cy="180848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300" b="1" dirty="0">
                <a:solidFill>
                  <a:srgbClr val="FF0000"/>
                </a:solidFill>
                <a:latin typeface="Tahoma"/>
                <a:cs typeface="Tahoma"/>
              </a:rPr>
              <a:t>Planos</a:t>
            </a:r>
            <a:r>
              <a:rPr sz="1300" b="1" spc="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b="1" spc="60" dirty="0">
                <a:solidFill>
                  <a:srgbClr val="FF0000"/>
                </a:solidFill>
                <a:latin typeface="Tahoma"/>
                <a:cs typeface="Tahoma"/>
              </a:rPr>
              <a:t>de</a:t>
            </a:r>
            <a:r>
              <a:rPr sz="1300" b="1" spc="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Tahoma"/>
                <a:cs typeface="Tahoma"/>
              </a:rPr>
              <a:t>Aprendizagem:</a:t>
            </a:r>
            <a:endParaRPr sz="1300">
              <a:latin typeface="Tahoma"/>
              <a:cs typeface="Tahoma"/>
            </a:endParaRPr>
          </a:p>
          <a:p>
            <a:pPr marL="122555" indent="-117475">
              <a:lnSpc>
                <a:spcPct val="100000"/>
              </a:lnSpc>
              <a:spcBef>
                <a:spcPts val="780"/>
              </a:spcBef>
              <a:buAutoNum type="arabicPlain"/>
              <a:tabLst>
                <a:tab pos="122555" algn="l"/>
              </a:tabLst>
            </a:pPr>
            <a:r>
              <a:rPr sz="1300" b="1" dirty="0">
                <a:latin typeface="Tahoma"/>
                <a:cs typeface="Tahoma"/>
              </a:rPr>
              <a:t>-</a:t>
            </a:r>
            <a:r>
              <a:rPr sz="1300" b="1" spc="-15" dirty="0">
                <a:latin typeface="Tahoma"/>
                <a:cs typeface="Tahoma"/>
              </a:rPr>
              <a:t> </a:t>
            </a:r>
            <a:r>
              <a:rPr sz="1300" spc="-20" dirty="0">
                <a:latin typeface="Verdana"/>
                <a:cs typeface="Verdana"/>
              </a:rPr>
              <a:t>Nível</a:t>
            </a:r>
            <a:r>
              <a:rPr sz="1300" spc="-120" dirty="0">
                <a:latin typeface="Verdana"/>
                <a:cs typeface="Verdana"/>
              </a:rPr>
              <a:t> </a:t>
            </a:r>
            <a:r>
              <a:rPr sz="1300" spc="-100" dirty="0">
                <a:latin typeface="Verdana"/>
                <a:cs typeface="Verdana"/>
              </a:rPr>
              <a:t>2</a:t>
            </a:r>
            <a:r>
              <a:rPr sz="1300" spc="-114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até</a:t>
            </a:r>
            <a:r>
              <a:rPr sz="1300" spc="-120" dirty="0">
                <a:latin typeface="Verdana"/>
                <a:cs typeface="Verdana"/>
              </a:rPr>
              <a:t> </a:t>
            </a:r>
            <a:r>
              <a:rPr sz="1300" spc="-50" dirty="0">
                <a:latin typeface="Verdana"/>
                <a:cs typeface="Verdana"/>
              </a:rPr>
              <a:t>4</a:t>
            </a:r>
            <a:endParaRPr sz="1300">
              <a:latin typeface="Verdana"/>
              <a:cs typeface="Verdana"/>
            </a:endParaRPr>
          </a:p>
          <a:p>
            <a:pPr marL="155575" indent="-142875">
              <a:lnSpc>
                <a:spcPct val="100000"/>
              </a:lnSpc>
              <a:spcBef>
                <a:spcPts val="780"/>
              </a:spcBef>
              <a:buAutoNum type="arabicPlain"/>
              <a:tabLst>
                <a:tab pos="155575" algn="l"/>
              </a:tabLst>
            </a:pPr>
            <a:r>
              <a:rPr sz="1300" b="1" dirty="0">
                <a:latin typeface="Tahoma"/>
                <a:cs typeface="Tahoma"/>
              </a:rPr>
              <a:t>-</a:t>
            </a:r>
            <a:r>
              <a:rPr sz="1300" b="1" spc="15" dirty="0">
                <a:latin typeface="Tahoma"/>
                <a:cs typeface="Tahoma"/>
              </a:rPr>
              <a:t> </a:t>
            </a:r>
            <a:r>
              <a:rPr sz="1300" spc="-105" dirty="0">
                <a:latin typeface="Verdana"/>
                <a:cs typeface="Verdana"/>
              </a:rPr>
              <a:t>3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conteúdos</a:t>
            </a:r>
            <a:r>
              <a:rPr sz="1300" spc="-85" dirty="0">
                <a:latin typeface="Verdana"/>
                <a:cs typeface="Verdana"/>
              </a:rPr>
              <a:t> </a:t>
            </a:r>
            <a:r>
              <a:rPr sz="1300" spc="-160" dirty="0">
                <a:latin typeface="Verdana"/>
                <a:cs typeface="Verdana"/>
              </a:rPr>
              <a:t>/</a:t>
            </a:r>
            <a:r>
              <a:rPr sz="1300" spc="-9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plano</a:t>
            </a:r>
            <a:endParaRPr sz="1300">
              <a:latin typeface="Verdana"/>
              <a:cs typeface="Verdana"/>
            </a:endParaRPr>
          </a:p>
          <a:p>
            <a:pPr marL="155575" indent="-142875">
              <a:lnSpc>
                <a:spcPct val="100000"/>
              </a:lnSpc>
              <a:spcBef>
                <a:spcPts val="780"/>
              </a:spcBef>
              <a:buAutoNum type="arabicPlain"/>
              <a:tabLst>
                <a:tab pos="155575" algn="l"/>
              </a:tabLst>
            </a:pPr>
            <a:r>
              <a:rPr sz="1300" b="1" dirty="0">
                <a:latin typeface="Tahoma"/>
                <a:cs typeface="Tahoma"/>
              </a:rPr>
              <a:t>-</a:t>
            </a:r>
            <a:r>
              <a:rPr sz="1300" b="1" spc="-5" dirty="0">
                <a:latin typeface="Tahoma"/>
                <a:cs typeface="Tahoma"/>
              </a:rPr>
              <a:t> </a:t>
            </a:r>
            <a:r>
              <a:rPr sz="1300" spc="-105" dirty="0">
                <a:latin typeface="Verdana"/>
                <a:cs typeface="Verdana"/>
              </a:rPr>
              <a:t>3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quinzenas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-160" dirty="0">
                <a:latin typeface="Verdana"/>
                <a:cs typeface="Verdana"/>
              </a:rPr>
              <a:t>/</a:t>
            </a:r>
            <a:r>
              <a:rPr sz="1300" spc="-11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plano</a:t>
            </a:r>
            <a:endParaRPr sz="1300">
              <a:latin typeface="Verdana"/>
              <a:cs typeface="Verdana"/>
            </a:endParaRPr>
          </a:p>
          <a:p>
            <a:pPr marL="172085" indent="-159385">
              <a:lnSpc>
                <a:spcPct val="100000"/>
              </a:lnSpc>
              <a:spcBef>
                <a:spcPts val="780"/>
              </a:spcBef>
              <a:buAutoNum type="arabicPlain"/>
              <a:tabLst>
                <a:tab pos="172085" algn="l"/>
              </a:tabLst>
            </a:pPr>
            <a:r>
              <a:rPr sz="1300" b="1" dirty="0">
                <a:latin typeface="Tahoma"/>
                <a:cs typeface="Tahoma"/>
              </a:rPr>
              <a:t>-</a:t>
            </a:r>
            <a:r>
              <a:rPr sz="1300" b="1" spc="-15" dirty="0">
                <a:latin typeface="Tahoma"/>
                <a:cs typeface="Tahoma"/>
              </a:rPr>
              <a:t> </a:t>
            </a:r>
            <a:r>
              <a:rPr sz="1300" spc="-105" dirty="0">
                <a:latin typeface="Verdana"/>
                <a:cs typeface="Verdana"/>
              </a:rPr>
              <a:t>3</a:t>
            </a:r>
            <a:r>
              <a:rPr sz="1300" spc="-120" dirty="0">
                <a:latin typeface="Verdana"/>
                <a:cs typeface="Verdana"/>
              </a:rPr>
              <a:t> </a:t>
            </a:r>
            <a:r>
              <a:rPr sz="1300" spc="-30" dirty="0">
                <a:latin typeface="Verdana"/>
                <a:cs typeface="Verdana"/>
              </a:rPr>
              <a:t>tarefas</a:t>
            </a:r>
            <a:r>
              <a:rPr sz="1300" spc="-120" dirty="0">
                <a:latin typeface="Verdana"/>
                <a:cs typeface="Verdana"/>
              </a:rPr>
              <a:t> </a:t>
            </a:r>
            <a:r>
              <a:rPr sz="1300" spc="-160" dirty="0">
                <a:latin typeface="Verdana"/>
                <a:cs typeface="Verdana"/>
              </a:rPr>
              <a:t>/</a:t>
            </a:r>
            <a:r>
              <a:rPr sz="1300" spc="-12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plano</a:t>
            </a:r>
            <a:endParaRPr sz="1300">
              <a:latin typeface="Verdana"/>
              <a:cs typeface="Verdana"/>
            </a:endParaRPr>
          </a:p>
          <a:p>
            <a:pPr marL="156210" indent="-143510">
              <a:lnSpc>
                <a:spcPct val="100000"/>
              </a:lnSpc>
              <a:spcBef>
                <a:spcPts val="780"/>
              </a:spcBef>
              <a:buAutoNum type="arabicPlain"/>
              <a:tabLst>
                <a:tab pos="156210" algn="l"/>
              </a:tabLst>
            </a:pPr>
            <a:r>
              <a:rPr sz="1300" b="1" spc="-70" dirty="0">
                <a:latin typeface="Tahoma"/>
                <a:cs typeface="Tahoma"/>
              </a:rPr>
              <a:t>-</a:t>
            </a:r>
            <a:r>
              <a:rPr sz="1300" b="1" dirty="0">
                <a:latin typeface="Tahoma"/>
                <a:cs typeface="Tahoma"/>
              </a:rPr>
              <a:t> </a:t>
            </a:r>
            <a:r>
              <a:rPr sz="1300" dirty="0">
                <a:latin typeface="Verdana"/>
                <a:cs typeface="Verdana"/>
              </a:rPr>
              <a:t>Foco</a:t>
            </a:r>
            <a:r>
              <a:rPr sz="1300" spc="-75" dirty="0">
                <a:latin typeface="Verdana"/>
                <a:cs typeface="Verdana"/>
              </a:rPr>
              <a:t> </a:t>
            </a:r>
            <a:r>
              <a:rPr sz="1300" spc="60" dirty="0">
                <a:latin typeface="Verdana"/>
                <a:cs typeface="Verdana"/>
              </a:rPr>
              <a:t>em</a:t>
            </a:r>
            <a:r>
              <a:rPr sz="1300" spc="-7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OE</a:t>
            </a:r>
            <a:r>
              <a:rPr sz="1300" spc="-70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SP</a:t>
            </a:r>
            <a:r>
              <a:rPr sz="1300" spc="-75" dirty="0">
                <a:latin typeface="Verdana"/>
                <a:cs typeface="Verdana"/>
              </a:rPr>
              <a:t> </a:t>
            </a:r>
            <a:r>
              <a:rPr sz="1300" spc="60" dirty="0">
                <a:latin typeface="Verdana"/>
                <a:cs typeface="Verdana"/>
              </a:rPr>
              <a:t>em</a:t>
            </a:r>
            <a:r>
              <a:rPr sz="1300" spc="-75" dirty="0">
                <a:latin typeface="Verdana"/>
                <a:cs typeface="Verdana"/>
              </a:rPr>
              <a:t> </a:t>
            </a:r>
            <a:r>
              <a:rPr sz="1300" spc="-20" dirty="0">
                <a:latin typeface="Verdana"/>
                <a:cs typeface="Verdana"/>
              </a:rPr>
              <a:t>Ação</a:t>
            </a:r>
            <a:endParaRPr sz="13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075" y="229837"/>
            <a:ext cx="5179528" cy="465508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6187" y="205000"/>
          <a:ext cx="6576058" cy="474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9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5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7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005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Semana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00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1B24"/>
                    </a:solidFill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Duração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2374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(semanas)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1B24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Responsável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00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1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Ação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00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1B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21/jul.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6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Escola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Inicia</a:t>
                      </a:r>
                      <a:r>
                        <a:rPr sz="1200" b="1" spc="-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os</a:t>
                      </a:r>
                      <a:r>
                        <a:rPr sz="1200" b="1" spc="-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Planos</a:t>
                      </a:r>
                      <a:r>
                        <a:rPr sz="1200" b="1" spc="-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200" b="1" spc="-8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Aprendizagens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28/jul.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SEDUC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Publica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Tarefas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Quinzena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1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11/ago.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SEDUC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Publica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Tarefas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Quinzena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2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11/ago.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Escola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Aplica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Simulado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SAEB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25/ago.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SEDUC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Publica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Tarefas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Quinzena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3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01/set.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6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Escola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21209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Atualiza</a:t>
                      </a:r>
                      <a:r>
                        <a:rPr sz="1200" b="1" spc="-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nível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das</a:t>
                      </a:r>
                      <a:r>
                        <a:rPr sz="1200" b="1" spc="-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turmas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acordo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com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BI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08/set.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SEDUC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Publica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Tarefas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Quinzena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4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22/set.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SEDUC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Publica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Tarefas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Quinzena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06/out.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SEDUC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Publica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Tarefas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Quinzena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6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06/out.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1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Escola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Executa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Dia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D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20/out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0" dirty="0">
                          <a:latin typeface="Arial MT"/>
                          <a:cs typeface="Arial MT"/>
                        </a:rPr>
                        <a:t>2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Escola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Aplicação</a:t>
                      </a:r>
                      <a:r>
                        <a:rPr sz="1200" b="1" spc="-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do</a:t>
                      </a:r>
                      <a:r>
                        <a:rPr sz="1200" b="1" spc="-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SAEB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1450" y="1295930"/>
            <a:ext cx="6115685" cy="2874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Tahoma"/>
                <a:cs typeface="Tahoma"/>
              </a:rPr>
              <a:t>Sim,</a:t>
            </a:r>
            <a:r>
              <a:rPr sz="1500" b="1" spc="4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a</a:t>
            </a:r>
            <a:r>
              <a:rPr sz="1500" b="1" spc="5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escola</a:t>
            </a:r>
            <a:r>
              <a:rPr sz="1500" b="1" spc="50" dirty="0">
                <a:latin typeface="Tahoma"/>
                <a:cs typeface="Tahoma"/>
              </a:rPr>
              <a:t> é </a:t>
            </a:r>
            <a:r>
              <a:rPr sz="1500" b="1" dirty="0">
                <a:latin typeface="Tahoma"/>
                <a:cs typeface="Tahoma"/>
              </a:rPr>
              <a:t>a</a:t>
            </a:r>
            <a:r>
              <a:rPr sz="1500" b="1" spc="5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decisora!</a:t>
            </a:r>
            <a:r>
              <a:rPr sz="1500" b="1" spc="5" dirty="0">
                <a:latin typeface="Tahoma"/>
                <a:cs typeface="Tahoma"/>
              </a:rPr>
              <a:t> </a:t>
            </a:r>
            <a:r>
              <a:rPr sz="1500" spc="80" dirty="0">
                <a:latin typeface="Verdana"/>
                <a:cs typeface="Verdana"/>
              </a:rPr>
              <a:t>O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spc="-20" dirty="0">
                <a:latin typeface="Verdana"/>
                <a:cs typeface="Verdana"/>
              </a:rPr>
              <a:t>professor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spc="-10" dirty="0">
                <a:latin typeface="Verdana"/>
                <a:cs typeface="Verdana"/>
              </a:rPr>
              <a:t>pode,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por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spc="-10" dirty="0">
                <a:latin typeface="Verdana"/>
                <a:cs typeface="Verdana"/>
              </a:rPr>
              <a:t>exemplo:</a:t>
            </a:r>
            <a:endParaRPr sz="1500">
              <a:latin typeface="Verdana"/>
              <a:cs typeface="Verdana"/>
            </a:endParaRPr>
          </a:p>
          <a:p>
            <a:pPr marL="469900" marR="481965" indent="-344170">
              <a:lnSpc>
                <a:spcPct val="114999"/>
              </a:lnSpc>
              <a:spcBef>
                <a:spcPts val="1000"/>
              </a:spcBef>
              <a:buFont typeface="Arial MT"/>
              <a:buChar char="●"/>
              <a:tabLst>
                <a:tab pos="469900" algn="l"/>
              </a:tabLst>
            </a:pPr>
            <a:r>
              <a:rPr sz="1500" spc="-10" dirty="0">
                <a:latin typeface="Verdana"/>
                <a:cs typeface="Verdana"/>
              </a:rPr>
              <a:t>Usar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mais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de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spc="80" dirty="0">
                <a:latin typeface="Verdana"/>
                <a:cs typeface="Verdana"/>
              </a:rPr>
              <a:t>um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plano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na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mesma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spc="-25" dirty="0">
                <a:latin typeface="Verdana"/>
                <a:cs typeface="Verdana"/>
              </a:rPr>
              <a:t>turma,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spc="-25" dirty="0">
                <a:latin typeface="Verdana"/>
                <a:cs typeface="Verdana"/>
              </a:rPr>
              <a:t>para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spc="-10" dirty="0">
                <a:latin typeface="Verdana"/>
                <a:cs typeface="Verdana"/>
              </a:rPr>
              <a:t>grupos diferentes</a:t>
            </a:r>
            <a:endParaRPr sz="1500">
              <a:latin typeface="Verdana"/>
              <a:cs typeface="Verdana"/>
            </a:endParaRPr>
          </a:p>
          <a:p>
            <a:pPr marL="469265" indent="-343535">
              <a:lnSpc>
                <a:spcPct val="100000"/>
              </a:lnSpc>
              <a:spcBef>
                <a:spcPts val="270"/>
              </a:spcBef>
              <a:buFont typeface="Arial MT"/>
              <a:buChar char="●"/>
              <a:tabLst>
                <a:tab pos="469265" algn="l"/>
              </a:tabLst>
            </a:pPr>
            <a:r>
              <a:rPr sz="1500" spc="-10" dirty="0">
                <a:latin typeface="Verdana"/>
                <a:cs typeface="Verdana"/>
              </a:rPr>
              <a:t>Usar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spc="80" dirty="0">
                <a:latin typeface="Verdana"/>
                <a:cs typeface="Verdana"/>
              </a:rPr>
              <a:t>um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plano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diferente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do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sugerido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spc="-25" dirty="0">
                <a:latin typeface="Verdana"/>
                <a:cs typeface="Verdana"/>
              </a:rPr>
              <a:t>para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toda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spc="-25" dirty="0">
                <a:latin typeface="Verdana"/>
                <a:cs typeface="Verdana"/>
              </a:rPr>
              <a:t>a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spc="-10" dirty="0">
                <a:latin typeface="Verdana"/>
                <a:cs typeface="Verdana"/>
              </a:rPr>
              <a:t>turma</a:t>
            </a:r>
            <a:endParaRPr sz="15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15"/>
              </a:spcBef>
              <a:buFont typeface="Arial MT"/>
              <a:buChar char="●"/>
            </a:pP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b="1" spc="-10" dirty="0">
                <a:latin typeface="Tahoma"/>
                <a:cs typeface="Tahoma"/>
              </a:rPr>
              <a:t>Lembrando:</a:t>
            </a:r>
            <a:endParaRPr sz="1500">
              <a:latin typeface="Tahoma"/>
              <a:cs typeface="Tahoma"/>
            </a:endParaRPr>
          </a:p>
          <a:p>
            <a:pPr marL="469900" marR="1288415" indent="-344170">
              <a:lnSpc>
                <a:spcPct val="114999"/>
              </a:lnSpc>
              <a:spcBef>
                <a:spcPts val="1000"/>
              </a:spcBef>
              <a:buFont typeface="Arial MT"/>
              <a:buChar char="●"/>
              <a:tabLst>
                <a:tab pos="469900" algn="l"/>
              </a:tabLst>
            </a:pPr>
            <a:r>
              <a:rPr sz="1500" spc="-25" dirty="0">
                <a:latin typeface="Verdana"/>
                <a:cs typeface="Verdana"/>
              </a:rPr>
              <a:t>Todos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spc="-25" dirty="0">
                <a:latin typeface="Verdana"/>
                <a:cs typeface="Verdana"/>
              </a:rPr>
              <a:t>os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Planos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spc="-20" dirty="0">
                <a:latin typeface="Verdana"/>
                <a:cs typeface="Verdana"/>
              </a:rPr>
              <a:t>estão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spc="-10" dirty="0">
                <a:latin typeface="Verdana"/>
                <a:cs typeface="Verdana"/>
              </a:rPr>
              <a:t>disponíveis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na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Pasta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spc="-25" dirty="0">
                <a:latin typeface="Verdana"/>
                <a:cs typeface="Verdana"/>
              </a:rPr>
              <a:t>de </a:t>
            </a:r>
            <a:r>
              <a:rPr sz="1500" spc="-10" dirty="0">
                <a:latin typeface="Verdana"/>
                <a:cs typeface="Verdana"/>
              </a:rPr>
              <a:t>Planejamento.</a:t>
            </a:r>
            <a:endParaRPr sz="1500">
              <a:latin typeface="Verdana"/>
              <a:cs typeface="Verdana"/>
            </a:endParaRPr>
          </a:p>
          <a:p>
            <a:pPr marL="469900" marR="5080" indent="-344170">
              <a:lnSpc>
                <a:spcPct val="114999"/>
              </a:lnSpc>
              <a:buFont typeface="Arial MT"/>
              <a:buChar char="●"/>
              <a:tabLst>
                <a:tab pos="469900" algn="l"/>
              </a:tabLst>
            </a:pPr>
            <a:r>
              <a:rPr sz="1500" dirty="0">
                <a:latin typeface="Verdana"/>
                <a:cs typeface="Verdana"/>
              </a:rPr>
              <a:t>Nesse</a:t>
            </a:r>
            <a:r>
              <a:rPr sz="1500" spc="-70" dirty="0">
                <a:latin typeface="Verdana"/>
                <a:cs typeface="Verdana"/>
              </a:rPr>
              <a:t> </a:t>
            </a:r>
            <a:r>
              <a:rPr sz="1500" spc="-35" dirty="0">
                <a:latin typeface="Verdana"/>
                <a:cs typeface="Verdana"/>
              </a:rPr>
              <a:t>cenário,</a:t>
            </a:r>
            <a:r>
              <a:rPr sz="1500" spc="-7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o</a:t>
            </a:r>
            <a:r>
              <a:rPr sz="1500" spc="-70" dirty="0">
                <a:latin typeface="Verdana"/>
                <a:cs typeface="Verdana"/>
              </a:rPr>
              <a:t> </a:t>
            </a:r>
            <a:r>
              <a:rPr sz="1500" spc="-20" dirty="0">
                <a:latin typeface="Verdana"/>
                <a:cs typeface="Verdana"/>
              </a:rPr>
              <a:t>professor</a:t>
            </a:r>
            <a:r>
              <a:rPr sz="1500" spc="-75" dirty="0">
                <a:latin typeface="Verdana"/>
                <a:cs typeface="Verdana"/>
              </a:rPr>
              <a:t> </a:t>
            </a:r>
            <a:r>
              <a:rPr sz="1500" spc="-25" dirty="0">
                <a:latin typeface="Verdana"/>
                <a:cs typeface="Verdana"/>
              </a:rPr>
              <a:t>precisará</a:t>
            </a:r>
            <a:r>
              <a:rPr sz="1500" spc="-7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publicar</a:t>
            </a:r>
            <a:r>
              <a:rPr sz="1500" spc="-80" dirty="0">
                <a:latin typeface="Verdana"/>
                <a:cs typeface="Verdana"/>
              </a:rPr>
              <a:t> </a:t>
            </a:r>
            <a:r>
              <a:rPr sz="1500" spc="-10" dirty="0">
                <a:latin typeface="Verdana"/>
                <a:cs typeface="Verdana"/>
              </a:rPr>
              <a:t>manualmente </a:t>
            </a:r>
            <a:r>
              <a:rPr sz="1500" spc="-25" dirty="0">
                <a:latin typeface="Verdana"/>
                <a:cs typeface="Verdana"/>
              </a:rPr>
              <a:t>a</a:t>
            </a:r>
            <a:r>
              <a:rPr sz="1500" spc="-95" dirty="0">
                <a:latin typeface="Verdana"/>
                <a:cs typeface="Verdana"/>
              </a:rPr>
              <a:t> </a:t>
            </a:r>
            <a:r>
              <a:rPr sz="1500" spc="-45" dirty="0">
                <a:latin typeface="Verdana"/>
                <a:cs typeface="Verdana"/>
              </a:rPr>
              <a:t>Tarefa</a:t>
            </a:r>
            <a:r>
              <a:rPr sz="1500" spc="-9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do</a:t>
            </a:r>
            <a:r>
              <a:rPr sz="1500" spc="-95" dirty="0">
                <a:latin typeface="Verdana"/>
                <a:cs typeface="Verdana"/>
              </a:rPr>
              <a:t> </a:t>
            </a:r>
            <a:r>
              <a:rPr sz="1500" spc="-10" dirty="0">
                <a:latin typeface="Verdana"/>
                <a:cs typeface="Verdana"/>
              </a:rPr>
              <a:t>Nível</a:t>
            </a:r>
            <a:r>
              <a:rPr sz="1500" spc="-90" dirty="0">
                <a:latin typeface="Verdana"/>
                <a:cs typeface="Verdana"/>
              </a:rPr>
              <a:t> </a:t>
            </a:r>
            <a:r>
              <a:rPr sz="1500" spc="-10" dirty="0">
                <a:latin typeface="Verdana"/>
                <a:cs typeface="Verdana"/>
              </a:rPr>
              <a:t>desejado.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5725" y="524173"/>
            <a:ext cx="67214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O</a:t>
            </a:r>
            <a:r>
              <a:rPr sz="2400" spc="-170" dirty="0"/>
              <a:t> </a:t>
            </a:r>
            <a:r>
              <a:rPr sz="2400" spc="-95" dirty="0"/>
              <a:t>professor</a:t>
            </a:r>
            <a:r>
              <a:rPr sz="2400" spc="-125" dirty="0"/>
              <a:t> </a:t>
            </a:r>
            <a:r>
              <a:rPr sz="2400" spc="-20" dirty="0"/>
              <a:t>pode</a:t>
            </a:r>
            <a:r>
              <a:rPr sz="2400" spc="-140" dirty="0"/>
              <a:t> </a:t>
            </a:r>
            <a:r>
              <a:rPr sz="2400" spc="-110" dirty="0"/>
              <a:t>usar</a:t>
            </a:r>
            <a:r>
              <a:rPr sz="2400" spc="-125" dirty="0"/>
              <a:t> </a:t>
            </a:r>
            <a:r>
              <a:rPr sz="2400" spc="-10" dirty="0"/>
              <a:t>um</a:t>
            </a:r>
            <a:r>
              <a:rPr sz="2400" spc="-140" dirty="0"/>
              <a:t> </a:t>
            </a:r>
            <a:r>
              <a:rPr sz="2400" spc="-60" dirty="0"/>
              <a:t>Plano</a:t>
            </a:r>
            <a:r>
              <a:rPr sz="2400" spc="-140" dirty="0"/>
              <a:t> </a:t>
            </a:r>
            <a:r>
              <a:rPr sz="2400" dirty="0"/>
              <a:t>de</a:t>
            </a:r>
            <a:r>
              <a:rPr sz="2400" spc="-140" dirty="0"/>
              <a:t> </a:t>
            </a:r>
            <a:r>
              <a:rPr sz="2400" spc="-40" dirty="0"/>
              <a:t>outro </a:t>
            </a:r>
            <a:r>
              <a:rPr sz="2400" spc="-10" dirty="0"/>
              <a:t>nível?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575" y="159291"/>
            <a:ext cx="49117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75" dirty="0"/>
              <a:t>Diferença</a:t>
            </a:r>
            <a:r>
              <a:rPr sz="2800" spc="-170" dirty="0"/>
              <a:t> </a:t>
            </a:r>
            <a:r>
              <a:rPr sz="2800" dirty="0"/>
              <a:t>de</a:t>
            </a:r>
            <a:r>
              <a:rPr sz="2800" spc="-210" dirty="0"/>
              <a:t> </a:t>
            </a:r>
            <a:r>
              <a:rPr sz="2800" spc="-45" dirty="0"/>
              <a:t>FGB</a:t>
            </a:r>
            <a:r>
              <a:rPr sz="2800" spc="-175" dirty="0"/>
              <a:t> </a:t>
            </a:r>
            <a:r>
              <a:rPr sz="2800" spc="-150" dirty="0"/>
              <a:t>para</a:t>
            </a:r>
            <a:r>
              <a:rPr sz="2800" spc="-145" dirty="0"/>
              <a:t> </a:t>
            </a:r>
            <a:r>
              <a:rPr sz="2800" spc="-25" dirty="0"/>
              <a:t>OE</a:t>
            </a:r>
            <a:endParaRPr sz="28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6512" y="1012825"/>
          <a:ext cx="6885304" cy="2756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1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5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Série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1B24"/>
                    </a:solidFill>
                  </a:tcPr>
                </a:tc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Componente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1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Ação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1B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5º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ano</a:t>
                      </a:r>
                      <a:r>
                        <a:rPr sz="14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AI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FGB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MT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LP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2405" indent="-107314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-"/>
                        <a:tabLst>
                          <a:tab pos="192405" algn="l"/>
                        </a:tabLst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Listas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exercícios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SAEB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(word)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2405" indent="-107314">
                        <a:lnSpc>
                          <a:spcPct val="100000"/>
                        </a:lnSpc>
                        <a:spcBef>
                          <a:spcPts val="840"/>
                        </a:spcBef>
                        <a:buChar char="-"/>
                        <a:tabLst>
                          <a:tab pos="192405" algn="l"/>
                        </a:tabLst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Mapa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Foco: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aulas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descritor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SAEB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2405" indent="-107314">
                        <a:lnSpc>
                          <a:spcPct val="100000"/>
                        </a:lnSpc>
                        <a:spcBef>
                          <a:spcPts val="840"/>
                        </a:spcBef>
                        <a:buChar char="-"/>
                        <a:tabLst>
                          <a:tab pos="192405" algn="l"/>
                        </a:tabLst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Prova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Paulista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3º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Bi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alinhada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matriz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SAEB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76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9º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ano</a:t>
                      </a:r>
                      <a:r>
                        <a:rPr sz="14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AF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76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67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3ª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série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EM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5367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76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9º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ano</a:t>
                      </a:r>
                      <a:r>
                        <a:rPr sz="14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AF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OE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14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14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Ação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939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92405" indent="-107314">
                        <a:lnSpc>
                          <a:spcPct val="100000"/>
                        </a:lnSpc>
                        <a:spcBef>
                          <a:spcPts val="660"/>
                        </a:spcBef>
                        <a:buChar char="-"/>
                        <a:tabLst>
                          <a:tab pos="192405" algn="l"/>
                        </a:tabLst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Simulado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SAEB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(todas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escolas)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2405" indent="-107314">
                        <a:lnSpc>
                          <a:spcPct val="100000"/>
                        </a:lnSpc>
                        <a:spcBef>
                          <a:spcPts val="840"/>
                        </a:spcBef>
                        <a:buChar char="-"/>
                        <a:tabLst>
                          <a:tab pos="192405" algn="l"/>
                        </a:tabLst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Plano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Aprendizagem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89230" indent="-104139">
                        <a:lnSpc>
                          <a:spcPct val="100000"/>
                        </a:lnSpc>
                        <a:spcBef>
                          <a:spcPts val="840"/>
                        </a:spcBef>
                        <a:buChar char="-"/>
                        <a:tabLst>
                          <a:tab pos="189230" algn="l"/>
                        </a:tabLst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Tarefa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quinzenal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Plano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3ª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série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EM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939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8575" y="107475"/>
            <a:ext cx="5761990" cy="384721"/>
          </a:xfrm>
        </p:spPr>
        <p:txBody>
          <a:bodyPr/>
          <a:lstStyle/>
          <a:p>
            <a:r>
              <a:rPr lang="pt-BR" dirty="0" err="1"/>
              <a:t>Checklist</a:t>
            </a:r>
            <a:r>
              <a:rPr lang="pt-BR" dirty="0"/>
              <a:t> semanal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" y="590550"/>
            <a:ext cx="8686800" cy="3505200"/>
          </a:xfrm>
        </p:spPr>
        <p:txBody>
          <a:bodyPr/>
          <a:lstStyle/>
          <a:p>
            <a:pPr algn="l"/>
            <a:r>
              <a:rPr lang="pt-BR" sz="1400" b="1" dirty="0">
                <a:latin typeface="Montserrat-Bold"/>
              </a:rPr>
              <a:t>Semana 1 — 21 a 25 de julho</a:t>
            </a:r>
          </a:p>
          <a:p>
            <a:pPr algn="l"/>
            <a:r>
              <a:rPr lang="pt-BR" sz="1400" b="1" dirty="0">
                <a:latin typeface="Montserrat-Bold"/>
              </a:rPr>
              <a:t>[JOR] </a:t>
            </a:r>
            <a:r>
              <a:rPr lang="pt-BR" sz="1400" dirty="0">
                <a:latin typeface="Montserrat-Regular"/>
              </a:rPr>
              <a:t>Garantir que a equipe gestora, professores e funcionários</a:t>
            </a:r>
          </a:p>
          <a:p>
            <a:pPr algn="l"/>
            <a:r>
              <a:rPr lang="pt-BR" sz="1400" dirty="0">
                <a:latin typeface="Montserrat-Regular"/>
              </a:rPr>
              <a:t>acompanhem a </a:t>
            </a:r>
            <a:r>
              <a:rPr lang="pt-BR" sz="1400" dirty="0" err="1">
                <a:latin typeface="Montserrat-Regular"/>
              </a:rPr>
              <a:t>live</a:t>
            </a:r>
            <a:r>
              <a:rPr lang="pt-BR" sz="1400" dirty="0">
                <a:latin typeface="Montserrat-Regular"/>
              </a:rPr>
              <a:t> de planejamento no dia 21/07, na qual a Jornada</a:t>
            </a:r>
          </a:p>
          <a:p>
            <a:pPr algn="l"/>
            <a:r>
              <a:rPr lang="pt-BR" sz="1400" dirty="0">
                <a:latin typeface="Montserrat-Regular"/>
              </a:rPr>
              <a:t>90 dias SAEB será apresentada pela SEDUC.</a:t>
            </a:r>
          </a:p>
          <a:p>
            <a:pPr algn="l"/>
            <a:r>
              <a:rPr lang="pt-BR" sz="1400" b="1" dirty="0">
                <a:latin typeface="Montserrat-Bold"/>
              </a:rPr>
              <a:t>[JOR] </a:t>
            </a:r>
            <a:r>
              <a:rPr lang="pt-BR" sz="1400" dirty="0">
                <a:latin typeface="Montserrat-Regular"/>
              </a:rPr>
              <a:t>Planejar cronograma interno das ações previstas no guia.</a:t>
            </a:r>
          </a:p>
          <a:p>
            <a:pPr algn="l"/>
            <a:r>
              <a:rPr lang="pt-BR" sz="1400" b="1" dirty="0">
                <a:latin typeface="Montserrat-Bold"/>
              </a:rPr>
              <a:t>[JOR] </a:t>
            </a:r>
            <a:r>
              <a:rPr lang="pt-BR" sz="1400" dirty="0">
                <a:latin typeface="Montserrat-Regular"/>
              </a:rPr>
              <a:t>Agendar reunião com pais/responsáveis das turmas do 5º ano,</a:t>
            </a:r>
          </a:p>
          <a:p>
            <a:pPr algn="l"/>
            <a:r>
              <a:rPr lang="pt-BR" sz="1400" dirty="0">
                <a:latin typeface="Montserrat-Regular"/>
              </a:rPr>
              <a:t>9º ano e 3ª série para a semana de 04 a 08 de agosto.</a:t>
            </a:r>
          </a:p>
          <a:p>
            <a:pPr algn="l"/>
            <a:r>
              <a:rPr lang="pt-BR" sz="1400" b="1" dirty="0">
                <a:latin typeface="Montserrat-Bold"/>
              </a:rPr>
              <a:t>[PLA] </a:t>
            </a:r>
            <a:r>
              <a:rPr lang="pt-BR" sz="1400" dirty="0">
                <a:latin typeface="Montserrat-Regular"/>
              </a:rPr>
              <a:t>Realizar reunião de orientação com professores de Orientação</a:t>
            </a:r>
          </a:p>
          <a:p>
            <a:pPr algn="l"/>
            <a:r>
              <a:rPr lang="pt-BR" sz="1400" dirty="0">
                <a:latin typeface="Montserrat-Regular"/>
              </a:rPr>
              <a:t>de Estudos, Língua Portuguesa e Matemática das séries envolvidas</a:t>
            </a:r>
          </a:p>
          <a:p>
            <a:pPr algn="l"/>
            <a:r>
              <a:rPr lang="pt-BR" sz="1400" dirty="0">
                <a:latin typeface="Montserrat-Regular"/>
              </a:rPr>
              <a:t>(5º ano, 9º ano e 3ª série).</a:t>
            </a:r>
          </a:p>
          <a:p>
            <a:pPr algn="l"/>
            <a:r>
              <a:rPr lang="pt-BR" sz="1400" b="1" dirty="0">
                <a:latin typeface="Montserrat-Bold"/>
              </a:rPr>
              <a:t>[PLA] </a:t>
            </a:r>
            <a:r>
              <a:rPr lang="pt-BR" sz="1400" dirty="0">
                <a:latin typeface="Montserrat-Regular"/>
              </a:rPr>
              <a:t>Verificar níveis de proficiência no BI Plano de Aprendizagem e</a:t>
            </a:r>
          </a:p>
          <a:p>
            <a:pPr algn="l"/>
            <a:r>
              <a:rPr lang="pt-BR" sz="1400" dirty="0">
                <a:latin typeface="Montserrat-Regular"/>
              </a:rPr>
              <a:t>checar se professores de OE estão com o plano correto para o</a:t>
            </a:r>
          </a:p>
          <a:p>
            <a:pPr algn="l"/>
            <a:r>
              <a:rPr lang="pt-BR" sz="1400" dirty="0">
                <a:latin typeface="Montserrat-Regular"/>
              </a:rPr>
              <a:t>planejamento das aulas.</a:t>
            </a:r>
          </a:p>
          <a:p>
            <a:pPr algn="l"/>
            <a:r>
              <a:rPr lang="pt-BR" sz="1400" b="1" dirty="0">
                <a:latin typeface="Montserrat-Bold"/>
              </a:rPr>
              <a:t>[BRA] </a:t>
            </a:r>
            <a:r>
              <a:rPr lang="pt-BR" sz="1400" dirty="0">
                <a:latin typeface="Montserrat-Regular"/>
              </a:rPr>
              <a:t>Organizar material de divulgação do Brasileirão SAEB.</a:t>
            </a:r>
          </a:p>
          <a:p>
            <a:pPr algn="l"/>
            <a:r>
              <a:rPr lang="pt-BR" sz="1400" b="1" dirty="0">
                <a:latin typeface="Montserrat-Bold"/>
              </a:rPr>
              <a:t>[TUR] </a:t>
            </a:r>
            <a:r>
              <a:rPr lang="pt-BR" sz="1400" dirty="0">
                <a:latin typeface="Montserrat-Regular"/>
              </a:rPr>
              <a:t>Identificar no BI Plano de Aprendizagem quais são as turmas</a:t>
            </a:r>
          </a:p>
          <a:p>
            <a:pPr algn="l"/>
            <a:r>
              <a:rPr lang="pt-BR" sz="1400" dirty="0">
                <a:latin typeface="Montserrat-Regular"/>
              </a:rPr>
              <a:t>que mais precisam de apoio para evoluírem no nível de proficiência.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687881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8575" y="107475"/>
            <a:ext cx="5761990" cy="384721"/>
          </a:xfrm>
        </p:spPr>
        <p:txBody>
          <a:bodyPr/>
          <a:lstStyle/>
          <a:p>
            <a:r>
              <a:rPr lang="pt-BR" dirty="0" err="1"/>
              <a:t>Checklist</a:t>
            </a:r>
            <a:r>
              <a:rPr lang="pt-BR" dirty="0"/>
              <a:t> semanal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08575" y="742950"/>
            <a:ext cx="6953457" cy="3323987"/>
          </a:xfrm>
        </p:spPr>
        <p:txBody>
          <a:bodyPr/>
          <a:lstStyle/>
          <a:p>
            <a:r>
              <a:rPr lang="pt-BR" b="1" dirty="0"/>
              <a:t>Semana 2 — 28 de julho a 01 de agosto</a:t>
            </a:r>
          </a:p>
          <a:p>
            <a:r>
              <a:rPr lang="pt-BR" b="1" dirty="0"/>
              <a:t>[JOR] </a:t>
            </a:r>
            <a:r>
              <a:rPr lang="pt-BR" dirty="0"/>
              <a:t>Mobilizar estudantes para realização do 2º simulado SAEB nos</a:t>
            </a:r>
          </a:p>
          <a:p>
            <a:r>
              <a:rPr lang="pt-BR" dirty="0"/>
              <a:t>dias 12 a 15 de agosto.</a:t>
            </a:r>
          </a:p>
          <a:p>
            <a:r>
              <a:rPr lang="pt-BR" b="1" dirty="0"/>
              <a:t>[PLA] </a:t>
            </a:r>
            <a:r>
              <a:rPr lang="pt-BR" dirty="0"/>
              <a:t>Iniciar a execução dos Planos de Aprendizagem (Orientação</a:t>
            </a:r>
          </a:p>
          <a:p>
            <a:r>
              <a:rPr lang="pt-BR" dirty="0"/>
              <a:t>de Estudos) e listas de exercícios (Língua Portuguesa/Matemática).</a:t>
            </a:r>
          </a:p>
          <a:p>
            <a:r>
              <a:rPr lang="pt-BR" b="1" dirty="0"/>
              <a:t>[BRA] </a:t>
            </a:r>
            <a:r>
              <a:rPr lang="pt-BR" dirty="0"/>
              <a:t>Apresentar o Brasileirão SAEB aos estudantes com apoio de</a:t>
            </a:r>
          </a:p>
          <a:p>
            <a:r>
              <a:rPr lang="pt-BR" dirty="0"/>
              <a:t>professores que possuem mais afinidade com as turmas.</a:t>
            </a:r>
          </a:p>
          <a:p>
            <a:r>
              <a:rPr lang="pt-BR" b="1" dirty="0"/>
              <a:t>[BRA] </a:t>
            </a:r>
            <a:r>
              <a:rPr lang="pt-BR" dirty="0"/>
              <a:t>Definir nomes dos times e mascotes para o Brasileirão SAEB.</a:t>
            </a:r>
          </a:p>
          <a:p>
            <a:r>
              <a:rPr lang="pt-BR" b="1" dirty="0"/>
              <a:t>[TUR] </a:t>
            </a:r>
            <a:r>
              <a:rPr lang="pt-BR" dirty="0"/>
              <a:t>Realizar reunião de alinhamento com professores das turmas</a:t>
            </a:r>
          </a:p>
          <a:p>
            <a:r>
              <a:rPr lang="pt-BR" dirty="0"/>
              <a:t>que mais precisam de apoio para definição de estratégias que possam apoiar os professores de Orientação de Estudos, Língua Portuguesa e Matemática.</a:t>
            </a:r>
          </a:p>
        </p:txBody>
      </p:sp>
    </p:spTree>
    <p:extLst>
      <p:ext uri="{BB962C8B-B14F-4D97-AF65-F5344CB8AC3E}">
        <p14:creationId xmlns:p14="http://schemas.microsoft.com/office/powerpoint/2010/main" val="2944457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284595" cy="2146300"/>
            <a:chOff x="0" y="0"/>
            <a:chExt cx="6284595" cy="2146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284233" cy="21459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88491" cy="1629521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487870" y="4540251"/>
            <a:ext cx="8656320" cy="603250"/>
            <a:chOff x="487870" y="4540251"/>
            <a:chExt cx="8656320" cy="6032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870" y="4540251"/>
              <a:ext cx="8168261" cy="6032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743" y="4759504"/>
              <a:ext cx="8158256" cy="38399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7720" y="230371"/>
            <a:ext cx="2578786" cy="21399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34983" y="2888922"/>
            <a:ext cx="909016" cy="1428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3625401"/>
            <a:ext cx="909016" cy="142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0898" y="3077094"/>
            <a:ext cx="630369" cy="53197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188474" y="1310058"/>
            <a:ext cx="7333615" cy="2523490"/>
            <a:chOff x="1188474" y="1310058"/>
            <a:chExt cx="7333615" cy="2523490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73562" y="3275652"/>
              <a:ext cx="548154" cy="5068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88474" y="1310058"/>
              <a:ext cx="7046500" cy="25233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4936" y="4756718"/>
            <a:ext cx="8009063" cy="3867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78794" cy="150943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7721" y="230371"/>
            <a:ext cx="2578785" cy="21399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4262248"/>
            <a:ext cx="1468120" cy="648335"/>
            <a:chOff x="0" y="4262248"/>
            <a:chExt cx="1468120" cy="64833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753562"/>
              <a:ext cx="705971" cy="142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0096" y="4262248"/>
              <a:ext cx="768021" cy="64813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7197" y="1265213"/>
            <a:ext cx="690956" cy="69095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83058" y="1372699"/>
            <a:ext cx="25920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Verdana"/>
                <a:cs typeface="Verdana"/>
              </a:rPr>
              <a:t>Turmas</a:t>
            </a:r>
            <a:r>
              <a:rPr sz="1400" spc="-10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de</a:t>
            </a:r>
            <a:r>
              <a:rPr sz="1400" spc="-100" dirty="0">
                <a:latin typeface="Verdana"/>
                <a:cs typeface="Verdana"/>
              </a:rPr>
              <a:t> </a:t>
            </a:r>
            <a:r>
              <a:rPr sz="1400" spc="-155" dirty="0">
                <a:latin typeface="Verdana"/>
                <a:cs typeface="Verdana"/>
              </a:rPr>
              <a:t>5º</a:t>
            </a:r>
            <a:r>
              <a:rPr sz="1400" spc="-100" dirty="0">
                <a:latin typeface="Verdana"/>
                <a:cs typeface="Verdana"/>
              </a:rPr>
              <a:t> </a:t>
            </a:r>
            <a:r>
              <a:rPr sz="1400" spc="-55" dirty="0">
                <a:latin typeface="Verdana"/>
                <a:cs typeface="Verdana"/>
              </a:rPr>
              <a:t>ano,</a:t>
            </a:r>
            <a:r>
              <a:rPr sz="1400" spc="-105" dirty="0">
                <a:latin typeface="Verdana"/>
                <a:cs typeface="Verdana"/>
              </a:rPr>
              <a:t> </a:t>
            </a:r>
            <a:r>
              <a:rPr sz="1400" spc="-110" dirty="0">
                <a:latin typeface="Verdana"/>
                <a:cs typeface="Verdana"/>
              </a:rPr>
              <a:t>9º</a:t>
            </a:r>
            <a:r>
              <a:rPr sz="1400" spc="-10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ano</a:t>
            </a:r>
            <a:r>
              <a:rPr sz="1400" spc="-10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e</a:t>
            </a:r>
            <a:r>
              <a:rPr sz="1400" spc="-100" dirty="0">
                <a:latin typeface="Verdana"/>
                <a:cs typeface="Verdana"/>
              </a:rPr>
              <a:t> </a:t>
            </a:r>
            <a:r>
              <a:rPr sz="1400" spc="-90" dirty="0">
                <a:latin typeface="Verdana"/>
                <a:cs typeface="Verdana"/>
              </a:rPr>
              <a:t>3ª </a:t>
            </a:r>
            <a:r>
              <a:rPr sz="1400" spc="-30" dirty="0">
                <a:latin typeface="Verdana"/>
                <a:cs typeface="Verdana"/>
              </a:rPr>
              <a:t>série</a:t>
            </a:r>
            <a:r>
              <a:rPr sz="1400" spc="-80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se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tornam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times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85443" y="1265213"/>
            <a:ext cx="690956" cy="69095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449424" y="1291168"/>
            <a:ext cx="301244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Verdana"/>
                <a:cs typeface="Verdana"/>
              </a:rPr>
              <a:t>Ranking</a:t>
            </a:r>
            <a:r>
              <a:rPr sz="1400" spc="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atualizado </a:t>
            </a:r>
            <a:r>
              <a:rPr sz="1400" dirty="0">
                <a:latin typeface="Verdana"/>
                <a:cs typeface="Verdana"/>
              </a:rPr>
              <a:t>quinzenalmente</a:t>
            </a:r>
            <a:r>
              <a:rPr sz="1400" spc="-4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no</a:t>
            </a:r>
            <a:r>
              <a:rPr sz="1400" spc="-40" dirty="0">
                <a:latin typeface="Verdana"/>
                <a:cs typeface="Verdana"/>
              </a:rPr>
              <a:t> </a:t>
            </a:r>
            <a:r>
              <a:rPr sz="1400" spc="-45" dirty="0">
                <a:latin typeface="Verdana"/>
                <a:cs typeface="Verdana"/>
              </a:rPr>
              <a:t>BI</a:t>
            </a:r>
            <a:r>
              <a:rPr sz="1400" spc="-4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e</a:t>
            </a:r>
            <a:r>
              <a:rPr sz="1400" spc="-4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no</a:t>
            </a:r>
            <a:r>
              <a:rPr sz="1400" spc="-3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mural </a:t>
            </a:r>
            <a:r>
              <a:rPr sz="1400" dirty="0">
                <a:latin typeface="Verdana"/>
                <a:cs typeface="Verdana"/>
              </a:rPr>
              <a:t>da</a:t>
            </a:r>
            <a:r>
              <a:rPr sz="1400" spc="-80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escola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64677" y="2124064"/>
            <a:ext cx="736793" cy="73679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90036" y="2983036"/>
            <a:ext cx="1887855" cy="1184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100" b="1" dirty="0">
                <a:latin typeface="Tahoma"/>
                <a:cs typeface="Tahoma"/>
              </a:rPr>
              <a:t>Taça</a:t>
            </a:r>
            <a:r>
              <a:rPr sz="1100" b="1" spc="21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BRASILEIRÃO</a:t>
            </a:r>
            <a:r>
              <a:rPr sz="1100" b="1" spc="215" dirty="0">
                <a:latin typeface="Tahoma"/>
                <a:cs typeface="Tahoma"/>
              </a:rPr>
              <a:t> </a:t>
            </a:r>
            <a:r>
              <a:rPr sz="1100" b="1" spc="55" dirty="0">
                <a:latin typeface="Tahoma"/>
                <a:cs typeface="Tahoma"/>
              </a:rPr>
              <a:t>SAEB</a:t>
            </a:r>
            <a:endParaRPr sz="1100">
              <a:latin typeface="Tahoma"/>
              <a:cs typeface="Tahoma"/>
            </a:endParaRPr>
          </a:p>
          <a:p>
            <a:pPr marL="110489" marR="102870" algn="ctr">
              <a:lnSpc>
                <a:spcPct val="102600"/>
              </a:lnSpc>
            </a:pPr>
            <a:r>
              <a:rPr sz="1100" spc="-10" dirty="0">
                <a:latin typeface="Verdana"/>
                <a:cs typeface="Verdana"/>
              </a:rPr>
              <a:t>para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turma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com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mais </a:t>
            </a:r>
            <a:r>
              <a:rPr sz="1100" spc="-10" dirty="0">
                <a:latin typeface="Verdana"/>
                <a:cs typeface="Verdana"/>
              </a:rPr>
              <a:t>pontos</a:t>
            </a:r>
            <a:endParaRPr sz="1100">
              <a:latin typeface="Verdana"/>
              <a:cs typeface="Verdana"/>
            </a:endParaRPr>
          </a:p>
          <a:p>
            <a:pPr marL="20320" marR="12700" indent="-635" algn="ctr">
              <a:lnSpc>
                <a:spcPct val="102600"/>
              </a:lnSpc>
              <a:spcBef>
                <a:spcPts val="1005"/>
              </a:spcBef>
            </a:pPr>
            <a:r>
              <a:rPr sz="1100" b="1" spc="80" dirty="0">
                <a:latin typeface="Tahoma"/>
                <a:cs typeface="Tahoma"/>
              </a:rPr>
              <a:t>PDDE</a:t>
            </a:r>
            <a:r>
              <a:rPr sz="1100" b="1" spc="14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Grêmio</a:t>
            </a:r>
            <a:r>
              <a:rPr sz="1100" b="1" spc="14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2026 </a:t>
            </a:r>
            <a:r>
              <a:rPr sz="1100" dirty="0">
                <a:latin typeface="Verdana"/>
                <a:cs typeface="Verdana"/>
              </a:rPr>
              <a:t>vinculado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ao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resultado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35" dirty="0">
                <a:latin typeface="Verdana"/>
                <a:cs typeface="Verdana"/>
              </a:rPr>
              <a:t>do </a:t>
            </a:r>
            <a:r>
              <a:rPr sz="1100" spc="-20" dirty="0">
                <a:latin typeface="Verdana"/>
                <a:cs typeface="Verdana"/>
              </a:rPr>
              <a:t>SAEB</a:t>
            </a:r>
            <a:endParaRPr sz="1100">
              <a:latin typeface="Verdana"/>
              <a:cs typeface="Verdan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-4762" y="-4762"/>
            <a:ext cx="5438775" cy="1107440"/>
            <a:chOff x="-4762" y="-4762"/>
            <a:chExt cx="5438775" cy="1107440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5429250" cy="1097915"/>
            </a:xfrm>
            <a:custGeom>
              <a:avLst/>
              <a:gdLst/>
              <a:ahLst/>
              <a:cxnLst/>
              <a:rect l="l" t="t" r="r" b="b"/>
              <a:pathLst>
                <a:path w="5429250" h="1097915">
                  <a:moveTo>
                    <a:pt x="5428749" y="0"/>
                  </a:moveTo>
                  <a:lnTo>
                    <a:pt x="5428749" y="1097324"/>
                  </a:lnTo>
                  <a:lnTo>
                    <a:pt x="0" y="1097324"/>
                  </a:lnTo>
                  <a:lnTo>
                    <a:pt x="0" y="0"/>
                  </a:lnTo>
                  <a:lnTo>
                    <a:pt x="54287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0"/>
              <a:ext cx="5429250" cy="1097915"/>
            </a:xfrm>
            <a:custGeom>
              <a:avLst/>
              <a:gdLst/>
              <a:ahLst/>
              <a:cxnLst/>
              <a:rect l="l" t="t" r="r" b="b"/>
              <a:pathLst>
                <a:path w="5429250" h="1097915">
                  <a:moveTo>
                    <a:pt x="5428749" y="0"/>
                  </a:moveTo>
                  <a:lnTo>
                    <a:pt x="5428749" y="1097324"/>
                  </a:lnTo>
                  <a:lnTo>
                    <a:pt x="0" y="1097324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87399" y="27406"/>
            <a:ext cx="20320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120" dirty="0"/>
              <a:t>Brasileirão </a:t>
            </a:r>
            <a:r>
              <a:rPr sz="2800" spc="-20" dirty="0"/>
              <a:t>SAEB</a:t>
            </a:r>
            <a:endParaRPr sz="2800"/>
          </a:p>
        </p:txBody>
      </p:sp>
      <p:grpSp>
        <p:nvGrpSpPr>
          <p:cNvPr id="18" name="object 18"/>
          <p:cNvGrpSpPr/>
          <p:nvPr/>
        </p:nvGrpSpPr>
        <p:grpSpPr>
          <a:xfrm>
            <a:off x="2998537" y="2265137"/>
            <a:ext cx="1751964" cy="1614805"/>
            <a:chOff x="2998537" y="2265137"/>
            <a:chExt cx="1751964" cy="1614805"/>
          </a:xfrm>
        </p:grpSpPr>
        <p:sp>
          <p:nvSpPr>
            <p:cNvPr id="19" name="object 19"/>
            <p:cNvSpPr/>
            <p:nvPr/>
          </p:nvSpPr>
          <p:spPr>
            <a:xfrm>
              <a:off x="3003300" y="2269900"/>
              <a:ext cx="1742439" cy="1605280"/>
            </a:xfrm>
            <a:custGeom>
              <a:avLst/>
              <a:gdLst/>
              <a:ahLst/>
              <a:cxnLst/>
              <a:rect l="l" t="t" r="r" b="b"/>
              <a:pathLst>
                <a:path w="1742439" h="1605279">
                  <a:moveTo>
                    <a:pt x="871049" y="1604999"/>
                  </a:moveTo>
                  <a:lnTo>
                    <a:pt x="821621" y="1603729"/>
                  </a:lnTo>
                  <a:lnTo>
                    <a:pt x="772916" y="1599963"/>
                  </a:lnTo>
                  <a:lnTo>
                    <a:pt x="725008" y="1593769"/>
                  </a:lnTo>
                  <a:lnTo>
                    <a:pt x="677970" y="1585216"/>
                  </a:lnTo>
                  <a:lnTo>
                    <a:pt x="631876" y="1574369"/>
                  </a:lnTo>
                  <a:lnTo>
                    <a:pt x="586800" y="1561299"/>
                  </a:lnTo>
                  <a:lnTo>
                    <a:pt x="542815" y="1546071"/>
                  </a:lnTo>
                  <a:lnTo>
                    <a:pt x="499994" y="1528754"/>
                  </a:lnTo>
                  <a:lnTo>
                    <a:pt x="458412" y="1509416"/>
                  </a:lnTo>
                  <a:lnTo>
                    <a:pt x="418141" y="1488125"/>
                  </a:lnTo>
                  <a:lnTo>
                    <a:pt x="379255" y="1464947"/>
                  </a:lnTo>
                  <a:lnTo>
                    <a:pt x="341828" y="1439951"/>
                  </a:lnTo>
                  <a:lnTo>
                    <a:pt x="305933" y="1413205"/>
                  </a:lnTo>
                  <a:lnTo>
                    <a:pt x="271644" y="1384777"/>
                  </a:lnTo>
                  <a:lnTo>
                    <a:pt x="239034" y="1354733"/>
                  </a:lnTo>
                  <a:lnTo>
                    <a:pt x="208177" y="1323143"/>
                  </a:lnTo>
                  <a:lnTo>
                    <a:pt x="179146" y="1290073"/>
                  </a:lnTo>
                  <a:lnTo>
                    <a:pt x="152015" y="1255591"/>
                  </a:lnTo>
                  <a:lnTo>
                    <a:pt x="126858" y="1219765"/>
                  </a:lnTo>
                  <a:lnTo>
                    <a:pt x="103748" y="1182664"/>
                  </a:lnTo>
                  <a:lnTo>
                    <a:pt x="82758" y="1144354"/>
                  </a:lnTo>
                  <a:lnTo>
                    <a:pt x="63962" y="1104903"/>
                  </a:lnTo>
                  <a:lnTo>
                    <a:pt x="47433" y="1064379"/>
                  </a:lnTo>
                  <a:lnTo>
                    <a:pt x="33246" y="1022850"/>
                  </a:lnTo>
                  <a:lnTo>
                    <a:pt x="21473" y="980384"/>
                  </a:lnTo>
                  <a:lnTo>
                    <a:pt x="12189" y="937048"/>
                  </a:lnTo>
                  <a:lnTo>
                    <a:pt x="5466" y="892910"/>
                  </a:lnTo>
                  <a:lnTo>
                    <a:pt x="1378" y="848038"/>
                  </a:lnTo>
                  <a:lnTo>
                    <a:pt x="0" y="802499"/>
                  </a:lnTo>
                  <a:lnTo>
                    <a:pt x="1378" y="756961"/>
                  </a:lnTo>
                  <a:lnTo>
                    <a:pt x="5466" y="712089"/>
                  </a:lnTo>
                  <a:lnTo>
                    <a:pt x="12189" y="667951"/>
                  </a:lnTo>
                  <a:lnTo>
                    <a:pt x="21473" y="624615"/>
                  </a:lnTo>
                  <a:lnTo>
                    <a:pt x="33246" y="582149"/>
                  </a:lnTo>
                  <a:lnTo>
                    <a:pt x="47433" y="540620"/>
                  </a:lnTo>
                  <a:lnTo>
                    <a:pt x="63962" y="500096"/>
                  </a:lnTo>
                  <a:lnTo>
                    <a:pt x="82758" y="460645"/>
                  </a:lnTo>
                  <a:lnTo>
                    <a:pt x="103748" y="422335"/>
                  </a:lnTo>
                  <a:lnTo>
                    <a:pt x="126858" y="385234"/>
                  </a:lnTo>
                  <a:lnTo>
                    <a:pt x="152015" y="349408"/>
                  </a:lnTo>
                  <a:lnTo>
                    <a:pt x="179146" y="314926"/>
                  </a:lnTo>
                  <a:lnTo>
                    <a:pt x="208177" y="281856"/>
                  </a:lnTo>
                  <a:lnTo>
                    <a:pt x="239034" y="250266"/>
                  </a:lnTo>
                  <a:lnTo>
                    <a:pt x="271644" y="220222"/>
                  </a:lnTo>
                  <a:lnTo>
                    <a:pt x="305933" y="191794"/>
                  </a:lnTo>
                  <a:lnTo>
                    <a:pt x="341828" y="165048"/>
                  </a:lnTo>
                  <a:lnTo>
                    <a:pt x="379255" y="140052"/>
                  </a:lnTo>
                  <a:lnTo>
                    <a:pt x="418141" y="116874"/>
                  </a:lnTo>
                  <a:lnTo>
                    <a:pt x="458412" y="95583"/>
                  </a:lnTo>
                  <a:lnTo>
                    <a:pt x="499994" y="76245"/>
                  </a:lnTo>
                  <a:lnTo>
                    <a:pt x="542815" y="58928"/>
                  </a:lnTo>
                  <a:lnTo>
                    <a:pt x="586800" y="43700"/>
                  </a:lnTo>
                  <a:lnTo>
                    <a:pt x="631876" y="30630"/>
                  </a:lnTo>
                  <a:lnTo>
                    <a:pt x="677970" y="19783"/>
                  </a:lnTo>
                  <a:lnTo>
                    <a:pt x="725008" y="11230"/>
                  </a:lnTo>
                  <a:lnTo>
                    <a:pt x="772916" y="5036"/>
                  </a:lnTo>
                  <a:lnTo>
                    <a:pt x="821621" y="1270"/>
                  </a:lnTo>
                  <a:lnTo>
                    <a:pt x="871049" y="0"/>
                  </a:lnTo>
                  <a:lnTo>
                    <a:pt x="920478" y="1270"/>
                  </a:lnTo>
                  <a:lnTo>
                    <a:pt x="969183" y="5036"/>
                  </a:lnTo>
                  <a:lnTo>
                    <a:pt x="1017091" y="11230"/>
                  </a:lnTo>
                  <a:lnTo>
                    <a:pt x="1064129" y="19783"/>
                  </a:lnTo>
                  <a:lnTo>
                    <a:pt x="1110223" y="30630"/>
                  </a:lnTo>
                  <a:lnTo>
                    <a:pt x="1155299" y="43700"/>
                  </a:lnTo>
                  <a:lnTo>
                    <a:pt x="1199284" y="58928"/>
                  </a:lnTo>
                  <a:lnTo>
                    <a:pt x="1242105" y="76245"/>
                  </a:lnTo>
                  <a:lnTo>
                    <a:pt x="1283687" y="95583"/>
                  </a:lnTo>
                  <a:lnTo>
                    <a:pt x="1323958" y="116874"/>
                  </a:lnTo>
                  <a:lnTo>
                    <a:pt x="1362844" y="140052"/>
                  </a:lnTo>
                  <a:lnTo>
                    <a:pt x="1400271" y="165048"/>
                  </a:lnTo>
                  <a:lnTo>
                    <a:pt x="1436166" y="191794"/>
                  </a:lnTo>
                  <a:lnTo>
                    <a:pt x="1470455" y="220222"/>
                  </a:lnTo>
                  <a:lnTo>
                    <a:pt x="1503065" y="250266"/>
                  </a:lnTo>
                  <a:lnTo>
                    <a:pt x="1533922" y="281856"/>
                  </a:lnTo>
                  <a:lnTo>
                    <a:pt x="1562953" y="314926"/>
                  </a:lnTo>
                  <a:lnTo>
                    <a:pt x="1590084" y="349408"/>
                  </a:lnTo>
                  <a:lnTo>
                    <a:pt x="1615241" y="385234"/>
                  </a:lnTo>
                  <a:lnTo>
                    <a:pt x="1638351" y="422335"/>
                  </a:lnTo>
                  <a:lnTo>
                    <a:pt x="1659341" y="460645"/>
                  </a:lnTo>
                  <a:lnTo>
                    <a:pt x="1678137" y="500096"/>
                  </a:lnTo>
                  <a:lnTo>
                    <a:pt x="1694666" y="540620"/>
                  </a:lnTo>
                  <a:lnTo>
                    <a:pt x="1708853" y="582149"/>
                  </a:lnTo>
                  <a:lnTo>
                    <a:pt x="1720626" y="624615"/>
                  </a:lnTo>
                  <a:lnTo>
                    <a:pt x="1729910" y="667951"/>
                  </a:lnTo>
                  <a:lnTo>
                    <a:pt x="1736633" y="712089"/>
                  </a:lnTo>
                  <a:lnTo>
                    <a:pt x="1740721" y="756961"/>
                  </a:lnTo>
                  <a:lnTo>
                    <a:pt x="1742099" y="802499"/>
                  </a:lnTo>
                  <a:lnTo>
                    <a:pt x="1740721" y="848038"/>
                  </a:lnTo>
                  <a:lnTo>
                    <a:pt x="1736633" y="892910"/>
                  </a:lnTo>
                  <a:lnTo>
                    <a:pt x="1729910" y="937048"/>
                  </a:lnTo>
                  <a:lnTo>
                    <a:pt x="1720626" y="980384"/>
                  </a:lnTo>
                  <a:lnTo>
                    <a:pt x="1708853" y="1022850"/>
                  </a:lnTo>
                  <a:lnTo>
                    <a:pt x="1694666" y="1064379"/>
                  </a:lnTo>
                  <a:lnTo>
                    <a:pt x="1678137" y="1104903"/>
                  </a:lnTo>
                  <a:lnTo>
                    <a:pt x="1659341" y="1144354"/>
                  </a:lnTo>
                  <a:lnTo>
                    <a:pt x="1638351" y="1182664"/>
                  </a:lnTo>
                  <a:lnTo>
                    <a:pt x="1615241" y="1219765"/>
                  </a:lnTo>
                  <a:lnTo>
                    <a:pt x="1590084" y="1255591"/>
                  </a:lnTo>
                  <a:lnTo>
                    <a:pt x="1562953" y="1290073"/>
                  </a:lnTo>
                  <a:lnTo>
                    <a:pt x="1533922" y="1323143"/>
                  </a:lnTo>
                  <a:lnTo>
                    <a:pt x="1503065" y="1354733"/>
                  </a:lnTo>
                  <a:lnTo>
                    <a:pt x="1470455" y="1384777"/>
                  </a:lnTo>
                  <a:lnTo>
                    <a:pt x="1436166" y="1413205"/>
                  </a:lnTo>
                  <a:lnTo>
                    <a:pt x="1400271" y="1439951"/>
                  </a:lnTo>
                  <a:lnTo>
                    <a:pt x="1362844" y="1464947"/>
                  </a:lnTo>
                  <a:lnTo>
                    <a:pt x="1323958" y="1488125"/>
                  </a:lnTo>
                  <a:lnTo>
                    <a:pt x="1283687" y="1509416"/>
                  </a:lnTo>
                  <a:lnTo>
                    <a:pt x="1242105" y="1528754"/>
                  </a:lnTo>
                  <a:lnTo>
                    <a:pt x="1199284" y="1546071"/>
                  </a:lnTo>
                  <a:lnTo>
                    <a:pt x="1155299" y="1561299"/>
                  </a:lnTo>
                  <a:lnTo>
                    <a:pt x="1110223" y="1574369"/>
                  </a:lnTo>
                  <a:lnTo>
                    <a:pt x="1064129" y="1585216"/>
                  </a:lnTo>
                  <a:lnTo>
                    <a:pt x="1017091" y="1593769"/>
                  </a:lnTo>
                  <a:lnTo>
                    <a:pt x="969183" y="1599963"/>
                  </a:lnTo>
                  <a:lnTo>
                    <a:pt x="920478" y="1603729"/>
                  </a:lnTo>
                  <a:lnTo>
                    <a:pt x="871049" y="1604999"/>
                  </a:lnTo>
                  <a:close/>
                </a:path>
              </a:pathLst>
            </a:custGeom>
            <a:solidFill>
              <a:srgbClr val="F1C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03300" y="2269900"/>
              <a:ext cx="1742439" cy="1605280"/>
            </a:xfrm>
            <a:custGeom>
              <a:avLst/>
              <a:gdLst/>
              <a:ahLst/>
              <a:cxnLst/>
              <a:rect l="l" t="t" r="r" b="b"/>
              <a:pathLst>
                <a:path w="1742439" h="1605279">
                  <a:moveTo>
                    <a:pt x="0" y="802499"/>
                  </a:moveTo>
                  <a:lnTo>
                    <a:pt x="1378" y="756961"/>
                  </a:lnTo>
                  <a:lnTo>
                    <a:pt x="5466" y="712089"/>
                  </a:lnTo>
                  <a:lnTo>
                    <a:pt x="12189" y="667951"/>
                  </a:lnTo>
                  <a:lnTo>
                    <a:pt x="21473" y="624615"/>
                  </a:lnTo>
                  <a:lnTo>
                    <a:pt x="33246" y="582149"/>
                  </a:lnTo>
                  <a:lnTo>
                    <a:pt x="47433" y="540620"/>
                  </a:lnTo>
                  <a:lnTo>
                    <a:pt x="63962" y="500096"/>
                  </a:lnTo>
                  <a:lnTo>
                    <a:pt x="82758" y="460645"/>
                  </a:lnTo>
                  <a:lnTo>
                    <a:pt x="103748" y="422335"/>
                  </a:lnTo>
                  <a:lnTo>
                    <a:pt x="126858" y="385234"/>
                  </a:lnTo>
                  <a:lnTo>
                    <a:pt x="152015" y="349408"/>
                  </a:lnTo>
                  <a:lnTo>
                    <a:pt x="179146" y="314926"/>
                  </a:lnTo>
                  <a:lnTo>
                    <a:pt x="208177" y="281856"/>
                  </a:lnTo>
                  <a:lnTo>
                    <a:pt x="239034" y="250266"/>
                  </a:lnTo>
                  <a:lnTo>
                    <a:pt x="271644" y="220222"/>
                  </a:lnTo>
                  <a:lnTo>
                    <a:pt x="305933" y="191794"/>
                  </a:lnTo>
                  <a:lnTo>
                    <a:pt x="341828" y="165048"/>
                  </a:lnTo>
                  <a:lnTo>
                    <a:pt x="379255" y="140052"/>
                  </a:lnTo>
                  <a:lnTo>
                    <a:pt x="418141" y="116874"/>
                  </a:lnTo>
                  <a:lnTo>
                    <a:pt x="458412" y="95583"/>
                  </a:lnTo>
                  <a:lnTo>
                    <a:pt x="499994" y="76245"/>
                  </a:lnTo>
                  <a:lnTo>
                    <a:pt x="542815" y="58928"/>
                  </a:lnTo>
                  <a:lnTo>
                    <a:pt x="586800" y="43700"/>
                  </a:lnTo>
                  <a:lnTo>
                    <a:pt x="631876" y="30630"/>
                  </a:lnTo>
                  <a:lnTo>
                    <a:pt x="677970" y="19783"/>
                  </a:lnTo>
                  <a:lnTo>
                    <a:pt x="725008" y="11230"/>
                  </a:lnTo>
                  <a:lnTo>
                    <a:pt x="772916" y="5036"/>
                  </a:lnTo>
                  <a:lnTo>
                    <a:pt x="821621" y="1270"/>
                  </a:lnTo>
                  <a:lnTo>
                    <a:pt x="871049" y="0"/>
                  </a:lnTo>
                  <a:lnTo>
                    <a:pt x="920478" y="1270"/>
                  </a:lnTo>
                  <a:lnTo>
                    <a:pt x="969183" y="5036"/>
                  </a:lnTo>
                  <a:lnTo>
                    <a:pt x="1017091" y="11230"/>
                  </a:lnTo>
                  <a:lnTo>
                    <a:pt x="1064129" y="19783"/>
                  </a:lnTo>
                  <a:lnTo>
                    <a:pt x="1110223" y="30630"/>
                  </a:lnTo>
                  <a:lnTo>
                    <a:pt x="1155299" y="43700"/>
                  </a:lnTo>
                  <a:lnTo>
                    <a:pt x="1199284" y="58928"/>
                  </a:lnTo>
                  <a:lnTo>
                    <a:pt x="1242105" y="76245"/>
                  </a:lnTo>
                  <a:lnTo>
                    <a:pt x="1283687" y="95583"/>
                  </a:lnTo>
                  <a:lnTo>
                    <a:pt x="1323958" y="116874"/>
                  </a:lnTo>
                  <a:lnTo>
                    <a:pt x="1362844" y="140052"/>
                  </a:lnTo>
                  <a:lnTo>
                    <a:pt x="1400271" y="165048"/>
                  </a:lnTo>
                  <a:lnTo>
                    <a:pt x="1436166" y="191794"/>
                  </a:lnTo>
                  <a:lnTo>
                    <a:pt x="1470455" y="220222"/>
                  </a:lnTo>
                  <a:lnTo>
                    <a:pt x="1503065" y="250266"/>
                  </a:lnTo>
                  <a:lnTo>
                    <a:pt x="1533922" y="281856"/>
                  </a:lnTo>
                  <a:lnTo>
                    <a:pt x="1562953" y="314926"/>
                  </a:lnTo>
                  <a:lnTo>
                    <a:pt x="1590084" y="349408"/>
                  </a:lnTo>
                  <a:lnTo>
                    <a:pt x="1615241" y="385234"/>
                  </a:lnTo>
                  <a:lnTo>
                    <a:pt x="1638351" y="422335"/>
                  </a:lnTo>
                  <a:lnTo>
                    <a:pt x="1659341" y="460645"/>
                  </a:lnTo>
                  <a:lnTo>
                    <a:pt x="1678137" y="500096"/>
                  </a:lnTo>
                  <a:lnTo>
                    <a:pt x="1694666" y="540620"/>
                  </a:lnTo>
                  <a:lnTo>
                    <a:pt x="1708853" y="582149"/>
                  </a:lnTo>
                  <a:lnTo>
                    <a:pt x="1720626" y="624615"/>
                  </a:lnTo>
                  <a:lnTo>
                    <a:pt x="1729910" y="667951"/>
                  </a:lnTo>
                  <a:lnTo>
                    <a:pt x="1736633" y="712089"/>
                  </a:lnTo>
                  <a:lnTo>
                    <a:pt x="1740721" y="756961"/>
                  </a:lnTo>
                  <a:lnTo>
                    <a:pt x="1742099" y="802499"/>
                  </a:lnTo>
                  <a:lnTo>
                    <a:pt x="1740721" y="848038"/>
                  </a:lnTo>
                  <a:lnTo>
                    <a:pt x="1736633" y="892910"/>
                  </a:lnTo>
                  <a:lnTo>
                    <a:pt x="1729910" y="937048"/>
                  </a:lnTo>
                  <a:lnTo>
                    <a:pt x="1720626" y="980384"/>
                  </a:lnTo>
                  <a:lnTo>
                    <a:pt x="1708853" y="1022850"/>
                  </a:lnTo>
                  <a:lnTo>
                    <a:pt x="1694666" y="1064379"/>
                  </a:lnTo>
                  <a:lnTo>
                    <a:pt x="1678137" y="1104903"/>
                  </a:lnTo>
                  <a:lnTo>
                    <a:pt x="1659341" y="1144354"/>
                  </a:lnTo>
                  <a:lnTo>
                    <a:pt x="1638351" y="1182664"/>
                  </a:lnTo>
                  <a:lnTo>
                    <a:pt x="1615241" y="1219765"/>
                  </a:lnTo>
                  <a:lnTo>
                    <a:pt x="1590084" y="1255591"/>
                  </a:lnTo>
                  <a:lnTo>
                    <a:pt x="1562953" y="1290073"/>
                  </a:lnTo>
                  <a:lnTo>
                    <a:pt x="1533922" y="1323143"/>
                  </a:lnTo>
                  <a:lnTo>
                    <a:pt x="1503065" y="1354733"/>
                  </a:lnTo>
                  <a:lnTo>
                    <a:pt x="1470455" y="1384777"/>
                  </a:lnTo>
                  <a:lnTo>
                    <a:pt x="1436166" y="1413205"/>
                  </a:lnTo>
                  <a:lnTo>
                    <a:pt x="1400271" y="1439951"/>
                  </a:lnTo>
                  <a:lnTo>
                    <a:pt x="1362844" y="1464947"/>
                  </a:lnTo>
                  <a:lnTo>
                    <a:pt x="1323958" y="1488125"/>
                  </a:lnTo>
                  <a:lnTo>
                    <a:pt x="1283687" y="1509416"/>
                  </a:lnTo>
                  <a:lnTo>
                    <a:pt x="1242105" y="1528754"/>
                  </a:lnTo>
                  <a:lnTo>
                    <a:pt x="1199284" y="1546071"/>
                  </a:lnTo>
                  <a:lnTo>
                    <a:pt x="1155299" y="1561299"/>
                  </a:lnTo>
                  <a:lnTo>
                    <a:pt x="1110223" y="1574369"/>
                  </a:lnTo>
                  <a:lnTo>
                    <a:pt x="1064129" y="1585216"/>
                  </a:lnTo>
                  <a:lnTo>
                    <a:pt x="1017091" y="1593769"/>
                  </a:lnTo>
                  <a:lnTo>
                    <a:pt x="969183" y="1599963"/>
                  </a:lnTo>
                  <a:lnTo>
                    <a:pt x="920478" y="1603729"/>
                  </a:lnTo>
                  <a:lnTo>
                    <a:pt x="871049" y="1604999"/>
                  </a:lnTo>
                  <a:lnTo>
                    <a:pt x="821621" y="1603729"/>
                  </a:lnTo>
                  <a:lnTo>
                    <a:pt x="772916" y="1599963"/>
                  </a:lnTo>
                  <a:lnTo>
                    <a:pt x="725008" y="1593769"/>
                  </a:lnTo>
                  <a:lnTo>
                    <a:pt x="677970" y="1585216"/>
                  </a:lnTo>
                  <a:lnTo>
                    <a:pt x="631876" y="1574369"/>
                  </a:lnTo>
                  <a:lnTo>
                    <a:pt x="586800" y="1561299"/>
                  </a:lnTo>
                  <a:lnTo>
                    <a:pt x="542815" y="1546071"/>
                  </a:lnTo>
                  <a:lnTo>
                    <a:pt x="499994" y="1528754"/>
                  </a:lnTo>
                  <a:lnTo>
                    <a:pt x="458412" y="1509416"/>
                  </a:lnTo>
                  <a:lnTo>
                    <a:pt x="418141" y="1488125"/>
                  </a:lnTo>
                  <a:lnTo>
                    <a:pt x="379255" y="1464947"/>
                  </a:lnTo>
                  <a:lnTo>
                    <a:pt x="341828" y="1439951"/>
                  </a:lnTo>
                  <a:lnTo>
                    <a:pt x="305933" y="1413205"/>
                  </a:lnTo>
                  <a:lnTo>
                    <a:pt x="271644" y="1384777"/>
                  </a:lnTo>
                  <a:lnTo>
                    <a:pt x="239034" y="1354733"/>
                  </a:lnTo>
                  <a:lnTo>
                    <a:pt x="208177" y="1323143"/>
                  </a:lnTo>
                  <a:lnTo>
                    <a:pt x="179146" y="1290073"/>
                  </a:lnTo>
                  <a:lnTo>
                    <a:pt x="152015" y="1255591"/>
                  </a:lnTo>
                  <a:lnTo>
                    <a:pt x="126858" y="1219765"/>
                  </a:lnTo>
                  <a:lnTo>
                    <a:pt x="103748" y="1182664"/>
                  </a:lnTo>
                  <a:lnTo>
                    <a:pt x="82758" y="1144354"/>
                  </a:lnTo>
                  <a:lnTo>
                    <a:pt x="63962" y="1104903"/>
                  </a:lnTo>
                  <a:lnTo>
                    <a:pt x="47433" y="1064379"/>
                  </a:lnTo>
                  <a:lnTo>
                    <a:pt x="33246" y="1022850"/>
                  </a:lnTo>
                  <a:lnTo>
                    <a:pt x="21473" y="980384"/>
                  </a:lnTo>
                  <a:lnTo>
                    <a:pt x="12189" y="937048"/>
                  </a:lnTo>
                  <a:lnTo>
                    <a:pt x="5466" y="892910"/>
                  </a:lnTo>
                  <a:lnTo>
                    <a:pt x="1378" y="848038"/>
                  </a:lnTo>
                  <a:lnTo>
                    <a:pt x="0" y="802499"/>
                  </a:lnTo>
                  <a:close/>
                </a:path>
              </a:pathLst>
            </a:custGeom>
            <a:ln w="9524">
              <a:solidFill>
                <a:srgbClr val="F1C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424761" y="2846466"/>
            <a:ext cx="899794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20" dirty="0">
                <a:solidFill>
                  <a:srgbClr val="FFFFFF"/>
                </a:solidFill>
                <a:latin typeface="Tahoma"/>
                <a:cs typeface="Tahoma"/>
              </a:rPr>
              <a:t>R$50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65212" y="2265337"/>
            <a:ext cx="1751964" cy="1614805"/>
            <a:chOff x="4865212" y="2265337"/>
            <a:chExt cx="1751964" cy="1614805"/>
          </a:xfrm>
        </p:grpSpPr>
        <p:sp>
          <p:nvSpPr>
            <p:cNvPr id="23" name="object 23"/>
            <p:cNvSpPr/>
            <p:nvPr/>
          </p:nvSpPr>
          <p:spPr>
            <a:xfrm>
              <a:off x="4869974" y="2270099"/>
              <a:ext cx="1742439" cy="1605280"/>
            </a:xfrm>
            <a:custGeom>
              <a:avLst/>
              <a:gdLst/>
              <a:ahLst/>
              <a:cxnLst/>
              <a:rect l="l" t="t" r="r" b="b"/>
              <a:pathLst>
                <a:path w="1742440" h="1605279">
                  <a:moveTo>
                    <a:pt x="871049" y="1604999"/>
                  </a:moveTo>
                  <a:lnTo>
                    <a:pt x="821621" y="1603729"/>
                  </a:lnTo>
                  <a:lnTo>
                    <a:pt x="772916" y="1599963"/>
                  </a:lnTo>
                  <a:lnTo>
                    <a:pt x="725008" y="1593769"/>
                  </a:lnTo>
                  <a:lnTo>
                    <a:pt x="677970" y="1585216"/>
                  </a:lnTo>
                  <a:lnTo>
                    <a:pt x="631876" y="1574369"/>
                  </a:lnTo>
                  <a:lnTo>
                    <a:pt x="586800" y="1561299"/>
                  </a:lnTo>
                  <a:lnTo>
                    <a:pt x="542815" y="1546071"/>
                  </a:lnTo>
                  <a:lnTo>
                    <a:pt x="499994" y="1528754"/>
                  </a:lnTo>
                  <a:lnTo>
                    <a:pt x="458412" y="1509416"/>
                  </a:lnTo>
                  <a:lnTo>
                    <a:pt x="418141" y="1488125"/>
                  </a:lnTo>
                  <a:lnTo>
                    <a:pt x="379255" y="1464947"/>
                  </a:lnTo>
                  <a:lnTo>
                    <a:pt x="341828" y="1439951"/>
                  </a:lnTo>
                  <a:lnTo>
                    <a:pt x="305933" y="1413205"/>
                  </a:lnTo>
                  <a:lnTo>
                    <a:pt x="271644" y="1384777"/>
                  </a:lnTo>
                  <a:lnTo>
                    <a:pt x="239034" y="1354733"/>
                  </a:lnTo>
                  <a:lnTo>
                    <a:pt x="208177" y="1323143"/>
                  </a:lnTo>
                  <a:lnTo>
                    <a:pt x="179146" y="1290073"/>
                  </a:lnTo>
                  <a:lnTo>
                    <a:pt x="152015" y="1255591"/>
                  </a:lnTo>
                  <a:lnTo>
                    <a:pt x="126858" y="1219765"/>
                  </a:lnTo>
                  <a:lnTo>
                    <a:pt x="103748" y="1182664"/>
                  </a:lnTo>
                  <a:lnTo>
                    <a:pt x="82758" y="1144354"/>
                  </a:lnTo>
                  <a:lnTo>
                    <a:pt x="63962" y="1104903"/>
                  </a:lnTo>
                  <a:lnTo>
                    <a:pt x="47433" y="1064379"/>
                  </a:lnTo>
                  <a:lnTo>
                    <a:pt x="33246" y="1022850"/>
                  </a:lnTo>
                  <a:lnTo>
                    <a:pt x="21473" y="980384"/>
                  </a:lnTo>
                  <a:lnTo>
                    <a:pt x="12189" y="937048"/>
                  </a:lnTo>
                  <a:lnTo>
                    <a:pt x="5466" y="892910"/>
                  </a:lnTo>
                  <a:lnTo>
                    <a:pt x="1378" y="848038"/>
                  </a:lnTo>
                  <a:lnTo>
                    <a:pt x="0" y="802499"/>
                  </a:lnTo>
                  <a:lnTo>
                    <a:pt x="1378" y="756961"/>
                  </a:lnTo>
                  <a:lnTo>
                    <a:pt x="5466" y="712089"/>
                  </a:lnTo>
                  <a:lnTo>
                    <a:pt x="12189" y="667951"/>
                  </a:lnTo>
                  <a:lnTo>
                    <a:pt x="21473" y="624615"/>
                  </a:lnTo>
                  <a:lnTo>
                    <a:pt x="33246" y="582149"/>
                  </a:lnTo>
                  <a:lnTo>
                    <a:pt x="47433" y="540620"/>
                  </a:lnTo>
                  <a:lnTo>
                    <a:pt x="63962" y="500096"/>
                  </a:lnTo>
                  <a:lnTo>
                    <a:pt x="82758" y="460645"/>
                  </a:lnTo>
                  <a:lnTo>
                    <a:pt x="103748" y="422335"/>
                  </a:lnTo>
                  <a:lnTo>
                    <a:pt x="126858" y="385234"/>
                  </a:lnTo>
                  <a:lnTo>
                    <a:pt x="152015" y="349408"/>
                  </a:lnTo>
                  <a:lnTo>
                    <a:pt x="179146" y="314926"/>
                  </a:lnTo>
                  <a:lnTo>
                    <a:pt x="208177" y="281856"/>
                  </a:lnTo>
                  <a:lnTo>
                    <a:pt x="239034" y="250266"/>
                  </a:lnTo>
                  <a:lnTo>
                    <a:pt x="271644" y="220222"/>
                  </a:lnTo>
                  <a:lnTo>
                    <a:pt x="305933" y="191794"/>
                  </a:lnTo>
                  <a:lnTo>
                    <a:pt x="341828" y="165048"/>
                  </a:lnTo>
                  <a:lnTo>
                    <a:pt x="379255" y="140052"/>
                  </a:lnTo>
                  <a:lnTo>
                    <a:pt x="418141" y="116874"/>
                  </a:lnTo>
                  <a:lnTo>
                    <a:pt x="458412" y="95583"/>
                  </a:lnTo>
                  <a:lnTo>
                    <a:pt x="499994" y="76245"/>
                  </a:lnTo>
                  <a:lnTo>
                    <a:pt x="542815" y="58928"/>
                  </a:lnTo>
                  <a:lnTo>
                    <a:pt x="586800" y="43700"/>
                  </a:lnTo>
                  <a:lnTo>
                    <a:pt x="631876" y="30630"/>
                  </a:lnTo>
                  <a:lnTo>
                    <a:pt x="677970" y="19783"/>
                  </a:lnTo>
                  <a:lnTo>
                    <a:pt x="725008" y="11230"/>
                  </a:lnTo>
                  <a:lnTo>
                    <a:pt x="772916" y="5036"/>
                  </a:lnTo>
                  <a:lnTo>
                    <a:pt x="821621" y="1270"/>
                  </a:lnTo>
                  <a:lnTo>
                    <a:pt x="871049" y="0"/>
                  </a:lnTo>
                  <a:lnTo>
                    <a:pt x="920478" y="1270"/>
                  </a:lnTo>
                  <a:lnTo>
                    <a:pt x="969183" y="5036"/>
                  </a:lnTo>
                  <a:lnTo>
                    <a:pt x="1017091" y="11230"/>
                  </a:lnTo>
                  <a:lnTo>
                    <a:pt x="1064129" y="19783"/>
                  </a:lnTo>
                  <a:lnTo>
                    <a:pt x="1110223" y="30630"/>
                  </a:lnTo>
                  <a:lnTo>
                    <a:pt x="1155299" y="43700"/>
                  </a:lnTo>
                  <a:lnTo>
                    <a:pt x="1199284" y="58928"/>
                  </a:lnTo>
                  <a:lnTo>
                    <a:pt x="1242105" y="76245"/>
                  </a:lnTo>
                  <a:lnTo>
                    <a:pt x="1283687" y="95583"/>
                  </a:lnTo>
                  <a:lnTo>
                    <a:pt x="1323958" y="116874"/>
                  </a:lnTo>
                  <a:lnTo>
                    <a:pt x="1362844" y="140052"/>
                  </a:lnTo>
                  <a:lnTo>
                    <a:pt x="1400271" y="165048"/>
                  </a:lnTo>
                  <a:lnTo>
                    <a:pt x="1436166" y="191794"/>
                  </a:lnTo>
                  <a:lnTo>
                    <a:pt x="1470455" y="220222"/>
                  </a:lnTo>
                  <a:lnTo>
                    <a:pt x="1503065" y="250266"/>
                  </a:lnTo>
                  <a:lnTo>
                    <a:pt x="1533922" y="281856"/>
                  </a:lnTo>
                  <a:lnTo>
                    <a:pt x="1562953" y="314926"/>
                  </a:lnTo>
                  <a:lnTo>
                    <a:pt x="1590084" y="349408"/>
                  </a:lnTo>
                  <a:lnTo>
                    <a:pt x="1615241" y="385234"/>
                  </a:lnTo>
                  <a:lnTo>
                    <a:pt x="1638351" y="422335"/>
                  </a:lnTo>
                  <a:lnTo>
                    <a:pt x="1659341" y="460645"/>
                  </a:lnTo>
                  <a:lnTo>
                    <a:pt x="1678137" y="500096"/>
                  </a:lnTo>
                  <a:lnTo>
                    <a:pt x="1694666" y="540620"/>
                  </a:lnTo>
                  <a:lnTo>
                    <a:pt x="1708853" y="582149"/>
                  </a:lnTo>
                  <a:lnTo>
                    <a:pt x="1720626" y="624615"/>
                  </a:lnTo>
                  <a:lnTo>
                    <a:pt x="1729910" y="667951"/>
                  </a:lnTo>
                  <a:lnTo>
                    <a:pt x="1736633" y="712089"/>
                  </a:lnTo>
                  <a:lnTo>
                    <a:pt x="1740721" y="756961"/>
                  </a:lnTo>
                  <a:lnTo>
                    <a:pt x="1742099" y="802499"/>
                  </a:lnTo>
                  <a:lnTo>
                    <a:pt x="1740721" y="848038"/>
                  </a:lnTo>
                  <a:lnTo>
                    <a:pt x="1736633" y="892910"/>
                  </a:lnTo>
                  <a:lnTo>
                    <a:pt x="1729910" y="937048"/>
                  </a:lnTo>
                  <a:lnTo>
                    <a:pt x="1720626" y="980384"/>
                  </a:lnTo>
                  <a:lnTo>
                    <a:pt x="1708853" y="1022850"/>
                  </a:lnTo>
                  <a:lnTo>
                    <a:pt x="1694666" y="1064379"/>
                  </a:lnTo>
                  <a:lnTo>
                    <a:pt x="1678137" y="1104903"/>
                  </a:lnTo>
                  <a:lnTo>
                    <a:pt x="1659341" y="1144354"/>
                  </a:lnTo>
                  <a:lnTo>
                    <a:pt x="1638351" y="1182664"/>
                  </a:lnTo>
                  <a:lnTo>
                    <a:pt x="1615241" y="1219765"/>
                  </a:lnTo>
                  <a:lnTo>
                    <a:pt x="1590084" y="1255591"/>
                  </a:lnTo>
                  <a:lnTo>
                    <a:pt x="1562953" y="1290073"/>
                  </a:lnTo>
                  <a:lnTo>
                    <a:pt x="1533922" y="1323143"/>
                  </a:lnTo>
                  <a:lnTo>
                    <a:pt x="1503065" y="1354733"/>
                  </a:lnTo>
                  <a:lnTo>
                    <a:pt x="1470455" y="1384777"/>
                  </a:lnTo>
                  <a:lnTo>
                    <a:pt x="1436166" y="1413205"/>
                  </a:lnTo>
                  <a:lnTo>
                    <a:pt x="1400271" y="1439951"/>
                  </a:lnTo>
                  <a:lnTo>
                    <a:pt x="1362844" y="1464947"/>
                  </a:lnTo>
                  <a:lnTo>
                    <a:pt x="1323958" y="1488125"/>
                  </a:lnTo>
                  <a:lnTo>
                    <a:pt x="1283687" y="1509416"/>
                  </a:lnTo>
                  <a:lnTo>
                    <a:pt x="1242105" y="1528754"/>
                  </a:lnTo>
                  <a:lnTo>
                    <a:pt x="1199284" y="1546071"/>
                  </a:lnTo>
                  <a:lnTo>
                    <a:pt x="1155299" y="1561299"/>
                  </a:lnTo>
                  <a:lnTo>
                    <a:pt x="1110223" y="1574369"/>
                  </a:lnTo>
                  <a:lnTo>
                    <a:pt x="1064129" y="1585216"/>
                  </a:lnTo>
                  <a:lnTo>
                    <a:pt x="1017091" y="1593769"/>
                  </a:lnTo>
                  <a:lnTo>
                    <a:pt x="969183" y="1599963"/>
                  </a:lnTo>
                  <a:lnTo>
                    <a:pt x="920478" y="1603729"/>
                  </a:lnTo>
                  <a:lnTo>
                    <a:pt x="871049" y="1604999"/>
                  </a:lnTo>
                  <a:close/>
                </a:path>
              </a:pathLst>
            </a:custGeom>
            <a:solidFill>
              <a:srgbClr val="8E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69974" y="2270100"/>
              <a:ext cx="1742439" cy="1605280"/>
            </a:xfrm>
            <a:custGeom>
              <a:avLst/>
              <a:gdLst/>
              <a:ahLst/>
              <a:cxnLst/>
              <a:rect l="l" t="t" r="r" b="b"/>
              <a:pathLst>
                <a:path w="1742440" h="1605279">
                  <a:moveTo>
                    <a:pt x="0" y="802499"/>
                  </a:moveTo>
                  <a:lnTo>
                    <a:pt x="1378" y="756961"/>
                  </a:lnTo>
                  <a:lnTo>
                    <a:pt x="5466" y="712089"/>
                  </a:lnTo>
                  <a:lnTo>
                    <a:pt x="12189" y="667951"/>
                  </a:lnTo>
                  <a:lnTo>
                    <a:pt x="21473" y="624615"/>
                  </a:lnTo>
                  <a:lnTo>
                    <a:pt x="33246" y="582149"/>
                  </a:lnTo>
                  <a:lnTo>
                    <a:pt x="47433" y="540620"/>
                  </a:lnTo>
                  <a:lnTo>
                    <a:pt x="63962" y="500096"/>
                  </a:lnTo>
                  <a:lnTo>
                    <a:pt x="82758" y="460645"/>
                  </a:lnTo>
                  <a:lnTo>
                    <a:pt x="103748" y="422335"/>
                  </a:lnTo>
                  <a:lnTo>
                    <a:pt x="126858" y="385234"/>
                  </a:lnTo>
                  <a:lnTo>
                    <a:pt x="152015" y="349408"/>
                  </a:lnTo>
                  <a:lnTo>
                    <a:pt x="179146" y="314926"/>
                  </a:lnTo>
                  <a:lnTo>
                    <a:pt x="208177" y="281856"/>
                  </a:lnTo>
                  <a:lnTo>
                    <a:pt x="239034" y="250266"/>
                  </a:lnTo>
                  <a:lnTo>
                    <a:pt x="271644" y="220222"/>
                  </a:lnTo>
                  <a:lnTo>
                    <a:pt x="305933" y="191794"/>
                  </a:lnTo>
                  <a:lnTo>
                    <a:pt x="341828" y="165048"/>
                  </a:lnTo>
                  <a:lnTo>
                    <a:pt x="379255" y="140052"/>
                  </a:lnTo>
                  <a:lnTo>
                    <a:pt x="418141" y="116874"/>
                  </a:lnTo>
                  <a:lnTo>
                    <a:pt x="458412" y="95583"/>
                  </a:lnTo>
                  <a:lnTo>
                    <a:pt x="499994" y="76245"/>
                  </a:lnTo>
                  <a:lnTo>
                    <a:pt x="542815" y="58928"/>
                  </a:lnTo>
                  <a:lnTo>
                    <a:pt x="586800" y="43700"/>
                  </a:lnTo>
                  <a:lnTo>
                    <a:pt x="631876" y="30630"/>
                  </a:lnTo>
                  <a:lnTo>
                    <a:pt x="677970" y="19783"/>
                  </a:lnTo>
                  <a:lnTo>
                    <a:pt x="725008" y="11230"/>
                  </a:lnTo>
                  <a:lnTo>
                    <a:pt x="772916" y="5036"/>
                  </a:lnTo>
                  <a:lnTo>
                    <a:pt x="821621" y="1270"/>
                  </a:lnTo>
                  <a:lnTo>
                    <a:pt x="871049" y="0"/>
                  </a:lnTo>
                  <a:lnTo>
                    <a:pt x="920478" y="1270"/>
                  </a:lnTo>
                  <a:lnTo>
                    <a:pt x="969183" y="5036"/>
                  </a:lnTo>
                  <a:lnTo>
                    <a:pt x="1017091" y="11230"/>
                  </a:lnTo>
                  <a:lnTo>
                    <a:pt x="1064129" y="19783"/>
                  </a:lnTo>
                  <a:lnTo>
                    <a:pt x="1110223" y="30630"/>
                  </a:lnTo>
                  <a:lnTo>
                    <a:pt x="1155299" y="43700"/>
                  </a:lnTo>
                  <a:lnTo>
                    <a:pt x="1199284" y="58928"/>
                  </a:lnTo>
                  <a:lnTo>
                    <a:pt x="1242105" y="76245"/>
                  </a:lnTo>
                  <a:lnTo>
                    <a:pt x="1283687" y="95583"/>
                  </a:lnTo>
                  <a:lnTo>
                    <a:pt x="1323958" y="116874"/>
                  </a:lnTo>
                  <a:lnTo>
                    <a:pt x="1362844" y="140052"/>
                  </a:lnTo>
                  <a:lnTo>
                    <a:pt x="1400271" y="165048"/>
                  </a:lnTo>
                  <a:lnTo>
                    <a:pt x="1436166" y="191794"/>
                  </a:lnTo>
                  <a:lnTo>
                    <a:pt x="1470455" y="220222"/>
                  </a:lnTo>
                  <a:lnTo>
                    <a:pt x="1503065" y="250266"/>
                  </a:lnTo>
                  <a:lnTo>
                    <a:pt x="1533922" y="281856"/>
                  </a:lnTo>
                  <a:lnTo>
                    <a:pt x="1562953" y="314926"/>
                  </a:lnTo>
                  <a:lnTo>
                    <a:pt x="1590084" y="349408"/>
                  </a:lnTo>
                  <a:lnTo>
                    <a:pt x="1615241" y="385234"/>
                  </a:lnTo>
                  <a:lnTo>
                    <a:pt x="1638351" y="422335"/>
                  </a:lnTo>
                  <a:lnTo>
                    <a:pt x="1659341" y="460645"/>
                  </a:lnTo>
                  <a:lnTo>
                    <a:pt x="1678137" y="500096"/>
                  </a:lnTo>
                  <a:lnTo>
                    <a:pt x="1694666" y="540620"/>
                  </a:lnTo>
                  <a:lnTo>
                    <a:pt x="1708853" y="582149"/>
                  </a:lnTo>
                  <a:lnTo>
                    <a:pt x="1720626" y="624615"/>
                  </a:lnTo>
                  <a:lnTo>
                    <a:pt x="1729910" y="667951"/>
                  </a:lnTo>
                  <a:lnTo>
                    <a:pt x="1736633" y="712089"/>
                  </a:lnTo>
                  <a:lnTo>
                    <a:pt x="1740721" y="756961"/>
                  </a:lnTo>
                  <a:lnTo>
                    <a:pt x="1742099" y="802499"/>
                  </a:lnTo>
                  <a:lnTo>
                    <a:pt x="1740721" y="848038"/>
                  </a:lnTo>
                  <a:lnTo>
                    <a:pt x="1736633" y="892910"/>
                  </a:lnTo>
                  <a:lnTo>
                    <a:pt x="1729910" y="937048"/>
                  </a:lnTo>
                  <a:lnTo>
                    <a:pt x="1720626" y="980384"/>
                  </a:lnTo>
                  <a:lnTo>
                    <a:pt x="1708853" y="1022850"/>
                  </a:lnTo>
                  <a:lnTo>
                    <a:pt x="1694666" y="1064379"/>
                  </a:lnTo>
                  <a:lnTo>
                    <a:pt x="1678137" y="1104903"/>
                  </a:lnTo>
                  <a:lnTo>
                    <a:pt x="1659341" y="1144354"/>
                  </a:lnTo>
                  <a:lnTo>
                    <a:pt x="1638351" y="1182664"/>
                  </a:lnTo>
                  <a:lnTo>
                    <a:pt x="1615241" y="1219765"/>
                  </a:lnTo>
                  <a:lnTo>
                    <a:pt x="1590084" y="1255591"/>
                  </a:lnTo>
                  <a:lnTo>
                    <a:pt x="1562953" y="1290073"/>
                  </a:lnTo>
                  <a:lnTo>
                    <a:pt x="1533922" y="1323143"/>
                  </a:lnTo>
                  <a:lnTo>
                    <a:pt x="1503065" y="1354733"/>
                  </a:lnTo>
                  <a:lnTo>
                    <a:pt x="1470455" y="1384777"/>
                  </a:lnTo>
                  <a:lnTo>
                    <a:pt x="1436166" y="1413205"/>
                  </a:lnTo>
                  <a:lnTo>
                    <a:pt x="1400271" y="1439951"/>
                  </a:lnTo>
                  <a:lnTo>
                    <a:pt x="1362844" y="1464947"/>
                  </a:lnTo>
                  <a:lnTo>
                    <a:pt x="1323958" y="1488125"/>
                  </a:lnTo>
                  <a:lnTo>
                    <a:pt x="1283687" y="1509416"/>
                  </a:lnTo>
                  <a:lnTo>
                    <a:pt x="1242105" y="1528754"/>
                  </a:lnTo>
                  <a:lnTo>
                    <a:pt x="1199284" y="1546071"/>
                  </a:lnTo>
                  <a:lnTo>
                    <a:pt x="1155299" y="1561299"/>
                  </a:lnTo>
                  <a:lnTo>
                    <a:pt x="1110223" y="1574369"/>
                  </a:lnTo>
                  <a:lnTo>
                    <a:pt x="1064129" y="1585216"/>
                  </a:lnTo>
                  <a:lnTo>
                    <a:pt x="1017091" y="1593769"/>
                  </a:lnTo>
                  <a:lnTo>
                    <a:pt x="969183" y="1599963"/>
                  </a:lnTo>
                  <a:lnTo>
                    <a:pt x="920478" y="1603729"/>
                  </a:lnTo>
                  <a:lnTo>
                    <a:pt x="871049" y="1604999"/>
                  </a:lnTo>
                  <a:lnTo>
                    <a:pt x="821621" y="1603729"/>
                  </a:lnTo>
                  <a:lnTo>
                    <a:pt x="772916" y="1599963"/>
                  </a:lnTo>
                  <a:lnTo>
                    <a:pt x="725008" y="1593769"/>
                  </a:lnTo>
                  <a:lnTo>
                    <a:pt x="677970" y="1585216"/>
                  </a:lnTo>
                  <a:lnTo>
                    <a:pt x="631876" y="1574369"/>
                  </a:lnTo>
                  <a:lnTo>
                    <a:pt x="586800" y="1561299"/>
                  </a:lnTo>
                  <a:lnTo>
                    <a:pt x="542815" y="1546071"/>
                  </a:lnTo>
                  <a:lnTo>
                    <a:pt x="499994" y="1528754"/>
                  </a:lnTo>
                  <a:lnTo>
                    <a:pt x="458412" y="1509416"/>
                  </a:lnTo>
                  <a:lnTo>
                    <a:pt x="418141" y="1488125"/>
                  </a:lnTo>
                  <a:lnTo>
                    <a:pt x="379255" y="1464947"/>
                  </a:lnTo>
                  <a:lnTo>
                    <a:pt x="341828" y="1439951"/>
                  </a:lnTo>
                  <a:lnTo>
                    <a:pt x="305933" y="1413205"/>
                  </a:lnTo>
                  <a:lnTo>
                    <a:pt x="271644" y="1384777"/>
                  </a:lnTo>
                  <a:lnTo>
                    <a:pt x="239034" y="1354733"/>
                  </a:lnTo>
                  <a:lnTo>
                    <a:pt x="208177" y="1323143"/>
                  </a:lnTo>
                  <a:lnTo>
                    <a:pt x="179146" y="1290073"/>
                  </a:lnTo>
                  <a:lnTo>
                    <a:pt x="152015" y="1255591"/>
                  </a:lnTo>
                  <a:lnTo>
                    <a:pt x="126858" y="1219765"/>
                  </a:lnTo>
                  <a:lnTo>
                    <a:pt x="103748" y="1182664"/>
                  </a:lnTo>
                  <a:lnTo>
                    <a:pt x="82758" y="1144354"/>
                  </a:lnTo>
                  <a:lnTo>
                    <a:pt x="63962" y="1104903"/>
                  </a:lnTo>
                  <a:lnTo>
                    <a:pt x="47433" y="1064379"/>
                  </a:lnTo>
                  <a:lnTo>
                    <a:pt x="33246" y="1022850"/>
                  </a:lnTo>
                  <a:lnTo>
                    <a:pt x="21473" y="980384"/>
                  </a:lnTo>
                  <a:lnTo>
                    <a:pt x="12189" y="937048"/>
                  </a:lnTo>
                  <a:lnTo>
                    <a:pt x="5466" y="892910"/>
                  </a:lnTo>
                  <a:lnTo>
                    <a:pt x="1378" y="848038"/>
                  </a:lnTo>
                  <a:lnTo>
                    <a:pt x="0" y="802499"/>
                  </a:lnTo>
                  <a:close/>
                </a:path>
              </a:pathLst>
            </a:custGeom>
            <a:ln w="9524">
              <a:solidFill>
                <a:srgbClr val="674E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214523" y="2846666"/>
            <a:ext cx="10541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75" dirty="0">
                <a:solidFill>
                  <a:srgbClr val="FFFFFF"/>
                </a:solidFill>
                <a:latin typeface="Tahoma"/>
                <a:cs typeface="Tahoma"/>
              </a:rPr>
              <a:t>R$100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880019" y="3997697"/>
            <a:ext cx="17284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Verdana"/>
                <a:cs typeface="Verdana"/>
              </a:rPr>
              <a:t>por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aluno,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caso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a </a:t>
            </a:r>
            <a:r>
              <a:rPr sz="1600" spc="-10" dirty="0">
                <a:latin typeface="Verdana"/>
                <a:cs typeface="Verdana"/>
              </a:rPr>
              <a:t>escola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atinja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a </a:t>
            </a:r>
            <a:r>
              <a:rPr sz="1600" dirty="0">
                <a:latin typeface="Verdana"/>
                <a:cs typeface="Verdana"/>
              </a:rPr>
              <a:t>meta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b="1" spc="-20" dirty="0">
                <a:solidFill>
                  <a:srgbClr val="F1C131"/>
                </a:solidFill>
                <a:latin typeface="Tahoma"/>
                <a:cs typeface="Tahoma"/>
              </a:rPr>
              <a:t>Ouro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4444" y="3997697"/>
            <a:ext cx="17284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Verdana"/>
                <a:cs typeface="Verdana"/>
              </a:rPr>
              <a:t>por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aluno,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caso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a </a:t>
            </a:r>
            <a:r>
              <a:rPr sz="1600" spc="-10" dirty="0">
                <a:latin typeface="Verdana"/>
                <a:cs typeface="Verdana"/>
              </a:rPr>
              <a:t>escola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atinja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a </a:t>
            </a:r>
            <a:r>
              <a:rPr sz="1600" dirty="0">
                <a:latin typeface="Verdana"/>
                <a:cs typeface="Verdana"/>
              </a:rPr>
              <a:t>meta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b="1" spc="40" dirty="0">
                <a:solidFill>
                  <a:srgbClr val="674EA7"/>
                </a:solidFill>
                <a:latin typeface="Tahoma"/>
                <a:cs typeface="Tahoma"/>
              </a:rPr>
              <a:t>Diamante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4936" y="4756718"/>
            <a:ext cx="8009063" cy="3867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78794" cy="150943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7721" y="230371"/>
            <a:ext cx="2578785" cy="21399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4262248"/>
            <a:ext cx="1468120" cy="648335"/>
            <a:chOff x="0" y="4262248"/>
            <a:chExt cx="1468120" cy="64833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753562"/>
              <a:ext cx="705971" cy="142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0096" y="4262248"/>
              <a:ext cx="768021" cy="64813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-4762" y="-4762"/>
            <a:ext cx="5438775" cy="1107440"/>
            <a:chOff x="-4762" y="-4762"/>
            <a:chExt cx="5438775" cy="1107440"/>
          </a:xfrm>
        </p:grpSpPr>
        <p:sp>
          <p:nvSpPr>
            <p:cNvPr id="9" name="object 9"/>
            <p:cNvSpPr/>
            <p:nvPr/>
          </p:nvSpPr>
          <p:spPr>
            <a:xfrm>
              <a:off x="0" y="0"/>
              <a:ext cx="5429250" cy="1097915"/>
            </a:xfrm>
            <a:custGeom>
              <a:avLst/>
              <a:gdLst/>
              <a:ahLst/>
              <a:cxnLst/>
              <a:rect l="l" t="t" r="r" b="b"/>
              <a:pathLst>
                <a:path w="5429250" h="1097915">
                  <a:moveTo>
                    <a:pt x="5428749" y="0"/>
                  </a:moveTo>
                  <a:lnTo>
                    <a:pt x="5428749" y="1097324"/>
                  </a:lnTo>
                  <a:lnTo>
                    <a:pt x="0" y="1097324"/>
                  </a:lnTo>
                  <a:lnTo>
                    <a:pt x="0" y="0"/>
                  </a:lnTo>
                  <a:lnTo>
                    <a:pt x="54287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5429250" cy="1097915"/>
            </a:xfrm>
            <a:custGeom>
              <a:avLst/>
              <a:gdLst/>
              <a:ahLst/>
              <a:cxnLst/>
              <a:rect l="l" t="t" r="r" b="b"/>
              <a:pathLst>
                <a:path w="5429250" h="1097915">
                  <a:moveTo>
                    <a:pt x="5428749" y="0"/>
                  </a:moveTo>
                  <a:lnTo>
                    <a:pt x="5428749" y="1097324"/>
                  </a:lnTo>
                  <a:lnTo>
                    <a:pt x="0" y="1097324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701212" y="1109737"/>
          <a:ext cx="6512559" cy="2723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3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5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3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b="1" spc="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Como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é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computado?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1171F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Faixa</a:t>
                      </a:r>
                      <a:r>
                        <a:rPr sz="1400" b="1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1400" b="1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Pontuação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117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639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Nota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Tarefas: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Média</a:t>
                      </a:r>
                      <a:r>
                        <a:rPr sz="140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entre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639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4" dirty="0">
                          <a:latin typeface="Verdana"/>
                          <a:cs typeface="Verdana"/>
                        </a:rPr>
                        <a:t>50%: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pontos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580"/>
                        </a:lnSpc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realização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taxa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acertos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580"/>
                        </a:lnSpc>
                      </a:pPr>
                      <a:r>
                        <a:rPr sz="1400" spc="-285" dirty="0">
                          <a:latin typeface="Verdana"/>
                          <a:cs typeface="Verdana"/>
                        </a:rPr>
                        <a:t>51%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20" dirty="0">
                          <a:latin typeface="Verdana"/>
                          <a:cs typeface="Verdana"/>
                        </a:rPr>
                        <a:t>74%: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395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ponto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580"/>
                        </a:lnSpc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da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turma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nas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tarefas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do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Plano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580"/>
                        </a:lnSpc>
                      </a:pPr>
                      <a:r>
                        <a:rPr sz="1400" spc="-200" dirty="0">
                          <a:latin typeface="Verdana"/>
                          <a:cs typeface="Verdana"/>
                        </a:rPr>
                        <a:t>75%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95" dirty="0">
                          <a:latin typeface="Verdana"/>
                          <a:cs typeface="Verdana"/>
                        </a:rPr>
                        <a:t>89%: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pontos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85725">
                        <a:lnSpc>
                          <a:spcPts val="1550"/>
                        </a:lnSpc>
                      </a:pPr>
                      <a:r>
                        <a:rPr sz="1400" spc="1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10" dirty="0">
                          <a:latin typeface="Verdana"/>
                          <a:cs typeface="Verdana"/>
                        </a:rPr>
                        <a:t>Aprendizagem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nas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tarefas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85725">
                        <a:lnSpc>
                          <a:spcPts val="1555"/>
                        </a:lnSpc>
                      </a:pPr>
                      <a:r>
                        <a:rPr sz="1400" spc="-130" dirty="0">
                          <a:latin typeface="Verdana"/>
                          <a:cs typeface="Verdana"/>
                        </a:rPr>
                        <a:t>90%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10" dirty="0">
                          <a:latin typeface="Verdana"/>
                          <a:cs typeface="Verdana"/>
                        </a:rPr>
                        <a:t>100%: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pontos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85725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Pontuação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1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85725">
                        <a:lnSpc>
                          <a:spcPts val="1580"/>
                        </a:lnSpc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das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aulas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95" dirty="0">
                          <a:latin typeface="Verdana"/>
                          <a:cs typeface="Verdana"/>
                        </a:rPr>
                        <a:t>LP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25" dirty="0">
                          <a:latin typeface="Verdana"/>
                          <a:cs typeface="Verdana"/>
                        </a:rPr>
                        <a:t>Mat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>
                        <a:lnSpc>
                          <a:spcPts val="160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Quinzenal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3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90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639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Frequência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da turma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na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639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4" dirty="0">
                          <a:latin typeface="Verdana"/>
                          <a:cs typeface="Verdana"/>
                        </a:rPr>
                        <a:t>50%: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pontos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585"/>
                        </a:lnSpc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Quinzena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585"/>
                        </a:lnSpc>
                      </a:pPr>
                      <a:r>
                        <a:rPr sz="1400" spc="-285" dirty="0">
                          <a:latin typeface="Verdana"/>
                          <a:cs typeface="Verdana"/>
                        </a:rPr>
                        <a:t>51%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20" dirty="0">
                          <a:latin typeface="Verdana"/>
                          <a:cs typeface="Verdana"/>
                        </a:rPr>
                        <a:t>74%: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395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ponto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575"/>
                        </a:lnSpc>
                      </a:pPr>
                      <a:r>
                        <a:rPr sz="1400" spc="-200" dirty="0">
                          <a:latin typeface="Verdana"/>
                          <a:cs typeface="Verdana"/>
                        </a:rPr>
                        <a:t>75%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95" dirty="0">
                          <a:latin typeface="Verdana"/>
                          <a:cs typeface="Verdana"/>
                        </a:rPr>
                        <a:t>89%: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pontos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620"/>
                        </a:lnSpc>
                      </a:pPr>
                      <a:r>
                        <a:rPr sz="1400" spc="-130" dirty="0">
                          <a:latin typeface="Verdana"/>
                          <a:cs typeface="Verdana"/>
                        </a:rPr>
                        <a:t>90%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10" dirty="0">
                          <a:latin typeface="Verdana"/>
                          <a:cs typeface="Verdana"/>
                        </a:rPr>
                        <a:t>100%: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pontos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87399" y="179806"/>
            <a:ext cx="465518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125" dirty="0"/>
              <a:t>Regras</a:t>
            </a:r>
            <a:r>
              <a:rPr sz="2800" spc="-145" dirty="0"/>
              <a:t> </a:t>
            </a:r>
            <a:r>
              <a:rPr sz="2800" dirty="0"/>
              <a:t>de</a:t>
            </a:r>
            <a:r>
              <a:rPr sz="2800" spc="-180" dirty="0"/>
              <a:t> </a:t>
            </a:r>
            <a:r>
              <a:rPr sz="2800" spc="-60" dirty="0"/>
              <a:t>Pontuação</a:t>
            </a:r>
            <a:r>
              <a:rPr sz="2800" spc="-160" dirty="0"/>
              <a:t> </a:t>
            </a:r>
            <a:r>
              <a:rPr sz="2800" spc="-25" dirty="0"/>
              <a:t>no </a:t>
            </a:r>
            <a:r>
              <a:rPr sz="2800" spc="-120" dirty="0"/>
              <a:t>Brasileirão</a:t>
            </a:r>
            <a:r>
              <a:rPr sz="2800" spc="-135" dirty="0"/>
              <a:t> </a:t>
            </a:r>
            <a:r>
              <a:rPr sz="2800" spc="-20" dirty="0"/>
              <a:t>SAEB</a:t>
            </a:r>
            <a:endParaRPr sz="2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4936" y="4756718"/>
            <a:ext cx="8009063" cy="3867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78794" cy="150943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7721" y="230371"/>
            <a:ext cx="2578785" cy="21399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4262248"/>
            <a:ext cx="1468120" cy="648335"/>
            <a:chOff x="0" y="4262248"/>
            <a:chExt cx="1468120" cy="64833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753562"/>
              <a:ext cx="705971" cy="142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0096" y="4262248"/>
              <a:ext cx="768021" cy="64813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-4762" y="-4762"/>
            <a:ext cx="5438775" cy="1107440"/>
            <a:chOff x="-4762" y="-4762"/>
            <a:chExt cx="5438775" cy="1107440"/>
          </a:xfrm>
        </p:grpSpPr>
        <p:sp>
          <p:nvSpPr>
            <p:cNvPr id="9" name="object 9"/>
            <p:cNvSpPr/>
            <p:nvPr/>
          </p:nvSpPr>
          <p:spPr>
            <a:xfrm>
              <a:off x="0" y="0"/>
              <a:ext cx="5429250" cy="1097915"/>
            </a:xfrm>
            <a:custGeom>
              <a:avLst/>
              <a:gdLst/>
              <a:ahLst/>
              <a:cxnLst/>
              <a:rect l="l" t="t" r="r" b="b"/>
              <a:pathLst>
                <a:path w="5429250" h="1097915">
                  <a:moveTo>
                    <a:pt x="5428749" y="0"/>
                  </a:moveTo>
                  <a:lnTo>
                    <a:pt x="5428749" y="1097324"/>
                  </a:lnTo>
                  <a:lnTo>
                    <a:pt x="0" y="1097324"/>
                  </a:lnTo>
                  <a:lnTo>
                    <a:pt x="0" y="0"/>
                  </a:lnTo>
                  <a:lnTo>
                    <a:pt x="54287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5429250" cy="1097915"/>
            </a:xfrm>
            <a:custGeom>
              <a:avLst/>
              <a:gdLst/>
              <a:ahLst/>
              <a:cxnLst/>
              <a:rect l="l" t="t" r="r" b="b"/>
              <a:pathLst>
                <a:path w="5429250" h="1097915">
                  <a:moveTo>
                    <a:pt x="5428749" y="0"/>
                  </a:moveTo>
                  <a:lnTo>
                    <a:pt x="5428749" y="1097324"/>
                  </a:lnTo>
                  <a:lnTo>
                    <a:pt x="0" y="1097324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7399" y="256006"/>
            <a:ext cx="465518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125" dirty="0"/>
              <a:t>Regras</a:t>
            </a:r>
            <a:r>
              <a:rPr sz="2800" spc="-145" dirty="0"/>
              <a:t> </a:t>
            </a:r>
            <a:r>
              <a:rPr sz="2800" dirty="0"/>
              <a:t>de</a:t>
            </a:r>
            <a:r>
              <a:rPr sz="2800" spc="-180" dirty="0"/>
              <a:t> </a:t>
            </a:r>
            <a:r>
              <a:rPr sz="2800" spc="-60" dirty="0"/>
              <a:t>Pontuação</a:t>
            </a:r>
            <a:r>
              <a:rPr sz="2800" spc="-160" dirty="0"/>
              <a:t> </a:t>
            </a:r>
            <a:r>
              <a:rPr sz="2800" spc="-25" dirty="0"/>
              <a:t>no </a:t>
            </a:r>
            <a:r>
              <a:rPr sz="2800" spc="-120" dirty="0"/>
              <a:t>Brasileirão</a:t>
            </a:r>
            <a:r>
              <a:rPr sz="2800" spc="-135" dirty="0"/>
              <a:t> </a:t>
            </a:r>
            <a:r>
              <a:rPr sz="2800" spc="-20" dirty="0"/>
              <a:t>SAEB</a:t>
            </a:r>
            <a:endParaRPr sz="2800"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701212" y="1185937"/>
          <a:ext cx="6512559" cy="2040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3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5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3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b="1" spc="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Como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é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computado?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1171F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Faixa</a:t>
                      </a:r>
                      <a:r>
                        <a:rPr sz="1400" b="1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1400" b="1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Pontuação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F117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32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725" marR="15113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Pontuação Adicional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Frequência</a:t>
                      </a:r>
                      <a:r>
                        <a:rPr sz="140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no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dia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do</a:t>
                      </a:r>
                      <a:r>
                        <a:rPr sz="140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SAEB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15" dirty="0">
                          <a:latin typeface="Verdana"/>
                          <a:cs typeface="Verdana"/>
                        </a:rPr>
                        <a:t>79%: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pontos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-114" dirty="0">
                          <a:latin typeface="Verdana"/>
                          <a:cs typeface="Verdana"/>
                        </a:rPr>
                        <a:t>80%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95" dirty="0">
                          <a:latin typeface="Verdana"/>
                          <a:cs typeface="Verdana"/>
                        </a:rPr>
                        <a:t>89%: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3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pontos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-130" dirty="0">
                          <a:latin typeface="Verdana"/>
                          <a:cs typeface="Verdana"/>
                        </a:rPr>
                        <a:t>90%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10" dirty="0">
                          <a:latin typeface="Verdana"/>
                          <a:cs typeface="Verdana"/>
                        </a:rPr>
                        <a:t>100%: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85" dirty="0">
                          <a:latin typeface="Verdana"/>
                          <a:cs typeface="Verdana"/>
                        </a:rPr>
                        <a:t>10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pontos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3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9875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Desempenho</a:t>
                      </a:r>
                      <a:r>
                        <a:rPr sz="1400" spc="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no</a:t>
                      </a:r>
                      <a:r>
                        <a:rPr sz="1400" spc="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50" dirty="0">
                          <a:latin typeface="Verdana"/>
                          <a:cs typeface="Verdana"/>
                        </a:rPr>
                        <a:t>2º</a:t>
                      </a:r>
                      <a:r>
                        <a:rPr sz="1400" spc="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Simulado 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SAEB: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Pontos</a:t>
                      </a:r>
                      <a:r>
                        <a:rPr sz="14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para</a:t>
                      </a:r>
                      <a:r>
                        <a:rPr sz="14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40" dirty="0">
                          <a:latin typeface="Verdana"/>
                          <a:cs typeface="Verdana"/>
                        </a:rPr>
                        <a:t>as</a:t>
                      </a:r>
                      <a:r>
                        <a:rPr sz="14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turmas </a:t>
                      </a:r>
                      <a:r>
                        <a:rPr sz="1400" spc="55" dirty="0">
                          <a:latin typeface="Verdana"/>
                          <a:cs typeface="Verdana"/>
                        </a:rPr>
                        <a:t>com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melhores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médias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289560" algn="just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400" spc="-300" dirty="0">
                          <a:latin typeface="Verdana"/>
                          <a:cs typeface="Verdana"/>
                        </a:rPr>
                        <a:t>1ª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colocada: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15" dirty="0">
                          <a:latin typeface="Verdana"/>
                          <a:cs typeface="Verdana"/>
                        </a:rPr>
                        <a:t>pontos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50" dirty="0">
                          <a:latin typeface="Verdana"/>
                          <a:cs typeface="Verdana"/>
                        </a:rPr>
                        <a:t>2ª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colocada: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15" dirty="0">
                          <a:latin typeface="Verdana"/>
                          <a:cs typeface="Verdana"/>
                        </a:rPr>
                        <a:t>pontos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60" dirty="0">
                          <a:latin typeface="Verdana"/>
                          <a:cs typeface="Verdana"/>
                        </a:rPr>
                        <a:t>3ª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colocada: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395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30" dirty="0">
                          <a:latin typeface="Verdana"/>
                          <a:cs typeface="Verdana"/>
                        </a:rPr>
                        <a:t>ponto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4936" y="4756718"/>
            <a:ext cx="8009063" cy="3867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78794" cy="150943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7721" y="230371"/>
            <a:ext cx="2578785" cy="2139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753562"/>
            <a:ext cx="705971" cy="1428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-4762" y="-4762"/>
            <a:ext cx="5438775" cy="1107440"/>
            <a:chOff x="-4762" y="-4762"/>
            <a:chExt cx="5438775" cy="110744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5429250" cy="1097915"/>
            </a:xfrm>
            <a:custGeom>
              <a:avLst/>
              <a:gdLst/>
              <a:ahLst/>
              <a:cxnLst/>
              <a:rect l="l" t="t" r="r" b="b"/>
              <a:pathLst>
                <a:path w="5429250" h="1097915">
                  <a:moveTo>
                    <a:pt x="5428749" y="0"/>
                  </a:moveTo>
                  <a:lnTo>
                    <a:pt x="5428749" y="1097324"/>
                  </a:lnTo>
                  <a:lnTo>
                    <a:pt x="0" y="1097324"/>
                  </a:lnTo>
                  <a:lnTo>
                    <a:pt x="0" y="0"/>
                  </a:lnTo>
                  <a:lnTo>
                    <a:pt x="54287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5429250" cy="1097915"/>
            </a:xfrm>
            <a:custGeom>
              <a:avLst/>
              <a:gdLst/>
              <a:ahLst/>
              <a:cxnLst/>
              <a:rect l="l" t="t" r="r" b="b"/>
              <a:pathLst>
                <a:path w="5429250" h="1097915">
                  <a:moveTo>
                    <a:pt x="5428749" y="0"/>
                  </a:moveTo>
                  <a:lnTo>
                    <a:pt x="5428749" y="1097324"/>
                  </a:lnTo>
                  <a:lnTo>
                    <a:pt x="0" y="1097324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7399" y="256006"/>
            <a:ext cx="4154804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45" dirty="0"/>
              <a:t>Como</a:t>
            </a:r>
            <a:r>
              <a:rPr sz="2800" spc="-120" dirty="0"/>
              <a:t> </a:t>
            </a:r>
            <a:r>
              <a:rPr sz="2800" spc="-90" dirty="0"/>
              <a:t>acompanhar</a:t>
            </a:r>
            <a:r>
              <a:rPr sz="2800" spc="-120" dirty="0"/>
              <a:t> </a:t>
            </a:r>
            <a:r>
              <a:rPr sz="2800" spc="-40" dirty="0"/>
              <a:t>os </a:t>
            </a:r>
            <a:r>
              <a:rPr sz="2800" spc="-10" dirty="0"/>
              <a:t>resultados?</a:t>
            </a:r>
            <a:endParaRPr sz="2800"/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5971" y="1190699"/>
            <a:ext cx="6105465" cy="36480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059900" y="1139404"/>
            <a:ext cx="156908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Verdana"/>
                <a:cs typeface="Verdana"/>
              </a:rPr>
              <a:t>Painel</a:t>
            </a:r>
            <a:r>
              <a:rPr sz="1500" spc="45" dirty="0">
                <a:latin typeface="Verdana"/>
                <a:cs typeface="Verdana"/>
              </a:rPr>
              <a:t> </a:t>
            </a:r>
            <a:r>
              <a:rPr sz="1500" spc="-25" dirty="0">
                <a:latin typeface="Verdana"/>
                <a:cs typeface="Verdana"/>
              </a:rPr>
              <a:t>de </a:t>
            </a:r>
            <a:r>
              <a:rPr sz="1500" spc="-10" dirty="0">
                <a:latin typeface="Verdana"/>
                <a:cs typeface="Verdana"/>
              </a:rPr>
              <a:t>resultados</a:t>
            </a:r>
            <a:r>
              <a:rPr sz="1500" spc="-90" dirty="0">
                <a:latin typeface="Verdana"/>
                <a:cs typeface="Verdana"/>
              </a:rPr>
              <a:t> </a:t>
            </a:r>
            <a:r>
              <a:rPr sz="1500" spc="-20" dirty="0">
                <a:latin typeface="Verdana"/>
                <a:cs typeface="Verdana"/>
              </a:rPr>
              <a:t>será </a:t>
            </a:r>
            <a:r>
              <a:rPr sz="1500" b="1" spc="-10" dirty="0">
                <a:latin typeface="Tahoma"/>
                <a:cs typeface="Tahoma"/>
              </a:rPr>
              <a:t>disponibilizado </a:t>
            </a:r>
            <a:r>
              <a:rPr sz="1500" b="1" spc="90" dirty="0">
                <a:latin typeface="Tahoma"/>
                <a:cs typeface="Tahoma"/>
              </a:rPr>
              <a:t>em</a:t>
            </a:r>
            <a:r>
              <a:rPr sz="1500" b="1" spc="5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link</a:t>
            </a:r>
            <a:r>
              <a:rPr sz="1500" b="1" spc="55" dirty="0">
                <a:latin typeface="Tahoma"/>
                <a:cs typeface="Tahoma"/>
              </a:rPr>
              <a:t> </a:t>
            </a:r>
            <a:r>
              <a:rPr sz="1500" b="1" spc="40" dirty="0">
                <a:latin typeface="Tahoma"/>
                <a:cs typeface="Tahoma"/>
              </a:rPr>
              <a:t>público </a:t>
            </a:r>
            <a:r>
              <a:rPr sz="1500" b="1" spc="60" dirty="0">
                <a:latin typeface="Tahoma"/>
                <a:cs typeface="Tahoma"/>
              </a:rPr>
              <a:t>no</a:t>
            </a:r>
            <a:r>
              <a:rPr sz="1500" b="1" spc="4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dia</a:t>
            </a:r>
            <a:r>
              <a:rPr sz="1500" b="1" spc="45" dirty="0">
                <a:latin typeface="Tahoma"/>
                <a:cs typeface="Tahoma"/>
              </a:rPr>
              <a:t> </a:t>
            </a:r>
            <a:r>
              <a:rPr sz="1500" b="1" spc="-10" dirty="0">
                <a:latin typeface="Tahoma"/>
                <a:cs typeface="Tahoma"/>
              </a:rPr>
              <a:t>11/08.</a:t>
            </a:r>
            <a:endParaRPr sz="1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92762" y="94699"/>
          <a:ext cx="6927214" cy="4961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9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Semana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1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Ação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1B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21/jul.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Agendar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reunião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com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responsáveis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turmas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5º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ano,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9º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ano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3ª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série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28/jul.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Apresentar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Brasileirão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SAEB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estudantes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turmas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definirem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nomes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dos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times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e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mascotes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04/ago.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49339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Montar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mural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físico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Brasileirão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SAEB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na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escola,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organizar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Taça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Brasileirão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SAEB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realizar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reunião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com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responsáveis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solicitando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cartas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apoio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11/ago.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049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Atualizar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ranking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no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mural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com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resultados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parciais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Brasileirão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SAEB,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sempre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que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houver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atualização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no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painel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digital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25/ago.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Finalizar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coleta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cartas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apoio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dos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responsáveis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15/set.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64071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Organizar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mural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incentivo/bilhetes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apoio,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engajar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tutores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em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conversas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individuais,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realizar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conversa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motivacional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com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turmas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22/set.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Organizar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lanche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especial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dia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prova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29/set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Preparar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cartas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direção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estudantes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17/out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Realizar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dia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descompressão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turmas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realizar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fala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final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motivação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20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31/out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4986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Preparar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lanche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especial,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entregar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cartas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paras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estudantes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antes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prova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realizar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acolhimento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no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dia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prova.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7937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4385" y="2137378"/>
            <a:ext cx="220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ED1B24"/>
                </a:solidFill>
                <a:latin typeface="Arial"/>
                <a:cs typeface="Arial"/>
              </a:rPr>
              <a:t>Obrigado!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8115" y="3045953"/>
            <a:ext cx="1014838" cy="54701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9743" y="2401482"/>
            <a:ext cx="945519" cy="6885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1286</Words>
  <Application>Microsoft Office PowerPoint</Application>
  <PresentationFormat>Apresentação na tela (16:9)</PresentationFormat>
  <Paragraphs>232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9" baseType="lpstr">
      <vt:lpstr>Arial</vt:lpstr>
      <vt:lpstr>Arial MT</vt:lpstr>
      <vt:lpstr>Calibri</vt:lpstr>
      <vt:lpstr>Montserrat-Bold</vt:lpstr>
      <vt:lpstr>Montserrat-Regular</vt:lpstr>
      <vt:lpstr>Tahoma</vt:lpstr>
      <vt:lpstr>Times New Roman</vt:lpstr>
      <vt:lpstr>Verdana</vt:lpstr>
      <vt:lpstr>Office Theme</vt:lpstr>
      <vt:lpstr>Apresentação do PowerPoint</vt:lpstr>
      <vt:lpstr>Apresentação do PowerPoint</vt:lpstr>
      <vt:lpstr>Diagnosticar e recompor os estudantes abaixo do proﬁciente apenas 1 nível de aprendizagem</vt:lpstr>
      <vt:lpstr>Pilares da Jornada 90 dias SAEB</vt:lpstr>
      <vt:lpstr>Em resumo, o Plano de Aprendizagem:</vt:lpstr>
      <vt:lpstr>Cronograma da Jornada</vt:lpstr>
      <vt:lpstr>BI: Planos de Aprendizagem</vt:lpstr>
      <vt:lpstr>Apresentação do PowerPoint</vt:lpstr>
      <vt:lpstr>Apresentação do PowerPoint</vt:lpstr>
      <vt:lpstr>O professor pode usar um Plano de outro nível?</vt:lpstr>
      <vt:lpstr>Diferença de FGB para OE</vt:lpstr>
      <vt:lpstr>Checklist semanal</vt:lpstr>
      <vt:lpstr>Checklist semanal</vt:lpstr>
      <vt:lpstr>Apresentação do PowerPoint</vt:lpstr>
      <vt:lpstr>Brasileirão SAEB</vt:lpstr>
      <vt:lpstr>Regras de Pontuação no Brasileirão SAEB</vt:lpstr>
      <vt:lpstr>Regras de Pontuação no Brasileirão SAEB</vt:lpstr>
      <vt:lpstr>Como acompanhar os resultados?</vt:lpstr>
      <vt:lpstr>Apresentação do PowerPoint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 90 dias SAEB - Supervisores 17/07.pptx</dc:title>
  <dc:creator>Usuario</dc:creator>
  <cp:lastModifiedBy>MARIA CAROLINE DA SILVEIRA</cp:lastModifiedBy>
  <cp:revision>5</cp:revision>
  <dcterms:created xsi:type="dcterms:W3CDTF">2025-07-23T21:48:45Z</dcterms:created>
  <dcterms:modified xsi:type="dcterms:W3CDTF">2025-07-28T12:57:57Z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2025-07-23T00:00:00Z</vt:filetime>
  </property>
  <property fmtid="{D5CDD505-2E9C-101B-9397-08002B2CF9AE}" pid="3" name="Creator">
    <vt:lpwstr>Google</vt:lpwstr>
  </property>
  <property fmtid="{D5CDD505-2E9C-101B-9397-08002B2CF9AE}" pid="4" name="LastSaved">
    <vt:filetime>2025-07-23T00:00:00Z</vt:filetime>
  </property>
</Properties>
</file>