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0" r:id="rId4"/>
    <p:sldId id="271" r:id="rId5"/>
    <p:sldId id="257" r:id="rId6"/>
    <p:sldId id="262" r:id="rId7"/>
    <p:sldId id="259" r:id="rId8"/>
    <p:sldId id="263" r:id="rId9"/>
    <p:sldId id="260" r:id="rId10"/>
    <p:sldId id="264" r:id="rId11"/>
    <p:sldId id="261" r:id="rId12"/>
    <p:sldId id="265" r:id="rId13"/>
    <p:sldId id="280" r:id="rId14"/>
    <p:sldId id="274" r:id="rId15"/>
    <p:sldId id="258" r:id="rId16"/>
    <p:sldId id="278" r:id="rId17"/>
    <p:sldId id="279" r:id="rId18"/>
    <p:sldId id="266" r:id="rId19"/>
    <p:sldId id="277" r:id="rId20"/>
    <p:sldId id="267" r:id="rId21"/>
    <p:sldId id="275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54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7309E-3CDC-0C4B-3D19-88CCF1DF8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157642-5907-7335-7D39-F1ED5C99B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979434-2AF0-5A73-E5EA-B07900181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D05953-742E-DA5D-894F-CE5C686A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C793AD-61D4-DA5E-F431-9E472EA2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30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D10C0-DE32-3A3D-56C7-D8913596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C6DA40-FCBF-60E1-36D5-90F3B9DEB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B0B5EA-8D0A-7F08-72E6-D9E88E81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8813A5-66AF-85AE-0E8B-A5F7BE38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8C138C-231B-8186-D508-C2A377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060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9E6DC-E8EF-9B65-D546-03F2A90B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7C95E1-E958-83B1-56BC-89DF0E6DD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EB3F50-EE38-9A43-21E1-3C1132B4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57AA70-BC95-124D-94F1-E70F9042C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08ABC9-18D4-9959-C16A-FB915DD69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43AB1-6F2B-6C0F-7A2F-408CA352A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9ABBF8-EAD0-4FB9-86AC-6D5816B48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527098-FBB3-98BA-1932-A66DF5EEB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398615-C363-B35F-E2D1-CC8A9F04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32A2A2-E620-37DC-24A4-032542A5D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2F65E4-EF9B-0A53-AE60-38666BBE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16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1F066-F8B4-BB16-B737-7920030E1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AE8014-8881-FCEE-406D-AE68E210A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CFF1D1-44F4-8D6F-2FD3-23B9C52E4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E0A9E24-0010-0645-3C48-F1E1F40C5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E5ED856-FF88-5EAC-BF8D-05D0D8A9B5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4719C4-A613-0570-27F2-9D65BFA07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C8D6A9-63EA-C8E3-B86C-439D6477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77D42AA-393C-8107-4756-D41F1CF40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20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6030A-7BDD-B2BA-9CE1-27C1F770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8E24528-A247-48B0-B6C6-7319540B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5D7A80-5806-C860-323E-B90AA2B5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0B23AA-19B6-FA58-9B26-FD473BAE0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02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DAAD6A-72F7-2742-21E9-4FBCBE3E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80D026E-0C86-3A51-C850-3924914D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213923-04F8-A29F-F38C-DD18D7000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264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ABAB0-393C-F867-01CC-539DE3770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B69225-B3EF-8B8A-7FF4-0379175CD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5A59F1-7868-5B46-F1EB-36EA66D4B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C1C4DF-B0C4-FF9E-9E13-583998EF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C4653B-7492-C94A-5FC8-A8D8F7D0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111D38-FFB6-24F0-E836-0CDF095B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5206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2ACA4-1DF0-E471-2270-6E822803B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1B3776C-A7A6-7FA6-80D2-077FB7EB7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1D63AC6-FBBF-8FE8-9CEB-A96F3E295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2B15B4-E9D3-E3B2-FF87-3DFCAAD33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D1D215-DA65-37EC-C77A-A85C5F6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84BF853-B8FA-62E0-1C10-40DBF660E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80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13A0F6-08DC-20CC-755D-CD84ACFA9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7B33B6-7D54-A8F0-41BF-5876AB3C6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789235-41AA-9373-ED81-F3FE78DE5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80AED-A6CF-7A0C-4FB2-6BE9F1B44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603B30-ACB2-81E7-09C2-325C1CD8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38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83DB43-B3EB-3F05-6B08-3A9A8E71F8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60D2A0-A16D-CC31-5901-9D30F34AC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595110-5AEB-3DE8-392C-C9E2FECFA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50EB15-0E5B-C8C5-652A-B6EB0A3C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1D34BF-9070-257F-0CB1-58F8FBB20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42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8C7931C-5FA6-BEDE-EEEB-4093BC7C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C86378-87F7-54D0-60CF-67D37A279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4DE20B-2FB6-6CE8-98E4-0099C2301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86A607-1D7F-495E-BAA9-9AF1C61095CE}" type="datetimeFigureOut">
              <a:rPr lang="pt-BR" smtClean="0"/>
              <a:t>14/10/2025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0492D4-2D38-AA16-ABEE-1FB9F13FA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9108B6-B04C-A4E2-3068-BD118FDB2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89786-E35E-4082-8CA6-B048F715AF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34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jDDP1NhNyK4EDeMm74DiWm9xfj5SNVV-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F951D-C24C-C809-BA84-41397C2FB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22036"/>
            <a:ext cx="9144000" cy="2687927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Ciências da Natureza</a:t>
            </a:r>
            <a:br>
              <a:rPr lang="pt-BR" sz="4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Preparação para o SARESP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24AC3D-3D12-2124-7D18-0572BCC0F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9927" y="4846639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pt-BR" sz="3200" dirty="0">
                <a:solidFill>
                  <a:schemeClr val="accent5">
                    <a:lumMod val="75000"/>
                  </a:schemeClr>
                </a:solidFill>
              </a:rPr>
              <a:t>Unidade Regional de Ensino de Avaré </a:t>
            </a:r>
          </a:p>
          <a:p>
            <a:pPr algn="r"/>
            <a:r>
              <a:rPr lang="pt-BR" sz="3200" dirty="0">
                <a:solidFill>
                  <a:schemeClr val="accent5">
                    <a:lumMod val="75000"/>
                  </a:schemeClr>
                </a:solidFill>
              </a:rPr>
              <a:t>PEC DC - Ciências da Natureza : Juliane Figueiredo</a:t>
            </a:r>
          </a:p>
          <a:p>
            <a:pPr algn="r"/>
            <a:r>
              <a:rPr lang="pt-BR" sz="3200" dirty="0">
                <a:solidFill>
                  <a:schemeClr val="accent5">
                    <a:lumMod val="75000"/>
                  </a:schemeClr>
                </a:solidFill>
              </a:rPr>
              <a:t>Setembro/Outubro de 2025</a:t>
            </a:r>
          </a:p>
        </p:txBody>
      </p:sp>
    </p:spTree>
    <p:extLst>
      <p:ext uri="{BB962C8B-B14F-4D97-AF65-F5344CB8AC3E}">
        <p14:creationId xmlns:p14="http://schemas.microsoft.com/office/powerpoint/2010/main" val="4067192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186E9-35EF-EEB6-DE8E-AEE80402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Objetivo: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43C8D8-6BBC-581D-7BB5-1D1277DB1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306" y="2506662"/>
            <a:ext cx="5299198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	Promover a formação de professores de Ciências da Natureza para a preparação do SARESP 2025 e a organização do planejamento do 4º bimestre.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947198-87EE-2540-7ACA-5137EB2785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85"/>
          <a:stretch/>
        </p:blipFill>
        <p:spPr>
          <a:xfrm>
            <a:off x="8006148" y="2152507"/>
            <a:ext cx="3111546" cy="265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4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2800A-3875-7C76-FE16-46153D62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83" y="2696511"/>
            <a:ext cx="4417291" cy="1325563"/>
          </a:xfrm>
        </p:spPr>
        <p:txBody>
          <a:bodyPr>
            <a:noAutofit/>
          </a:bodyPr>
          <a:lstStyle/>
          <a:p>
            <a:pPr algn="ctr"/>
            <a:r>
              <a:rPr lang="pt-BR" sz="4800" dirty="0"/>
              <a:t>Como está a seu planejamento para o SARESP 2025?</a:t>
            </a:r>
          </a:p>
        </p:txBody>
      </p:sp>
      <p:pic>
        <p:nvPicPr>
          <p:cNvPr id="2050" name="Picture 2" descr="Mulher Pensando Vetores, Ícones e Planos de Fundo para Baixar Grátis">
            <a:extLst>
              <a:ext uri="{FF2B5EF4-FFF2-40B4-BE49-F238E27FC236}">
                <a16:creationId xmlns:a16="http://schemas.microsoft.com/office/drawing/2014/main" id="{FE735324-B218-70FE-F7F2-B65D699EE6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857" y="1208629"/>
            <a:ext cx="4440742" cy="444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60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84836-88B4-82FB-C03F-893BDE13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Sugestão de organização de materiais para o </a:t>
            </a:r>
            <a:r>
              <a:rPr lang="pt-BR" b="1" dirty="0"/>
              <a:t>4º Bimestre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63F65F-FAF9-F66A-1274-A97564598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120467"/>
            <a:ext cx="10658475" cy="19335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/>
              <a:t>	No planejamento para o 4º bimestre, ao analisar o Escopo-Sequência de cada série, faça a divisão em blocos temáticos organizados de acordo com os objetos de conhecimento, planejando as aulas em consonância com os descritores ou os conteúdos do Mapa Foco.</a:t>
            </a:r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B024045-0719-F96C-EF41-A731051686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560"/>
          <a:stretch/>
        </p:blipFill>
        <p:spPr>
          <a:xfrm>
            <a:off x="1369743" y="4208080"/>
            <a:ext cx="2647950" cy="152472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6F0BDD4-3E4A-8359-D2B6-2E3E58507F9E}"/>
              </a:ext>
            </a:extLst>
          </p:cNvPr>
          <p:cNvSpPr txBox="1"/>
          <p:nvPr/>
        </p:nvSpPr>
        <p:spPr>
          <a:xfrm>
            <a:off x="4086225" y="4312371"/>
            <a:ext cx="8105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Veja, por exemplo, o planejamento elaborado de acordo com o Escopo-Sequência de Ciências.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D65DCD-98FE-BF2A-9146-BC9F97A8356C}"/>
              </a:ext>
            </a:extLst>
          </p:cNvPr>
          <p:cNvSpPr txBox="1"/>
          <p:nvPr/>
        </p:nvSpPr>
        <p:spPr>
          <a:xfrm>
            <a:off x="5724525" y="5745817"/>
            <a:ext cx="5887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/>
              <a:t>	Essa estratégia possibilita antecipar as aprendizagens relacionadas aos descritores e conteúdos do SARESP, evitando lacunas de aprendizagens para o próximo ano.</a:t>
            </a:r>
          </a:p>
        </p:txBody>
      </p:sp>
    </p:spTree>
    <p:extLst>
      <p:ext uri="{BB962C8B-B14F-4D97-AF65-F5344CB8AC3E}">
        <p14:creationId xmlns:p14="http://schemas.microsoft.com/office/powerpoint/2010/main" val="366997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9C287-0C76-086A-B485-4E390F438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17" y="-17755"/>
            <a:ext cx="1798468" cy="788972"/>
          </a:xfrm>
        </p:spPr>
        <p:txBody>
          <a:bodyPr/>
          <a:lstStyle/>
          <a:p>
            <a:pPr algn="ctr"/>
            <a:r>
              <a:rPr lang="pt-BR" dirty="0"/>
              <a:t>6º ano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B379DBA-FDA5-0B43-5076-8379EB05D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016925"/>
              </p:ext>
            </p:extLst>
          </p:nvPr>
        </p:nvGraphicFramePr>
        <p:xfrm>
          <a:off x="3086113" y="4206240"/>
          <a:ext cx="6781787" cy="265176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3260352">
                  <a:extLst>
                    <a:ext uri="{9D8B030D-6E8A-4147-A177-3AD203B41FA5}">
                      <a16:colId xmlns:a16="http://schemas.microsoft.com/office/drawing/2014/main" val="541211184"/>
                    </a:ext>
                  </a:extLst>
                </a:gridCol>
                <a:gridCol w="3521435">
                  <a:extLst>
                    <a:ext uri="{9D8B030D-6E8A-4147-A177-3AD203B41FA5}">
                      <a16:colId xmlns:a16="http://schemas.microsoft.com/office/drawing/2014/main" val="1228251044"/>
                    </a:ext>
                  </a:extLst>
                </a:gridCol>
              </a:tblGrid>
              <a:tr h="344214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Divisão por blocos temáticos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7742"/>
                  </a:ext>
                </a:extLst>
              </a:tr>
              <a:tr h="3442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Antes do Saresp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Após o Saresp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467211"/>
                  </a:ext>
                </a:extLst>
              </a:tr>
              <a:tr h="86053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Interação entre sistema muscular e nervoso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Interação entre os sistemas locomotor e nervoso (assunto envolvendo drogas)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24553"/>
                  </a:ext>
                </a:extLst>
              </a:tr>
              <a:tr h="34421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Lentes Corretivas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6341"/>
                  </a:ext>
                </a:extLst>
              </a:tr>
              <a:tr h="60237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Sistema Locomotor ou esquelético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97962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13E85DE5-8185-1EF9-1FBD-C26C2CA02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87" y="647392"/>
            <a:ext cx="11135625" cy="346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15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9F342-5D8F-7F64-E954-B134CF065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6º ano : Descritores do 4º Bimestre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4BE1C7F7-D71B-21F3-2747-7E91AE965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701432"/>
              </p:ext>
            </p:extLst>
          </p:nvPr>
        </p:nvGraphicFramePr>
        <p:xfrm>
          <a:off x="363984" y="1825625"/>
          <a:ext cx="11248007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44066">
                  <a:extLst>
                    <a:ext uri="{9D8B030D-6E8A-4147-A177-3AD203B41FA5}">
                      <a16:colId xmlns:a16="http://schemas.microsoft.com/office/drawing/2014/main" val="1389475841"/>
                    </a:ext>
                  </a:extLst>
                </a:gridCol>
                <a:gridCol w="1303941">
                  <a:extLst>
                    <a:ext uri="{9D8B030D-6E8A-4147-A177-3AD203B41FA5}">
                      <a16:colId xmlns:a16="http://schemas.microsoft.com/office/drawing/2014/main" val="4263710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Descritores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Aulas (MD)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997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Compreender que os organismos pluricelulares são constituídos por um complexo arranjo com diferentes níveis de organização biológica (Células → Tecidos → Órgãos → Sistemas → Organismo), com base em ilustrações ou modelos digitais de apoio.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1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5807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Identificar os órgãos que compõem o Sistema Nervoso Central e suas principais funções.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2,3,4,5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4108636268"/>
                  </a:ext>
                </a:extLst>
              </a:tr>
              <a:tr h="419538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Relacionar as estruturas básicas do sistema nervoso (central, periférico e simpático/parassimpático) com suas respectivas funções no comando da coordenação das ações motoras e sensoriais do corpo. 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4,5,7,9,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10,11,14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18300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Reconhecer o funcionamento da visão (captação e interpretação das imagens) na interação do organismo com o meio.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6, 7, 8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67860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Selecionar lentes adequadas para a correção de diferentes defeitos da visão com base no funcionamento do olho humano.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6, 7, 8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3072829518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DABEC2DB-034C-4C20-63DB-370A47AEC815}"/>
              </a:ext>
            </a:extLst>
          </p:cNvPr>
          <p:cNvSpPr txBox="1"/>
          <p:nvPr/>
        </p:nvSpPr>
        <p:spPr>
          <a:xfrm>
            <a:off x="0" y="6323598"/>
            <a:ext cx="12258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 : Planeje as aulas do 4º Bimestre de forma que os objetivos estejam direcionados ao desenvolvimento dos descritores.</a:t>
            </a:r>
          </a:p>
        </p:txBody>
      </p:sp>
    </p:spTree>
    <p:extLst>
      <p:ext uri="{BB962C8B-B14F-4D97-AF65-F5344CB8AC3E}">
        <p14:creationId xmlns:p14="http://schemas.microsoft.com/office/powerpoint/2010/main" val="130159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1832D-43CB-0E1D-0A85-F4674511F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5EF14-3DEA-478B-AD6A-D9B87EB2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248" y="-70854"/>
            <a:ext cx="1798468" cy="788972"/>
          </a:xfrm>
        </p:spPr>
        <p:txBody>
          <a:bodyPr/>
          <a:lstStyle/>
          <a:p>
            <a:pPr algn="ctr"/>
            <a:r>
              <a:rPr lang="pt-BR" dirty="0"/>
              <a:t>7º ano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6A72ADA-DDFE-1209-D2D1-FD2769043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517159"/>
              </p:ext>
            </p:extLst>
          </p:nvPr>
        </p:nvGraphicFramePr>
        <p:xfrm>
          <a:off x="1562470" y="5029881"/>
          <a:ext cx="9443913" cy="146304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4543438">
                  <a:extLst>
                    <a:ext uri="{9D8B030D-6E8A-4147-A177-3AD203B41FA5}">
                      <a16:colId xmlns:a16="http://schemas.microsoft.com/office/drawing/2014/main" val="541211184"/>
                    </a:ext>
                  </a:extLst>
                </a:gridCol>
                <a:gridCol w="4900475">
                  <a:extLst>
                    <a:ext uri="{9D8B030D-6E8A-4147-A177-3AD203B41FA5}">
                      <a16:colId xmlns:a16="http://schemas.microsoft.com/office/drawing/2014/main" val="122825104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Divisão por blocos temáticos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77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Antes do Saresp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Após o Saresp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467211"/>
                  </a:ext>
                </a:extLst>
              </a:tr>
              <a:tr h="15779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Programas e indicadores de saúde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Não há blocos temáticos diferentes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24553"/>
                  </a:ext>
                </a:extLst>
              </a:tr>
              <a:tr h="15779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Programas e indicadores de saúde pública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6341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5C1EFD37-EA41-EAC4-1CE6-A93A15290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78" y="708593"/>
            <a:ext cx="10865408" cy="417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98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12A61-DBC0-87D8-7736-9AC8120D6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24EF6-B47E-D8C6-30BF-252A7C633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7º ano : Descritores do 4º Bimestre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275163FA-49D1-2A29-4F4A-68BB7F1C63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199685"/>
              </p:ext>
            </p:extLst>
          </p:nvPr>
        </p:nvGraphicFramePr>
        <p:xfrm>
          <a:off x="838200" y="1825625"/>
          <a:ext cx="10081334" cy="3515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2748">
                  <a:extLst>
                    <a:ext uri="{9D8B030D-6E8A-4147-A177-3AD203B41FA5}">
                      <a16:colId xmlns:a16="http://schemas.microsoft.com/office/drawing/2014/main" val="1389475841"/>
                    </a:ext>
                  </a:extLst>
                </a:gridCol>
                <a:gridCol w="1118586">
                  <a:extLst>
                    <a:ext uri="{9D8B030D-6E8A-4147-A177-3AD203B41FA5}">
                      <a16:colId xmlns:a16="http://schemas.microsoft.com/office/drawing/2014/main" val="915276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Aulas (MD)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97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Reconhecer as condições de saúde de uma comunidade, cidade ou estado, com base em indicadores de saúde – taxa de mortalidade infantil, cobertura de saneamento básico e incidência de doenças de veiculação hídrica, atmosférica, entre outros – ou de resultados de políticas públicas destinadas à saúde.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2, 16,17,18,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19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5807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Compreender a importância da vacinação para a saúde pública, para a manutenção da saúde individual e coletiva e para a erradicação de doenças.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9,10,11,12,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13,14,15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410863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Identificar principais características de vírus e de bactérias, assim como as principais patologias que provocam no organismo humano. 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3,4,5,6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183000778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AFADA685-8F31-372A-3714-0B1D9A9D767D}"/>
              </a:ext>
            </a:extLst>
          </p:cNvPr>
          <p:cNvSpPr txBox="1"/>
          <p:nvPr/>
        </p:nvSpPr>
        <p:spPr>
          <a:xfrm>
            <a:off x="76200" y="6154321"/>
            <a:ext cx="12392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 : Planeje as aulas do 4º Bimestre de forma que os objetivos estejam direcionados ao desenvolvimento dos descritores.</a:t>
            </a:r>
            <a:endParaRPr lang="pt-BR" sz="16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43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F09F9-0E42-4304-E368-BE9ABCAA4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1B7EC-774E-964E-405E-4A5435E8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365" y="0"/>
            <a:ext cx="1798468" cy="788972"/>
          </a:xfrm>
        </p:spPr>
        <p:txBody>
          <a:bodyPr/>
          <a:lstStyle/>
          <a:p>
            <a:pPr algn="ctr"/>
            <a:r>
              <a:rPr lang="pt-BR" dirty="0"/>
              <a:t>8º ano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46FFB47-ED12-10B2-BA59-8E23A2971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014519"/>
              </p:ext>
            </p:extLst>
          </p:nvPr>
        </p:nvGraphicFramePr>
        <p:xfrm>
          <a:off x="1704005" y="5360784"/>
          <a:ext cx="9437624" cy="146304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4537149">
                  <a:extLst>
                    <a:ext uri="{9D8B030D-6E8A-4147-A177-3AD203B41FA5}">
                      <a16:colId xmlns:a16="http://schemas.microsoft.com/office/drawing/2014/main" val="541211184"/>
                    </a:ext>
                  </a:extLst>
                </a:gridCol>
                <a:gridCol w="4900475">
                  <a:extLst>
                    <a:ext uri="{9D8B030D-6E8A-4147-A177-3AD203B41FA5}">
                      <a16:colId xmlns:a16="http://schemas.microsoft.com/office/drawing/2014/main" val="122825104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Divisão por blocos temáticos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77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Antes do Saresp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Após o Saresp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467211"/>
                  </a:ext>
                </a:extLst>
              </a:tr>
              <a:tr h="15779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Fontes e Tipos de Energia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Circuitos Elétricos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24553"/>
                  </a:ext>
                </a:extLst>
              </a:tr>
              <a:tr h="15779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Uso Consciente de energia elétrica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6341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DB840EC5-3ADA-E070-3B36-13C5F712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6" y="582167"/>
            <a:ext cx="11246428" cy="47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89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035DA-103C-6154-7F8A-7D8C77A6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29800-8828-8DE9-32CC-115EED527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041" y="480535"/>
            <a:ext cx="10515600" cy="1325563"/>
          </a:xfrm>
        </p:spPr>
        <p:txBody>
          <a:bodyPr/>
          <a:lstStyle/>
          <a:p>
            <a:r>
              <a:rPr lang="pt-BR" dirty="0"/>
              <a:t>8º ano : Descritores do 4º Bimestre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65827094-BEB8-2912-8FF1-E562174C16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697088"/>
              </p:ext>
            </p:extLst>
          </p:nvPr>
        </p:nvGraphicFramePr>
        <p:xfrm>
          <a:off x="931045" y="2029811"/>
          <a:ext cx="10081334" cy="338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0300">
                  <a:extLst>
                    <a:ext uri="{9D8B030D-6E8A-4147-A177-3AD203B41FA5}">
                      <a16:colId xmlns:a16="http://schemas.microsoft.com/office/drawing/2014/main" val="1389475841"/>
                    </a:ext>
                  </a:extLst>
                </a:gridCol>
                <a:gridCol w="941034">
                  <a:extLst>
                    <a:ext uri="{9D8B030D-6E8A-4147-A177-3AD203B41FA5}">
                      <a16:colId xmlns:a16="http://schemas.microsoft.com/office/drawing/2014/main" val="186563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Aulas (MD)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975875"/>
                  </a:ext>
                </a:extLst>
              </a:tr>
              <a:tr h="384916">
                <a:tc>
                  <a:txBody>
                    <a:bodyPr/>
                    <a:lstStyle/>
                    <a:p>
                      <a:pPr algn="just"/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Classificar equipamentos elétricos residenciais, tais como chuveiro, ferro, lâmpadas, TV, rádio, geladeira e outros, de acordo com o tipo de transformação de energia (elétrica para as energias térmica, luminosa, sonora e mecânica).</a:t>
                      </a:r>
                      <a:endParaRPr lang="pt-B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7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Classificar diferentes fontes de energia como renováveis ou não renováveis.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2000" dirty="0"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4,5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410863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Identificar modos mais sustentáveis de produção ou de consumo de equipamentos eletrônicos com o objetivo de diminuir o impacto na saúde individual e coletiva das pessoas.</a:t>
                      </a:r>
                      <a:endParaRPr lang="pt-B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12,20,22,23</a:t>
                      </a:r>
                      <a:endParaRPr lang="pt-B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3000778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29509A18-8396-D608-E3ED-74E51EB55546}"/>
              </a:ext>
            </a:extLst>
          </p:cNvPr>
          <p:cNvSpPr txBox="1"/>
          <p:nvPr/>
        </p:nvSpPr>
        <p:spPr>
          <a:xfrm>
            <a:off x="-19050" y="6038911"/>
            <a:ext cx="12211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 : Planeje as aulas do 4º Bimestre de forma que os objetivos estejam direcionados ao desenvolvimento dos descritores.</a:t>
            </a:r>
            <a:endParaRPr lang="pt-BR" sz="16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721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CBF11-016E-CF52-0B5C-63890B38E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9CF79B-3A3A-5768-360A-AFD77032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17" y="-17755"/>
            <a:ext cx="1798468" cy="788972"/>
          </a:xfrm>
        </p:spPr>
        <p:txBody>
          <a:bodyPr/>
          <a:lstStyle/>
          <a:p>
            <a:pPr algn="ctr"/>
            <a:r>
              <a:rPr lang="pt-BR" dirty="0"/>
              <a:t>9º ano 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8075E33-A483-FCED-D900-E7295C7C4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095910"/>
              </p:ext>
            </p:extLst>
          </p:nvPr>
        </p:nvGraphicFramePr>
        <p:xfrm>
          <a:off x="1091953" y="4973405"/>
          <a:ext cx="9994329" cy="182880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4968863">
                  <a:extLst>
                    <a:ext uri="{9D8B030D-6E8A-4147-A177-3AD203B41FA5}">
                      <a16:colId xmlns:a16="http://schemas.microsoft.com/office/drawing/2014/main" val="541211184"/>
                    </a:ext>
                  </a:extLst>
                </a:gridCol>
                <a:gridCol w="5025466">
                  <a:extLst>
                    <a:ext uri="{9D8B030D-6E8A-4147-A177-3AD203B41FA5}">
                      <a16:colId xmlns:a16="http://schemas.microsoft.com/office/drawing/2014/main" val="122825104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Divisão por blocos temáticos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77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Antes do Saresp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Após o Saresp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467211"/>
                  </a:ext>
                </a:extLst>
              </a:tr>
              <a:tr h="15779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Composição, estrutura e localização do Sistema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Astronomia e cultura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24553"/>
                  </a:ext>
                </a:extLst>
              </a:tr>
              <a:tr h="157794"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Evolução Estelar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6341"/>
                  </a:ext>
                </a:extLst>
              </a:tr>
              <a:tr h="315588">
                <a:tc>
                  <a:txBody>
                    <a:bodyPr/>
                    <a:lstStyle/>
                    <a:p>
                      <a:pPr algn="ct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Vida humana fora da Terra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97962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CB8FA5CD-B1D9-7CD4-DD89-9DC64B706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6" y="587253"/>
            <a:ext cx="11246428" cy="47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2BC47-38BE-18B3-869E-FC8A3619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91A6C6-9312-2BB4-5C63-D177BF06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06" y="658089"/>
            <a:ext cx="10515600" cy="1325563"/>
          </a:xfrm>
        </p:spPr>
        <p:txBody>
          <a:bodyPr/>
          <a:lstStyle/>
          <a:p>
            <a:r>
              <a:rPr lang="pt-BR" dirty="0"/>
              <a:t>9º ano : Descritores do 4º Bimestre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0FD0EA48-FBBE-5F19-84B8-E871FD2624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518775"/>
              </p:ext>
            </p:extLst>
          </p:nvPr>
        </p:nvGraphicFramePr>
        <p:xfrm>
          <a:off x="980243" y="2242875"/>
          <a:ext cx="10081334" cy="2920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0300">
                  <a:extLst>
                    <a:ext uri="{9D8B030D-6E8A-4147-A177-3AD203B41FA5}">
                      <a16:colId xmlns:a16="http://schemas.microsoft.com/office/drawing/2014/main" val="1389475841"/>
                    </a:ext>
                  </a:extLst>
                </a:gridCol>
                <a:gridCol w="941034">
                  <a:extLst>
                    <a:ext uri="{9D8B030D-6E8A-4147-A177-3AD203B41FA5}">
                      <a16:colId xmlns:a16="http://schemas.microsoft.com/office/drawing/2014/main" val="186563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Aulas (MD)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9975875"/>
                  </a:ext>
                </a:extLst>
              </a:tr>
              <a:tr h="3849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Reconhecer a composição e a estrutura do Sistema Solar (Sol, planetas rochosos, planetas gigantes gasosos e corpos menores).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9,10,11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5807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Identificar a localização do Sistema Solar na nossa Galáxia, a Via Láctea, e dela no Universo, apenas uma galáxia dentre bilhões.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9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410863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Compreender os modelos geocêntrico e heliocêntrico a partir da organização dos planetas e do Sol em cada um, reconhecendo o contexto histórico de cada modelo e as evidências que levaram à substituição do modelo geocêntrico pelo heliocêntrico.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ontserrat" panose="00000500000000000000" pitchFamily="2" charset="0"/>
                          <a:cs typeface="Arial" panose="020B0604020202020204" pitchFamily="34" charset="0"/>
                        </a:rPr>
                        <a:t>8</a:t>
                      </a:r>
                      <a:endParaRPr lang="pt-BR" sz="1800" dirty="0">
                        <a:effectLst/>
                        <a:latin typeface="Arial" panose="020B0604020202020204" pitchFamily="34" charset="0"/>
                        <a:ea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183000778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D98EC820-213C-A7A2-2852-F32D494D6F8A}"/>
              </a:ext>
            </a:extLst>
          </p:cNvPr>
          <p:cNvSpPr txBox="1"/>
          <p:nvPr/>
        </p:nvSpPr>
        <p:spPr>
          <a:xfrm>
            <a:off x="0" y="6106834"/>
            <a:ext cx="12287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 : Planeje as aulas do 4º Bimestre de forma que os objetivos estejam direcionados ao desenvolvimento dos descritores.</a:t>
            </a:r>
            <a:endParaRPr lang="pt-BR" sz="16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680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5F45F9-1CB4-D8D9-7AB9-D4D8D8685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C00000"/>
                </a:solidFill>
              </a:rPr>
              <a:t>Orientação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765EDC-7D94-9E81-CCE1-EDFB7BD4D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Utilize  mesma estratégia nos componentes de 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Física </a:t>
            </a:r>
          </a:p>
          <a:p>
            <a:r>
              <a:rPr lang="pt-BR" dirty="0"/>
              <a:t>Química </a:t>
            </a:r>
          </a:p>
          <a:p>
            <a:r>
              <a:rPr lang="pt-BR" dirty="0"/>
              <a:t>Biologia</a:t>
            </a:r>
          </a:p>
        </p:txBody>
      </p:sp>
    </p:spTree>
    <p:extLst>
      <p:ext uri="{BB962C8B-B14F-4D97-AF65-F5344CB8AC3E}">
        <p14:creationId xmlns:p14="http://schemas.microsoft.com/office/powerpoint/2010/main" val="3320101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8C561-C217-D0D7-BF09-C420336A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Próximos Passos... 4º Bimestre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FACB72DE-99C5-A236-88F7-9C66EEF8FA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763" y="1785937"/>
            <a:ext cx="10515600" cy="32861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3918CB4-A7DD-7121-BF61-98048985D0C0}"/>
              </a:ext>
            </a:extLst>
          </p:cNvPr>
          <p:cNvSpPr txBox="1"/>
          <p:nvPr/>
        </p:nvSpPr>
        <p:spPr>
          <a:xfrm>
            <a:off x="10196673" y="3538182"/>
            <a:ext cx="1274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SARESP</a:t>
            </a:r>
          </a:p>
        </p:txBody>
      </p:sp>
    </p:spTree>
    <p:extLst>
      <p:ext uri="{BB962C8B-B14F-4D97-AF65-F5344CB8AC3E}">
        <p14:creationId xmlns:p14="http://schemas.microsoft.com/office/powerpoint/2010/main" val="2190654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0E98D-252A-5AE3-B686-347AE2A0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16" y="202625"/>
            <a:ext cx="5560291" cy="1325563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C00000"/>
                </a:solidFill>
              </a:rPr>
              <a:t>De olho no calendário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DB09CF5-E35C-91F1-7CA0-0AE1E015C08E}"/>
              </a:ext>
            </a:extLst>
          </p:cNvPr>
          <p:cNvGrpSpPr/>
          <p:nvPr/>
        </p:nvGrpSpPr>
        <p:grpSpPr>
          <a:xfrm>
            <a:off x="0" y="2033516"/>
            <a:ext cx="5104263" cy="4339532"/>
            <a:chOff x="501970" y="1588655"/>
            <a:chExt cx="5062939" cy="4230212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9ADEE371-C43D-2A66-B7DE-17FBC5236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914" t="7846" r="31152" b="19816"/>
            <a:stretch/>
          </p:blipFill>
          <p:spPr>
            <a:xfrm>
              <a:off x="501970" y="1588655"/>
              <a:ext cx="5062939" cy="4230212"/>
            </a:xfrm>
            <a:prstGeom prst="rect">
              <a:avLst/>
            </a:prstGeom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BD4A97BE-4ED1-68DB-142D-976E6C167B60}"/>
                </a:ext>
              </a:extLst>
            </p:cNvPr>
            <p:cNvSpPr/>
            <p:nvPr/>
          </p:nvSpPr>
          <p:spPr>
            <a:xfrm>
              <a:off x="618836" y="2142836"/>
              <a:ext cx="1976582" cy="72043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E3C83CF-EE7B-6B36-45C9-3672CB7C8CA1}"/>
                </a:ext>
              </a:extLst>
            </p:cNvPr>
            <p:cNvSpPr/>
            <p:nvPr/>
          </p:nvSpPr>
          <p:spPr>
            <a:xfrm>
              <a:off x="618836" y="2826328"/>
              <a:ext cx="4946073" cy="1477819"/>
            </a:xfrm>
            <a:prstGeom prst="rec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352A79B-6BFB-06EC-34C7-5A335C88E6A2}"/>
                </a:ext>
              </a:extLst>
            </p:cNvPr>
            <p:cNvSpPr/>
            <p:nvPr/>
          </p:nvSpPr>
          <p:spPr>
            <a:xfrm>
              <a:off x="2595418" y="3592945"/>
              <a:ext cx="988291" cy="720436"/>
            </a:xfrm>
            <a:prstGeom prst="rect">
              <a:avLst/>
            </a:prstGeom>
            <a:solidFill>
              <a:srgbClr val="FF7C80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chemeClr val="tx1"/>
                  </a:solidFill>
                </a:rPr>
                <a:t>Dia Prof.</a:t>
              </a: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743E21F-BC01-CD93-CA68-569D433FFC69}"/>
                </a:ext>
              </a:extLst>
            </p:cNvPr>
            <p:cNvSpPr/>
            <p:nvPr/>
          </p:nvSpPr>
          <p:spPr>
            <a:xfrm>
              <a:off x="618836" y="5093941"/>
              <a:ext cx="988291" cy="720436"/>
            </a:xfrm>
            <a:prstGeom prst="rect">
              <a:avLst/>
            </a:prstGeom>
            <a:solidFill>
              <a:srgbClr val="FF7C80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chemeClr val="tx1"/>
                  </a:solidFill>
                </a:rPr>
                <a:t>Dia Func.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5037B2D-814D-16BB-44E4-F21A2B51C0DB}"/>
                </a:ext>
              </a:extLst>
            </p:cNvPr>
            <p:cNvSpPr/>
            <p:nvPr/>
          </p:nvSpPr>
          <p:spPr>
            <a:xfrm>
              <a:off x="618836" y="4331858"/>
              <a:ext cx="4946073" cy="1477819"/>
            </a:xfrm>
            <a:prstGeom prst="rect">
              <a:avLst/>
            </a:prstGeom>
            <a:noFill/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Balão de Fala: Oval 14">
            <a:extLst>
              <a:ext uri="{FF2B5EF4-FFF2-40B4-BE49-F238E27FC236}">
                <a16:creationId xmlns:a16="http://schemas.microsoft.com/office/drawing/2014/main" id="{76BE26D2-9D80-D6C6-EE3B-A7EA76EB1AC5}"/>
              </a:ext>
            </a:extLst>
          </p:cNvPr>
          <p:cNvSpPr/>
          <p:nvPr/>
        </p:nvSpPr>
        <p:spPr>
          <a:xfrm>
            <a:off x="5558498" y="1201117"/>
            <a:ext cx="2486374" cy="2299444"/>
          </a:xfrm>
          <a:prstGeom prst="wedgeEllipseCallout">
            <a:avLst>
              <a:gd name="adj1" fmla="val -63704"/>
              <a:gd name="adj2" fmla="val 83568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Trabalhar com o Escopo-Sequência / descritores e com os conteúdos do 4º Bimestre</a:t>
            </a:r>
          </a:p>
        </p:txBody>
      </p:sp>
      <p:sp>
        <p:nvSpPr>
          <p:cNvPr id="17" name="Balão de Fala: Oval 16">
            <a:extLst>
              <a:ext uri="{FF2B5EF4-FFF2-40B4-BE49-F238E27FC236}">
                <a16:creationId xmlns:a16="http://schemas.microsoft.com/office/drawing/2014/main" id="{3EB3B0ED-1DEB-5FF8-3B3A-6AA5B911AE9E}"/>
              </a:ext>
            </a:extLst>
          </p:cNvPr>
          <p:cNvSpPr/>
          <p:nvPr/>
        </p:nvSpPr>
        <p:spPr>
          <a:xfrm>
            <a:off x="5918579" y="3555446"/>
            <a:ext cx="3320955" cy="2299444"/>
          </a:xfrm>
          <a:prstGeom prst="wedgeEllipseCallout">
            <a:avLst>
              <a:gd name="adj1" fmla="val -71354"/>
              <a:gd name="adj2" fmla="val 33595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Revisar todos os descritores e conteúdos , de acordo com o MAPA FOCO de 2025 (sugestão: Utilize Simulados e faça as devolutivas)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AEE706E3-2B3B-0C20-66C7-C28BB3DAE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03" y="324776"/>
            <a:ext cx="1839498" cy="13581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4AE5650-33DE-4BCE-6C93-5746AC7430E4}"/>
              </a:ext>
            </a:extLst>
          </p:cNvPr>
          <p:cNvSpPr txBox="1"/>
          <p:nvPr/>
        </p:nvSpPr>
        <p:spPr>
          <a:xfrm>
            <a:off x="3836838" y="1387185"/>
            <a:ext cx="1267424" cy="64633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 Bimestre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418412-9024-644B-BE72-A079D63D12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869"/>
          <a:stretch>
            <a:fillRect/>
          </a:stretch>
        </p:blipFill>
        <p:spPr>
          <a:xfrm>
            <a:off x="9422892" y="3303174"/>
            <a:ext cx="2651288" cy="214855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B0FC1C2-A71D-9552-1CDE-EB6C9581D6E3}"/>
              </a:ext>
            </a:extLst>
          </p:cNvPr>
          <p:cNvSpPr txBox="1"/>
          <p:nvPr/>
        </p:nvSpPr>
        <p:spPr>
          <a:xfrm>
            <a:off x="10345003" y="5766783"/>
            <a:ext cx="1046719" cy="369332"/>
          </a:xfrm>
          <a:prstGeom prst="rect">
            <a:avLst/>
          </a:prstGeom>
          <a:solidFill>
            <a:srgbClr val="FF66CC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SARESP 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0BC12D04-62BE-D0C1-E8FA-485731B8BFF4}"/>
              </a:ext>
            </a:extLst>
          </p:cNvPr>
          <p:cNvCxnSpPr>
            <a:cxnSpLocks/>
          </p:cNvCxnSpPr>
          <p:nvPr/>
        </p:nvCxnSpPr>
        <p:spPr>
          <a:xfrm>
            <a:off x="10748536" y="5240740"/>
            <a:ext cx="0" cy="364876"/>
          </a:xfrm>
          <a:prstGeom prst="straightConnector1">
            <a:avLst/>
          </a:prstGeom>
          <a:ln w="38100">
            <a:solidFill>
              <a:srgbClr val="FF66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804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7B2E74-3C7B-9B39-6D05-48E8468D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03" y="2174875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FF0000"/>
                </a:solidFill>
              </a:rPr>
              <a:t>Resolução SEDUC no 109, DE 29 DE JULHO DE 2025</a:t>
            </a:r>
            <a:br>
              <a:rPr lang="pt-BR" dirty="0">
                <a:solidFill>
                  <a:srgbClr val="FF0000"/>
                </a:solidFill>
              </a:rPr>
            </a:br>
            <a:r>
              <a:rPr lang="pt-BR" dirty="0">
                <a:solidFill>
                  <a:srgbClr val="FF0000"/>
                </a:solidFill>
              </a:rPr>
              <a:t>Provão paulista e Seriado 2025</a:t>
            </a:r>
            <a:br>
              <a:rPr lang="pt-BR" dirty="0"/>
            </a:br>
            <a:r>
              <a:rPr lang="pt-BR" sz="2700" dirty="0"/>
              <a:t>3ª série EM : Dias 04 e 05 de novembro</a:t>
            </a:r>
            <a:br>
              <a:rPr lang="pt-BR" sz="2700" dirty="0"/>
            </a:br>
            <a:r>
              <a:rPr lang="pt-BR" sz="2700" dirty="0"/>
              <a:t>1ª série EM : Dias 06 e 07 de novembro</a:t>
            </a:r>
            <a:br>
              <a:rPr lang="pt-BR" sz="2700" dirty="0"/>
            </a:br>
            <a:r>
              <a:rPr lang="pt-BR" sz="2700" dirty="0"/>
              <a:t>2ª série EM : Dias 11 e 12 de novembro</a:t>
            </a:r>
            <a:br>
              <a:rPr lang="pt-BR" dirty="0"/>
            </a:b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030AFF6-82E5-663E-CE6F-049B49440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28" y="4933951"/>
            <a:ext cx="7631281" cy="17208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C021B31-A6CE-06A7-2C27-BB5FDF215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434" y="2057401"/>
            <a:ext cx="3898209" cy="315441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3177BF7E-BCD9-7C16-675E-011767D9154C}"/>
              </a:ext>
            </a:extLst>
          </p:cNvPr>
          <p:cNvSpPr/>
          <p:nvPr/>
        </p:nvSpPr>
        <p:spPr>
          <a:xfrm>
            <a:off x="8524875" y="3343275"/>
            <a:ext cx="2676525" cy="3524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0F1B22E-F671-BF30-299C-1B08A46749BF}"/>
              </a:ext>
            </a:extLst>
          </p:cNvPr>
          <p:cNvSpPr/>
          <p:nvPr/>
        </p:nvSpPr>
        <p:spPr>
          <a:xfrm>
            <a:off x="8524875" y="3724275"/>
            <a:ext cx="1609725" cy="3524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162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5F89E-BAAE-220E-17C2-7095A273E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SARESP - EFAF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EE21060E-6D8D-D8DC-BCDF-39DB35BFD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677" y="1419225"/>
            <a:ext cx="6982898" cy="4734979"/>
          </a:xfr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A0EF148-85BD-2441-5AC5-45BFC0E39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184" y="1776847"/>
            <a:ext cx="3895682" cy="315190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479B2BA-B15F-405A-AD2B-7D22ED92DF2C}"/>
              </a:ext>
            </a:extLst>
          </p:cNvPr>
          <p:cNvSpPr/>
          <p:nvPr/>
        </p:nvSpPr>
        <p:spPr>
          <a:xfrm>
            <a:off x="8658225" y="3771900"/>
            <a:ext cx="2868098" cy="8953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35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38CBD2-38D8-8881-2A9C-65C36237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Trabalho com atividades ( Dia 20/10 à 14/11)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62FBDE-A9DE-397B-CE3D-D95F434E7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2057400"/>
            <a:ext cx="11801475" cy="41195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sz="39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Realizar a retomada de conteúdos e descritores com foco no SARESP 2025.</a:t>
            </a:r>
          </a:p>
          <a:p>
            <a:pPr marL="0" indent="0">
              <a:buNone/>
            </a:pPr>
            <a:endParaRPr lang="pt-BR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Instrumentos de apoio:</a:t>
            </a:r>
          </a:p>
          <a:p>
            <a:r>
              <a:rPr 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Prova Ouro: Utilizar o banco de questões de Ciências.</a:t>
            </a:r>
          </a:p>
          <a:p>
            <a:r>
              <a:rPr lang="pt-B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Provão Paulista e Seriado: Utilizar questões de provas aplicadas em edições anteriores do Provão Paulista e do Seriado.</a:t>
            </a:r>
          </a:p>
          <a:p>
            <a:endParaRPr lang="pt-BR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 Acesse o link para encontrar as questões : </a:t>
            </a:r>
            <a:r>
              <a:rPr lang="pt-BR" b="1" dirty="0">
                <a:solidFill>
                  <a:schemeClr val="tx2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https://drive.google.com/drive/folders/1jDDP1NhNyK4EDeMm74DiWm9xfj5SNVV-</a:t>
            </a:r>
            <a:r>
              <a:rPr lang="pt-BR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7001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B39B4-7EB5-300E-5C87-EA650A88A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C00000"/>
                </a:solidFill>
              </a:rPr>
              <a:t>Exemplo de uma questão de Ciências :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0A6530D-DE6C-076C-5A02-B6DD43769C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032" y="2381250"/>
            <a:ext cx="10972800" cy="2909160"/>
          </a:xfrm>
        </p:spPr>
      </p:pic>
    </p:spTree>
    <p:extLst>
      <p:ext uri="{BB962C8B-B14F-4D97-AF65-F5344CB8AC3E}">
        <p14:creationId xmlns:p14="http://schemas.microsoft.com/office/powerpoint/2010/main" val="435708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7825F2-9C86-F6AB-6671-C823F12AD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78" y="245306"/>
            <a:ext cx="6706536" cy="438211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1C29C95-D4D5-1820-5F63-B3F25A2E563A}"/>
              </a:ext>
            </a:extLst>
          </p:cNvPr>
          <p:cNvSpPr txBox="1"/>
          <p:nvPr/>
        </p:nvSpPr>
        <p:spPr>
          <a:xfrm>
            <a:off x="452582" y="4627418"/>
            <a:ext cx="117394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Gabarito e Feedback</a:t>
            </a:r>
            <a:endParaRPr lang="pt-BR" dirty="0"/>
          </a:p>
          <a:p>
            <a:r>
              <a:rPr lang="pt-BR" b="1" dirty="0"/>
              <a:t>Alternativa C – Correta.</a:t>
            </a:r>
            <a:r>
              <a:rPr lang="pt-BR" dirty="0"/>
              <a:t> O tempo histórico é registrado em documentos, textos, pinturas e registros de acontecimentos humanos.</a:t>
            </a:r>
          </a:p>
          <a:p>
            <a:r>
              <a:rPr lang="pt-BR" b="1" dirty="0"/>
              <a:t>Alternativa A – Incorreta.</a:t>
            </a:r>
            <a:r>
              <a:rPr lang="pt-BR" dirty="0"/>
              <a:t> O estudo de fósseis e rochas corresponde ao tempo geológico, não ao cronológico.</a:t>
            </a:r>
            <a:br>
              <a:rPr lang="pt-BR" dirty="0"/>
            </a:br>
            <a:r>
              <a:rPr lang="pt-BR" b="1" dirty="0"/>
              <a:t>Alternativa B – Incorreta.</a:t>
            </a:r>
            <a:r>
              <a:rPr lang="pt-BR" dirty="0"/>
              <a:t> O tempo geológico refere-se a processos naturais de milhões de anos, não à marcação de horas.</a:t>
            </a:r>
            <a:br>
              <a:rPr lang="pt-BR" dirty="0"/>
            </a:br>
            <a:r>
              <a:rPr lang="pt-BR" b="1" dirty="0"/>
              <a:t>Alternativa D – Incorreta.</a:t>
            </a:r>
            <a:r>
              <a:rPr lang="pt-BR" dirty="0"/>
              <a:t> Relógios de sol e digitais representam o tempo cronológico, não o geológico.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3A36703-B2BB-32E3-E7BC-368CCADAC7DB}"/>
              </a:ext>
            </a:extLst>
          </p:cNvPr>
          <p:cNvSpPr txBox="1"/>
          <p:nvPr/>
        </p:nvSpPr>
        <p:spPr>
          <a:xfrm>
            <a:off x="452582" y="1829045"/>
            <a:ext cx="2983346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EXEMPLO DE UMA QUESTÃO DO SARESP DE ACORDO COM O DESCRITOR DO MAPA FOCO 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4EDE2C78-7375-2D52-3898-7604E11E5809}"/>
              </a:ext>
            </a:extLst>
          </p:cNvPr>
          <p:cNvCxnSpPr>
            <a:cxnSpLocks/>
          </p:cNvCxnSpPr>
          <p:nvPr/>
        </p:nvCxnSpPr>
        <p:spPr>
          <a:xfrm>
            <a:off x="3546764" y="2567709"/>
            <a:ext cx="757381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867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uito obrigada">
            <a:extLst>
              <a:ext uri="{FF2B5EF4-FFF2-40B4-BE49-F238E27FC236}">
                <a16:creationId xmlns:a16="http://schemas.microsoft.com/office/drawing/2014/main" id="{199F9E88-6FA4-1DDA-F967-39CE3D0FE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726" y="1773383"/>
            <a:ext cx="5181601" cy="285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4343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1135</Words>
  <Application>Microsoft Office PowerPoint</Application>
  <PresentationFormat>Widescreen</PresentationFormat>
  <Paragraphs>118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Tema do Office</vt:lpstr>
      <vt:lpstr>Ciências da Natureza   Preparação para o SARESP</vt:lpstr>
      <vt:lpstr>Objetivo:</vt:lpstr>
      <vt:lpstr>Como está a seu planejamento para o SARESP 2025?</vt:lpstr>
      <vt:lpstr>Sugestão de organização de materiais para o 4º Bimestre </vt:lpstr>
      <vt:lpstr>6º ano </vt:lpstr>
      <vt:lpstr>6º ano : Descritores do 4º Bimestre</vt:lpstr>
      <vt:lpstr>7º ano </vt:lpstr>
      <vt:lpstr>7º ano : Descritores do 4º Bimestre</vt:lpstr>
      <vt:lpstr>8º ano </vt:lpstr>
      <vt:lpstr>8º ano : Descritores do 4º Bimestre</vt:lpstr>
      <vt:lpstr>9º ano </vt:lpstr>
      <vt:lpstr>9º ano : Descritores do 4º Bimestre</vt:lpstr>
      <vt:lpstr>Orientação</vt:lpstr>
      <vt:lpstr>Próximos Passos... 4º Bimestre</vt:lpstr>
      <vt:lpstr>De olho no calendário</vt:lpstr>
      <vt:lpstr>Resolução SEDUC no 109, DE 29 DE JULHO DE 2025 Provão paulista e Seriado 2025 3ª série EM : Dias 04 e 05 de novembro 1ª série EM : Dias 06 e 07 de novembro 2ª série EM : Dias 11 e 12 de novembro </vt:lpstr>
      <vt:lpstr>SARESP - EFAF</vt:lpstr>
      <vt:lpstr>Trabalho com atividades ( Dia 20/10 à 14/11)</vt:lpstr>
      <vt:lpstr>Exemplo de uma questão de Ciências :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Ciências   Preparação para o SARESP</dc:title>
  <dc:creator>JULIANE DE CASSIA DOS SANTOS</dc:creator>
  <cp:lastModifiedBy>JULIANE DE CASSIA DOS SANTOS</cp:lastModifiedBy>
  <cp:revision>30</cp:revision>
  <dcterms:created xsi:type="dcterms:W3CDTF">2025-08-25T18:34:38Z</dcterms:created>
  <dcterms:modified xsi:type="dcterms:W3CDTF">2025-10-14T14:38:00Z</dcterms:modified>
</cp:coreProperties>
</file>