
<file path=[Content_Types].xml><?xml version="1.0" encoding="utf-8"?>
<Types xmlns="http://schemas.openxmlformats.org/package/2006/content-types">
  <Default Extension="fntdata" ContentType="application/x-fontdata"/>
  <Default Extension="jfif" ContentType="image/png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4"/>
    <p:sldMasterId id="2147483662" r:id="rId5"/>
    <p:sldMasterId id="2147483674" r:id="rId6"/>
  </p:sldMasterIdLst>
  <p:notesMasterIdLst>
    <p:notesMasterId r:id="rId40"/>
  </p:notesMasterIdLst>
  <p:sldIdLst>
    <p:sldId id="256" r:id="rId7"/>
    <p:sldId id="257" r:id="rId8"/>
    <p:sldId id="259" r:id="rId9"/>
    <p:sldId id="261" r:id="rId10"/>
    <p:sldId id="278" r:id="rId11"/>
    <p:sldId id="279" r:id="rId12"/>
    <p:sldId id="280" r:id="rId13"/>
    <p:sldId id="281" r:id="rId14"/>
    <p:sldId id="282" r:id="rId15"/>
    <p:sldId id="272" r:id="rId16"/>
    <p:sldId id="283" r:id="rId17"/>
    <p:sldId id="284" r:id="rId18"/>
    <p:sldId id="266" r:id="rId19"/>
    <p:sldId id="292" r:id="rId20"/>
    <p:sldId id="293" r:id="rId21"/>
    <p:sldId id="258" r:id="rId22"/>
    <p:sldId id="294" r:id="rId23"/>
    <p:sldId id="260" r:id="rId24"/>
    <p:sldId id="295" r:id="rId25"/>
    <p:sldId id="262" r:id="rId26"/>
    <p:sldId id="263" r:id="rId27"/>
    <p:sldId id="264" r:id="rId28"/>
    <p:sldId id="265" r:id="rId29"/>
    <p:sldId id="285" r:id="rId30"/>
    <p:sldId id="286" r:id="rId31"/>
    <p:sldId id="287" r:id="rId32"/>
    <p:sldId id="288" r:id="rId33"/>
    <p:sldId id="289" r:id="rId34"/>
    <p:sldId id="290" r:id="rId35"/>
    <p:sldId id="267" r:id="rId36"/>
    <p:sldId id="291" r:id="rId37"/>
    <p:sldId id="268" r:id="rId38"/>
    <p:sldId id="277" r:id="rId39"/>
  </p:sldIdLst>
  <p:sldSz cx="9144000" cy="5143500" type="screen16x9"/>
  <p:notesSz cx="6858000" cy="9144000"/>
  <p:embeddedFontLst>
    <p:embeddedFont>
      <p:font typeface="Amasis MT Pro Black" panose="02040A04050005020304" pitchFamily="18" charset="0"/>
      <p:bold r:id="rId41"/>
      <p:boldItalic r:id="rId42"/>
    </p:embeddedFont>
    <p:embeddedFont>
      <p:font typeface="Century Gothic" panose="020B0502020202020204" pitchFamily="34" charset="0"/>
      <p:regular r:id="rId43"/>
      <p:bold r:id="rId44"/>
      <p:italic r:id="rId45"/>
      <p:boldItalic r:id="rId46"/>
    </p:embeddedFont>
    <p:embeddedFont>
      <p:font typeface="Fira Sans" panose="020B0503050000020004" pitchFamily="34" charset="0"/>
      <p:regular r:id="rId47"/>
      <p:bold r:id="rId48"/>
      <p:italic r:id="rId49"/>
      <p:boldItalic r:id="rId50"/>
    </p:embeddedFont>
    <p:embeddedFont>
      <p:font typeface="Montserrat" panose="00000500000000000000" pitchFamily="2" charset="0"/>
      <p:regular r:id="rId51"/>
      <p:bold r:id="rId52"/>
      <p:italic r:id="rId53"/>
      <p:boldItalic r:id="rId54"/>
    </p:embeddedFont>
    <p:embeddedFont>
      <p:font typeface="Rubik" panose="020B0604020202020204" charset="-79"/>
      <p:regular r:id="rId55"/>
      <p:bold r:id="rId56"/>
      <p:italic r:id="rId57"/>
      <p:boldItalic r:id="rId58"/>
    </p:embeddedFont>
  </p:embeddedFontLst>
  <p:custDataLst>
    <p:tags r:id="rId59"/>
  </p:custData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r:id="rId60" roundtripDataSignature="AMtx7mhCTC02LqIGFZ//b0EULMs1W2oNr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3D6F"/>
    <a:srgbClr val="F577A7"/>
    <a:srgbClr val="EC1264"/>
    <a:srgbClr val="F3A7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74" autoAdjust="0"/>
    <p:restoredTop sz="94660"/>
  </p:normalViewPr>
  <p:slideViewPr>
    <p:cSldViewPr snapToGrid="0">
      <p:cViewPr varScale="1">
        <p:scale>
          <a:sx n="85" d="100"/>
          <a:sy n="85" d="100"/>
        </p:scale>
        <p:origin x="98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slide" Target="slides/slide33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font" Target="fonts/font2.fntdata"/><Relationship Id="rId47" Type="http://schemas.openxmlformats.org/officeDocument/2006/relationships/font" Target="fonts/font7.fntdata"/><Relationship Id="rId50" Type="http://schemas.openxmlformats.org/officeDocument/2006/relationships/font" Target="fonts/font10.fntdata"/><Relationship Id="rId55" Type="http://schemas.openxmlformats.org/officeDocument/2006/relationships/font" Target="fonts/font15.fntdata"/><Relationship Id="rId63" Type="http://schemas.openxmlformats.org/officeDocument/2006/relationships/theme" Target="theme/theme1.xml"/><Relationship Id="rId7" Type="http://schemas.openxmlformats.org/officeDocument/2006/relationships/slide" Target="slides/slide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notesMaster" Target="notesMasters/notesMaster1.xml"/><Relationship Id="rId45" Type="http://schemas.openxmlformats.org/officeDocument/2006/relationships/font" Target="fonts/font5.fntdata"/><Relationship Id="rId53" Type="http://schemas.openxmlformats.org/officeDocument/2006/relationships/font" Target="fonts/font13.fntdata"/><Relationship Id="rId58" Type="http://schemas.openxmlformats.org/officeDocument/2006/relationships/font" Target="fonts/font18.fntdata"/><Relationship Id="rId5" Type="http://schemas.openxmlformats.org/officeDocument/2006/relationships/slideMaster" Target="slideMasters/slideMaster2.xml"/><Relationship Id="rId61" Type="http://schemas.openxmlformats.org/officeDocument/2006/relationships/presProps" Target="presProps.xml"/><Relationship Id="rId19" Type="http://schemas.openxmlformats.org/officeDocument/2006/relationships/slide" Target="slides/slide1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font" Target="fonts/font3.fntdata"/><Relationship Id="rId48" Type="http://schemas.openxmlformats.org/officeDocument/2006/relationships/font" Target="fonts/font8.fntdata"/><Relationship Id="rId56" Type="http://schemas.openxmlformats.org/officeDocument/2006/relationships/font" Target="fonts/font16.fntdata"/><Relationship Id="rId64" Type="http://schemas.openxmlformats.org/officeDocument/2006/relationships/tableStyles" Target="tableStyles.xml"/><Relationship Id="rId8" Type="http://schemas.openxmlformats.org/officeDocument/2006/relationships/slide" Target="slides/slide2.xml"/><Relationship Id="rId51" Type="http://schemas.openxmlformats.org/officeDocument/2006/relationships/font" Target="fonts/font11.fntdata"/><Relationship Id="rId3" Type="http://schemas.openxmlformats.org/officeDocument/2006/relationships/customXml" Target="../customXml/item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font" Target="fonts/font6.fntdata"/><Relationship Id="rId59" Type="http://schemas.openxmlformats.org/officeDocument/2006/relationships/tags" Target="tags/tag1.xml"/><Relationship Id="rId20" Type="http://schemas.openxmlformats.org/officeDocument/2006/relationships/slide" Target="slides/slide14.xml"/><Relationship Id="rId41" Type="http://schemas.openxmlformats.org/officeDocument/2006/relationships/font" Target="fonts/font1.fntdata"/><Relationship Id="rId54" Type="http://schemas.openxmlformats.org/officeDocument/2006/relationships/font" Target="fonts/font14.fntdata"/><Relationship Id="rId62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font" Target="fonts/font9.fntdata"/><Relationship Id="rId57" Type="http://schemas.openxmlformats.org/officeDocument/2006/relationships/font" Target="fonts/font17.fntdata"/><Relationship Id="rId10" Type="http://schemas.openxmlformats.org/officeDocument/2006/relationships/slide" Target="slides/slide4.xml"/><Relationship Id="rId31" Type="http://schemas.openxmlformats.org/officeDocument/2006/relationships/slide" Target="slides/slide25.xml"/><Relationship Id="rId44" Type="http://schemas.openxmlformats.org/officeDocument/2006/relationships/font" Target="fonts/font4.fntdata"/><Relationship Id="rId52" Type="http://schemas.openxmlformats.org/officeDocument/2006/relationships/font" Target="fonts/font12.fntdata"/><Relationship Id="rId60" Type="http://customschemas.google.com/relationships/presentationmetadata" Target="meta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1" name="Google Shape;16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62" name="Google Shape;162;p1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pt-BR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8" name="Google Shape;16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363994ddd1e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4" name="Google Shape;184;g363994ddd1e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875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pt-BR" sz="1100" b="1" dirty="0"/>
              <a:t>Para o Formador: </a:t>
            </a:r>
            <a:endParaRPr dirty="0"/>
          </a:p>
          <a:p>
            <a:pPr marL="15875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100" b="1" dirty="0"/>
          </a:p>
          <a:p>
            <a:pPr marL="15875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3647ca2b21d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7" name="Google Shape;197;g3647ca2b21d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875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3647ca2b21d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7" name="Google Shape;197;g3647ca2b21d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875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7491359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3647ca2b21d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7" name="Google Shape;197;g3647ca2b21d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875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8734947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3647ca2b21d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7" name="Google Shape;197;g3647ca2b21d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875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36519798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3647ca2b21d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7" name="Google Shape;197;g3647ca2b21d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875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2703175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3647ca2b21d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7" name="Google Shape;197;g3647ca2b21d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875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3472911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3647ca2b21d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7" name="Google Shape;197;g3647ca2b21d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875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32063636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3647ca2b21d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7" name="Google Shape;197;g3647ca2b21d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875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4340209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3647ca2b21d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7" name="Google Shape;197;g3647ca2b21d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875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45944012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3" name="Google Shape;233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875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pt-BR" sz="1100" b="1"/>
              <a:t>Para o Formador: </a:t>
            </a:r>
            <a:endParaRPr/>
          </a:p>
          <a:p>
            <a:pPr marL="15875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100" b="1"/>
          </a:p>
          <a:p>
            <a:pPr marL="15875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pt-BR" sz="1100" b="0"/>
              <a:t>XXXXXXX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38817690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g37264401436_1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9" name="Google Shape;239;g37264401436_1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">
          <a:extLst>
            <a:ext uri="{FF2B5EF4-FFF2-40B4-BE49-F238E27FC236}">
              <a16:creationId xmlns:a16="http://schemas.microsoft.com/office/drawing/2014/main" id="{22AEC5A8-2028-02E1-6424-3454C27A3C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7:notes">
            <a:extLst>
              <a:ext uri="{FF2B5EF4-FFF2-40B4-BE49-F238E27FC236}">
                <a16:creationId xmlns:a16="http://schemas.microsoft.com/office/drawing/2014/main" id="{B6FB5FA5-5E53-E341-E81D-52496DE00AA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6" name="Google Shape;246;p7:notes">
            <a:extLst>
              <a:ext uri="{FF2B5EF4-FFF2-40B4-BE49-F238E27FC236}">
                <a16:creationId xmlns:a16="http://schemas.microsoft.com/office/drawing/2014/main" id="{A803E584-6884-063C-898C-D39C581D3DF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68463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4.png"/><Relationship Id="rId7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3.jpeg"/><Relationship Id="rId4" Type="http://schemas.openxmlformats.org/officeDocument/2006/relationships/image" Target="../media/image5.png"/><Relationship Id="rId9" Type="http://schemas.openxmlformats.org/officeDocument/2006/relationships/image" Target="../media/image8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ayout Personalizado">
  <p:cSld name="Layout Personalizado">
    <p:spTree>
      <p:nvGrpSpPr>
        <p:cNvPr id="1" name="Shape 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oogle Shape;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" y="0"/>
            <a:ext cx="9140388" cy="5142412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8;p9"/>
          <p:cNvSpPr/>
          <p:nvPr/>
        </p:nvSpPr>
        <p:spPr>
          <a:xfrm>
            <a:off x="268925" y="346226"/>
            <a:ext cx="8280875" cy="846034"/>
          </a:xfrm>
          <a:prstGeom prst="rect">
            <a:avLst/>
          </a:prstGeom>
          <a:solidFill>
            <a:srgbClr val="32476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endParaRPr sz="105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9" name="Google Shape;9;p9"/>
          <p:cNvGrpSpPr/>
          <p:nvPr/>
        </p:nvGrpSpPr>
        <p:grpSpPr>
          <a:xfrm>
            <a:off x="1395983" y="547936"/>
            <a:ext cx="2091772" cy="761857"/>
            <a:chOff x="931492" y="1478327"/>
            <a:chExt cx="4849858" cy="1604764"/>
          </a:xfrm>
        </p:grpSpPr>
        <p:pic>
          <p:nvPicPr>
            <p:cNvPr id="10" name="Google Shape;10;p9" descr="Texto&#10;&#10;Descrição gerada automaticamente"/>
            <p:cNvPicPr preferRelativeResize="0"/>
            <p:nvPr/>
          </p:nvPicPr>
          <p:blipFill rotWithShape="1">
            <a:blip r:embed="rId3">
              <a:alphaModFix/>
            </a:blip>
            <a:srcRect r="65610"/>
            <a:stretch/>
          </p:blipFill>
          <p:spPr>
            <a:xfrm>
              <a:off x="931492" y="1478327"/>
              <a:ext cx="1667854" cy="160476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" name="Google Shape;11;p9" descr="Texto&#10;&#10;Descrição gerada automaticamente"/>
            <p:cNvPicPr preferRelativeResize="0"/>
            <p:nvPr/>
          </p:nvPicPr>
          <p:blipFill rotWithShape="1">
            <a:blip r:embed="rId4">
              <a:alphaModFix/>
            </a:blip>
            <a:srcRect l="34390"/>
            <a:stretch/>
          </p:blipFill>
          <p:spPr>
            <a:xfrm>
              <a:off x="2599346" y="1478327"/>
              <a:ext cx="3182004" cy="1604764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2" name="Google Shape;12;p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400317" y="2305110"/>
            <a:ext cx="6740070" cy="5299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3;p9"/>
          <p:cNvPicPr preferRelativeResize="0"/>
          <p:nvPr/>
        </p:nvPicPr>
        <p:blipFill rotWithShape="1">
          <a:blip r:embed="rId6">
            <a:alphaModFix/>
          </a:blip>
          <a:srcRect b="3087"/>
          <a:stretch/>
        </p:blipFill>
        <p:spPr>
          <a:xfrm>
            <a:off x="7976304" y="2305101"/>
            <a:ext cx="1164085" cy="4702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4;p9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1833418"/>
            <a:ext cx="8549800" cy="530003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5;p9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" y="2017392"/>
            <a:ext cx="741341" cy="3460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6;p9" descr="Logotipo&#10;&#10;Descrição gerada automaticamente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4572001" y="405704"/>
            <a:ext cx="3799493" cy="1046319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7;p9"/>
          <p:cNvSpPr txBox="1">
            <a:spLocks noGrp="1"/>
          </p:cNvSpPr>
          <p:nvPr>
            <p:ph type="title"/>
          </p:nvPr>
        </p:nvSpPr>
        <p:spPr>
          <a:xfrm>
            <a:off x="1031905" y="1795688"/>
            <a:ext cx="6519039" cy="5551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608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18" name="Google Shape;18;p9"/>
          <p:cNvSpPr/>
          <p:nvPr/>
        </p:nvSpPr>
        <p:spPr>
          <a:xfrm>
            <a:off x="478942" y="3739659"/>
            <a:ext cx="8265318" cy="498199"/>
          </a:xfrm>
          <a:prstGeom prst="roundRect">
            <a:avLst>
              <a:gd name="adj" fmla="val 33874"/>
            </a:avLst>
          </a:prstGeom>
          <a:solidFill>
            <a:srgbClr val="E31160"/>
          </a:solidFill>
          <a:ln>
            <a:noFill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txBody>
          <a:bodyPr spcFirstLastPara="1" wrap="square" lIns="68550" tIns="34275" rIns="68550" bIns="342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endParaRPr sz="135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" name="Google Shape;19;p9"/>
          <p:cNvSpPr/>
          <p:nvPr/>
        </p:nvSpPr>
        <p:spPr>
          <a:xfrm>
            <a:off x="478942" y="3739659"/>
            <a:ext cx="7614927" cy="498199"/>
          </a:xfrm>
          <a:prstGeom prst="roundRect">
            <a:avLst>
              <a:gd name="adj" fmla="val 33874"/>
            </a:avLst>
          </a:prstGeom>
          <a:solidFill>
            <a:srgbClr val="C83872"/>
          </a:solidFill>
          <a:ln>
            <a:noFill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txBody>
          <a:bodyPr spcFirstLastPara="1" wrap="square" lIns="68550" tIns="34275" rIns="68550" bIns="342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endParaRPr sz="135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" name="Google Shape;20;p9"/>
          <p:cNvSpPr txBox="1">
            <a:spLocks noGrp="1"/>
          </p:cNvSpPr>
          <p:nvPr>
            <p:ph type="body" idx="1"/>
          </p:nvPr>
        </p:nvSpPr>
        <p:spPr>
          <a:xfrm>
            <a:off x="678962" y="3801976"/>
            <a:ext cx="7297341" cy="3822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0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0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0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0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0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0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0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Slide de Título">
  <p:cSld name="1_Slide de Título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Google Shape;22;p12"/>
          <p:cNvPicPr preferRelativeResize="0"/>
          <p:nvPr/>
        </p:nvPicPr>
        <p:blipFill rotWithShape="1">
          <a:blip r:embed="rId2">
            <a:alphaModFix/>
          </a:blip>
          <a:srcRect l="5661" r="23728" b="43426"/>
          <a:stretch/>
        </p:blipFill>
        <p:spPr>
          <a:xfrm>
            <a:off x="0" y="-12283"/>
            <a:ext cx="9144000" cy="5155783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Google Shape;24;p12"/>
          <p:cNvSpPr/>
          <p:nvPr/>
        </p:nvSpPr>
        <p:spPr>
          <a:xfrm>
            <a:off x="92869" y="314325"/>
            <a:ext cx="7591937" cy="498199"/>
          </a:xfrm>
          <a:prstGeom prst="roundRect">
            <a:avLst>
              <a:gd name="adj" fmla="val 16667"/>
            </a:avLst>
          </a:prstGeom>
          <a:solidFill>
            <a:srgbClr val="C83872"/>
          </a:solidFill>
          <a:ln>
            <a:noFill/>
          </a:ln>
          <a:effectLst>
            <a:outerShdw blurRad="40000" dist="23000" dir="5400000" rotWithShape="0">
              <a:srgbClr val="000000">
                <a:alpha val="33725"/>
              </a:srgbClr>
            </a:outerShdw>
          </a:effectLst>
        </p:spPr>
        <p:txBody>
          <a:bodyPr spcFirstLastPara="1" wrap="square" lIns="68550" tIns="34275" rIns="68550" bIns="342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endParaRPr sz="135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" name="Google Shape;25;p12" descr="Texto&#10;&#10;Descrição gerada automaticament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63535" y="4586497"/>
            <a:ext cx="1132242" cy="374646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Google Shape;27;p12"/>
          <p:cNvSpPr txBox="1">
            <a:spLocks noGrp="1"/>
          </p:cNvSpPr>
          <p:nvPr>
            <p:ph type="title"/>
          </p:nvPr>
        </p:nvSpPr>
        <p:spPr>
          <a:xfrm>
            <a:off x="397913" y="351322"/>
            <a:ext cx="7203572" cy="4970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1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28" name="Google Shape;28;p12" descr="Ícone&#10;&#10;Descrição gerada automaticamente com confiança média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63535" y="154137"/>
            <a:ext cx="1243414" cy="941367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Google Shape;29;p12"/>
          <p:cNvSpPr txBox="1">
            <a:spLocks noGrp="1"/>
          </p:cNvSpPr>
          <p:nvPr>
            <p:ph type="body" idx="1"/>
          </p:nvPr>
        </p:nvSpPr>
        <p:spPr>
          <a:xfrm>
            <a:off x="944013" y="1281183"/>
            <a:ext cx="5660241" cy="5357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D9D42E74-52B5-E131-573F-9A0EB4FBFC17}"/>
              </a:ext>
            </a:extLst>
          </p:cNvPr>
          <p:cNvSpPr txBox="1"/>
          <p:nvPr userDrawn="1"/>
        </p:nvSpPr>
        <p:spPr>
          <a:xfrm>
            <a:off x="97962" y="-11216"/>
            <a:ext cx="2675199" cy="324000"/>
          </a:xfrm>
          <a:prstGeom prst="roundRect">
            <a:avLst>
              <a:gd name="adj" fmla="val 27090"/>
            </a:avLst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E93D6F"/>
            </a:solidFill>
          </a:ln>
        </p:spPr>
        <p:txBody>
          <a:bodyPr wrap="none" rtlCol="0" anchor="ctr">
            <a:spAutoFit/>
          </a:bodyPr>
          <a:lstStyle/>
          <a:p>
            <a:pPr algn="ctr"/>
            <a:r>
              <a:rPr lang="pt-BR" dirty="0">
                <a:ln w="3175">
                  <a:solidFill>
                    <a:srgbClr val="F577A7"/>
                  </a:solidFill>
                </a:ln>
                <a:solidFill>
                  <a:srgbClr val="7030A0"/>
                </a:solidFill>
                <a:latin typeface="Amasis MT Pro Black" panose="02040A04050005020304" pitchFamily="18" charset="0"/>
              </a:rPr>
              <a:t>Encontro de Vice-Diretores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Slide de Título">
  <p:cSld name="2_Slide de Título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Google Shape;38;p22"/>
          <p:cNvPicPr preferRelativeResize="0"/>
          <p:nvPr/>
        </p:nvPicPr>
        <p:blipFill rotWithShape="1">
          <a:blip r:embed="rId2">
            <a:alphaModFix/>
          </a:blip>
          <a:srcRect l="5661" r="23728" b="43426"/>
          <a:stretch/>
        </p:blipFill>
        <p:spPr>
          <a:xfrm>
            <a:off x="0" y="-12283"/>
            <a:ext cx="9144000" cy="5155783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Google Shape;39;p22"/>
          <p:cNvSpPr/>
          <p:nvPr/>
        </p:nvSpPr>
        <p:spPr>
          <a:xfrm>
            <a:off x="490782" y="727936"/>
            <a:ext cx="66431" cy="2916514"/>
          </a:xfrm>
          <a:prstGeom prst="rect">
            <a:avLst/>
          </a:prstGeom>
          <a:solidFill>
            <a:srgbClr val="C8387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endParaRPr sz="105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" name="Google Shape;41;p22"/>
          <p:cNvSpPr/>
          <p:nvPr/>
        </p:nvSpPr>
        <p:spPr>
          <a:xfrm>
            <a:off x="92869" y="314325"/>
            <a:ext cx="7591937" cy="498199"/>
          </a:xfrm>
          <a:prstGeom prst="roundRect">
            <a:avLst>
              <a:gd name="adj" fmla="val 16667"/>
            </a:avLst>
          </a:prstGeom>
          <a:solidFill>
            <a:srgbClr val="C83872"/>
          </a:solidFill>
          <a:ln>
            <a:noFill/>
          </a:ln>
          <a:effectLst>
            <a:outerShdw blurRad="40000" dist="23000" dir="5400000" rotWithShape="0">
              <a:srgbClr val="000000">
                <a:alpha val="33725"/>
              </a:srgbClr>
            </a:outerShdw>
          </a:effectLst>
        </p:spPr>
        <p:txBody>
          <a:bodyPr spcFirstLastPara="1" wrap="square" lIns="68550" tIns="34275" rIns="68550" bIns="342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endParaRPr sz="135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2" name="Google Shape;42;p22" descr="Texto&#10;&#10;Descrição gerada automaticament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63535" y="4586497"/>
            <a:ext cx="1132242" cy="374646"/>
          </a:xfrm>
          <a:prstGeom prst="rect">
            <a:avLst/>
          </a:prstGeom>
          <a:noFill/>
          <a:ln>
            <a:noFill/>
          </a:ln>
        </p:spPr>
      </p:pic>
      <p:sp>
        <p:nvSpPr>
          <p:cNvPr id="44" name="Google Shape;44;p22"/>
          <p:cNvSpPr txBox="1">
            <a:spLocks noGrp="1"/>
          </p:cNvSpPr>
          <p:nvPr>
            <p:ph type="title"/>
          </p:nvPr>
        </p:nvSpPr>
        <p:spPr>
          <a:xfrm>
            <a:off x="397913" y="351322"/>
            <a:ext cx="7203572" cy="4970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1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45" name="Google Shape;45;p22" descr="Ícone&#10;&#10;Descrição gerada automaticamente com confiança média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63535" y="154137"/>
            <a:ext cx="1243414" cy="941367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Google Shape;46;p22"/>
          <p:cNvSpPr txBox="1">
            <a:spLocks noGrp="1"/>
          </p:cNvSpPr>
          <p:nvPr>
            <p:ph type="body" idx="1"/>
          </p:nvPr>
        </p:nvSpPr>
        <p:spPr>
          <a:xfrm>
            <a:off x="944013" y="1281183"/>
            <a:ext cx="5660241" cy="5357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1CACB049-DCEB-EAFE-53A2-041924D7A237}"/>
              </a:ext>
            </a:extLst>
          </p:cNvPr>
          <p:cNvSpPr txBox="1"/>
          <p:nvPr userDrawn="1"/>
        </p:nvSpPr>
        <p:spPr>
          <a:xfrm>
            <a:off x="97962" y="-11216"/>
            <a:ext cx="2675199" cy="324000"/>
          </a:xfrm>
          <a:prstGeom prst="roundRect">
            <a:avLst>
              <a:gd name="adj" fmla="val 27090"/>
            </a:avLst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E93D6F"/>
            </a:solidFill>
          </a:ln>
        </p:spPr>
        <p:txBody>
          <a:bodyPr wrap="none" rtlCol="0" anchor="ctr">
            <a:spAutoFit/>
          </a:bodyPr>
          <a:lstStyle/>
          <a:p>
            <a:pPr algn="ctr"/>
            <a:r>
              <a:rPr lang="pt-BR" dirty="0">
                <a:ln w="3175">
                  <a:solidFill>
                    <a:srgbClr val="F577A7"/>
                  </a:solidFill>
                </a:ln>
                <a:solidFill>
                  <a:srgbClr val="7030A0"/>
                </a:solidFill>
                <a:latin typeface="Amasis MT Pro Black" panose="02040A04050005020304" pitchFamily="18" charset="0"/>
              </a:rPr>
              <a:t>Encontro de Vice-Diretores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Slide de Título">
  <p:cSld name="2_Slide de Título 2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Google Shape;48;p23"/>
          <p:cNvPicPr preferRelativeResize="0"/>
          <p:nvPr/>
        </p:nvPicPr>
        <p:blipFill rotWithShape="1">
          <a:blip r:embed="rId2">
            <a:alphaModFix/>
          </a:blip>
          <a:srcRect l="5661" r="23728" b="43426"/>
          <a:stretch/>
        </p:blipFill>
        <p:spPr>
          <a:xfrm>
            <a:off x="0" y="-12283"/>
            <a:ext cx="9144000" cy="5155783"/>
          </a:xfrm>
          <a:prstGeom prst="rect">
            <a:avLst/>
          </a:prstGeom>
          <a:noFill/>
          <a:ln>
            <a:noFill/>
          </a:ln>
        </p:spPr>
      </p:pic>
      <p:sp>
        <p:nvSpPr>
          <p:cNvPr id="49" name="Google Shape;49;p23"/>
          <p:cNvSpPr/>
          <p:nvPr/>
        </p:nvSpPr>
        <p:spPr>
          <a:xfrm>
            <a:off x="490782" y="727936"/>
            <a:ext cx="66431" cy="2916514"/>
          </a:xfrm>
          <a:prstGeom prst="rect">
            <a:avLst/>
          </a:prstGeom>
          <a:solidFill>
            <a:srgbClr val="E3116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endParaRPr sz="105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" name="Google Shape;51;p23"/>
          <p:cNvSpPr/>
          <p:nvPr/>
        </p:nvSpPr>
        <p:spPr>
          <a:xfrm>
            <a:off x="92869" y="314325"/>
            <a:ext cx="7591937" cy="498199"/>
          </a:xfrm>
          <a:prstGeom prst="roundRect">
            <a:avLst>
              <a:gd name="adj" fmla="val 16667"/>
            </a:avLst>
          </a:prstGeom>
          <a:solidFill>
            <a:srgbClr val="C83872"/>
          </a:solidFill>
          <a:ln>
            <a:noFill/>
          </a:ln>
          <a:effectLst>
            <a:outerShdw blurRad="40000" dist="23000" dir="5400000" rotWithShape="0">
              <a:srgbClr val="000000">
                <a:alpha val="33725"/>
              </a:srgbClr>
            </a:outerShdw>
          </a:effectLst>
        </p:spPr>
        <p:txBody>
          <a:bodyPr spcFirstLastPara="1" wrap="square" lIns="68550" tIns="34275" rIns="68550" bIns="342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endParaRPr sz="135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2" name="Google Shape;52;p23" descr="Texto&#10;&#10;Descrição gerada automaticament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63535" y="4586497"/>
            <a:ext cx="1132242" cy="374646"/>
          </a:xfrm>
          <a:prstGeom prst="rect">
            <a:avLst/>
          </a:prstGeom>
          <a:noFill/>
          <a:ln>
            <a:noFill/>
          </a:ln>
        </p:spPr>
      </p:pic>
      <p:sp>
        <p:nvSpPr>
          <p:cNvPr id="54" name="Google Shape;54;p23"/>
          <p:cNvSpPr txBox="1">
            <a:spLocks noGrp="1"/>
          </p:cNvSpPr>
          <p:nvPr>
            <p:ph type="title"/>
          </p:nvPr>
        </p:nvSpPr>
        <p:spPr>
          <a:xfrm>
            <a:off x="397913" y="351322"/>
            <a:ext cx="7203572" cy="4970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1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55" name="Google Shape;55;p23" descr="Ícone&#10;&#10;Descrição gerada automaticamente com confiança média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63535" y="154137"/>
            <a:ext cx="1243414" cy="941367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23"/>
          <p:cNvSpPr txBox="1">
            <a:spLocks noGrp="1"/>
          </p:cNvSpPr>
          <p:nvPr>
            <p:ph type="body" idx="1"/>
          </p:nvPr>
        </p:nvSpPr>
        <p:spPr>
          <a:xfrm>
            <a:off x="944013" y="1281183"/>
            <a:ext cx="5660241" cy="5357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EFE70C70-2DA5-A382-A624-9CCDFA319613}"/>
              </a:ext>
            </a:extLst>
          </p:cNvPr>
          <p:cNvSpPr txBox="1"/>
          <p:nvPr userDrawn="1"/>
        </p:nvSpPr>
        <p:spPr>
          <a:xfrm>
            <a:off x="97962" y="-11216"/>
            <a:ext cx="2675199" cy="324000"/>
          </a:xfrm>
          <a:prstGeom prst="roundRect">
            <a:avLst>
              <a:gd name="adj" fmla="val 27090"/>
            </a:avLst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E93D6F"/>
            </a:solidFill>
          </a:ln>
        </p:spPr>
        <p:txBody>
          <a:bodyPr wrap="none" rtlCol="0" anchor="ctr">
            <a:spAutoFit/>
          </a:bodyPr>
          <a:lstStyle/>
          <a:p>
            <a:pPr algn="ctr"/>
            <a:r>
              <a:rPr lang="pt-BR" dirty="0">
                <a:ln w="3175">
                  <a:solidFill>
                    <a:srgbClr val="F577A7"/>
                  </a:solidFill>
                </a:ln>
                <a:solidFill>
                  <a:srgbClr val="7030A0"/>
                </a:solidFill>
                <a:latin typeface="Amasis MT Pro Black" panose="02040A04050005020304" pitchFamily="18" charset="0"/>
              </a:rPr>
              <a:t>Encontro de Vice-Diretores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Slide de Título">
  <p:cSld name="2_Slide de Título 3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Google Shape;58;p24"/>
          <p:cNvPicPr preferRelativeResize="0"/>
          <p:nvPr/>
        </p:nvPicPr>
        <p:blipFill rotWithShape="1">
          <a:blip r:embed="rId2">
            <a:alphaModFix/>
          </a:blip>
          <a:srcRect l="5661" r="23728" b="43426"/>
          <a:stretch/>
        </p:blipFill>
        <p:spPr>
          <a:xfrm>
            <a:off x="0" y="-12283"/>
            <a:ext cx="9144000" cy="5155783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Google Shape;59;p24"/>
          <p:cNvSpPr/>
          <p:nvPr/>
        </p:nvSpPr>
        <p:spPr>
          <a:xfrm>
            <a:off x="490782" y="727936"/>
            <a:ext cx="66431" cy="2916514"/>
          </a:xfrm>
          <a:prstGeom prst="rect">
            <a:avLst/>
          </a:prstGeom>
          <a:solidFill>
            <a:srgbClr val="F1A6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endParaRPr sz="105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" name="Google Shape;61;p24"/>
          <p:cNvSpPr/>
          <p:nvPr/>
        </p:nvSpPr>
        <p:spPr>
          <a:xfrm>
            <a:off x="92869" y="314325"/>
            <a:ext cx="7591937" cy="498199"/>
          </a:xfrm>
          <a:prstGeom prst="roundRect">
            <a:avLst>
              <a:gd name="adj" fmla="val 16667"/>
            </a:avLst>
          </a:prstGeom>
          <a:solidFill>
            <a:srgbClr val="C83872"/>
          </a:solidFill>
          <a:ln>
            <a:noFill/>
          </a:ln>
          <a:effectLst>
            <a:outerShdw blurRad="40000" dist="23000" dir="5400000" rotWithShape="0">
              <a:srgbClr val="000000">
                <a:alpha val="33725"/>
              </a:srgbClr>
            </a:outerShdw>
          </a:effectLst>
        </p:spPr>
        <p:txBody>
          <a:bodyPr spcFirstLastPara="1" wrap="square" lIns="68550" tIns="34275" rIns="68550" bIns="342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endParaRPr sz="135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2" name="Google Shape;62;p24" descr="Texto&#10;&#10;Descrição gerada automaticament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63535" y="4586497"/>
            <a:ext cx="1132242" cy="374646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24"/>
          <p:cNvSpPr txBox="1">
            <a:spLocks noGrp="1"/>
          </p:cNvSpPr>
          <p:nvPr>
            <p:ph type="title"/>
          </p:nvPr>
        </p:nvSpPr>
        <p:spPr>
          <a:xfrm>
            <a:off x="397913" y="351322"/>
            <a:ext cx="7203572" cy="4970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1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65" name="Google Shape;65;p24" descr="Ícone&#10;&#10;Descrição gerada automaticamente com confiança média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63535" y="154137"/>
            <a:ext cx="1243414" cy="941367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24"/>
          <p:cNvSpPr txBox="1">
            <a:spLocks noGrp="1"/>
          </p:cNvSpPr>
          <p:nvPr>
            <p:ph type="body" idx="1"/>
          </p:nvPr>
        </p:nvSpPr>
        <p:spPr>
          <a:xfrm>
            <a:off x="944013" y="1281183"/>
            <a:ext cx="5660241" cy="5357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B7209B59-E7F7-D57E-471C-5602506EF5EE}"/>
              </a:ext>
            </a:extLst>
          </p:cNvPr>
          <p:cNvSpPr txBox="1"/>
          <p:nvPr userDrawn="1"/>
        </p:nvSpPr>
        <p:spPr>
          <a:xfrm>
            <a:off x="97962" y="-11216"/>
            <a:ext cx="2675199" cy="324000"/>
          </a:xfrm>
          <a:prstGeom prst="roundRect">
            <a:avLst>
              <a:gd name="adj" fmla="val 27090"/>
            </a:avLst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E93D6F"/>
            </a:solidFill>
          </a:ln>
        </p:spPr>
        <p:txBody>
          <a:bodyPr wrap="none" rtlCol="0" anchor="ctr">
            <a:spAutoFit/>
          </a:bodyPr>
          <a:lstStyle/>
          <a:p>
            <a:pPr algn="ctr"/>
            <a:r>
              <a:rPr lang="pt-BR" dirty="0">
                <a:ln w="3175">
                  <a:solidFill>
                    <a:srgbClr val="F577A7"/>
                  </a:solidFill>
                </a:ln>
                <a:solidFill>
                  <a:srgbClr val="7030A0"/>
                </a:solidFill>
                <a:latin typeface="Amasis MT Pro Black" panose="02040A04050005020304" pitchFamily="18" charset="0"/>
              </a:rPr>
              <a:t>Encontro de Vice-Diretores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Slide de Título">
  <p:cSld name="2_Slide de Título 4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Google Shape;68;p25"/>
          <p:cNvPicPr preferRelativeResize="0"/>
          <p:nvPr/>
        </p:nvPicPr>
        <p:blipFill rotWithShape="1">
          <a:blip r:embed="rId2">
            <a:alphaModFix/>
          </a:blip>
          <a:srcRect l="16628" t="19855" r="12762" b="23571"/>
          <a:stretch/>
        </p:blipFill>
        <p:spPr>
          <a:xfrm rot="10800000">
            <a:off x="0" y="-12283"/>
            <a:ext cx="9144000" cy="5155783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25" descr="Texto&#10;&#10;Descrição gerada automaticament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63535" y="4586497"/>
            <a:ext cx="1132242" cy="374646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25" descr="Ícone&#10;&#10;Descrição gerada automaticamente com confiança média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63535" y="154137"/>
            <a:ext cx="1243414" cy="941367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Google Shape;71;p25"/>
          <p:cNvSpPr/>
          <p:nvPr/>
        </p:nvSpPr>
        <p:spPr>
          <a:xfrm>
            <a:off x="-1318232" y="722792"/>
            <a:ext cx="8248050" cy="5085450"/>
          </a:xfrm>
          <a:prstGeom prst="flowChartAlternateProcess">
            <a:avLst/>
          </a:prstGeom>
          <a:solidFill>
            <a:srgbClr val="E31160"/>
          </a:solidFill>
          <a:ln>
            <a:noFill/>
          </a:ln>
        </p:spPr>
        <p:txBody>
          <a:bodyPr spcFirstLastPara="1" wrap="square" lIns="68550" tIns="68550" rIns="68550" bIns="685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0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" name="Google Shape;72;p25"/>
          <p:cNvSpPr txBox="1">
            <a:spLocks noGrp="1"/>
          </p:cNvSpPr>
          <p:nvPr>
            <p:ph type="title"/>
          </p:nvPr>
        </p:nvSpPr>
        <p:spPr>
          <a:xfrm>
            <a:off x="1897275" y="2571750"/>
            <a:ext cx="4285603" cy="4970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1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4" name="Google Shape;74;p25"/>
          <p:cNvSpPr txBox="1">
            <a:spLocks noGrp="1"/>
          </p:cNvSpPr>
          <p:nvPr>
            <p:ph type="body" idx="1"/>
          </p:nvPr>
        </p:nvSpPr>
        <p:spPr>
          <a:xfrm>
            <a:off x="1897276" y="3265517"/>
            <a:ext cx="3956780" cy="5357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733D404F-826C-272E-1C90-02799A821D41}"/>
              </a:ext>
            </a:extLst>
          </p:cNvPr>
          <p:cNvSpPr txBox="1"/>
          <p:nvPr userDrawn="1"/>
        </p:nvSpPr>
        <p:spPr>
          <a:xfrm>
            <a:off x="116876" y="154137"/>
            <a:ext cx="2675199" cy="324000"/>
          </a:xfrm>
          <a:prstGeom prst="roundRect">
            <a:avLst>
              <a:gd name="adj" fmla="val 27090"/>
            </a:avLst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E93D6F"/>
            </a:solidFill>
          </a:ln>
        </p:spPr>
        <p:txBody>
          <a:bodyPr wrap="none" rtlCol="0" anchor="ctr">
            <a:spAutoFit/>
          </a:bodyPr>
          <a:lstStyle/>
          <a:p>
            <a:pPr algn="ctr"/>
            <a:r>
              <a:rPr lang="pt-BR" dirty="0">
                <a:ln w="3175">
                  <a:solidFill>
                    <a:srgbClr val="F577A7"/>
                  </a:solidFill>
                </a:ln>
                <a:solidFill>
                  <a:srgbClr val="7030A0"/>
                </a:solidFill>
                <a:latin typeface="Amasis MT Pro Black" panose="02040A04050005020304" pitchFamily="18" charset="0"/>
              </a:rPr>
              <a:t>Encontro de Vice-Diretores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Slide de Título">
  <p:cSld name="2_Slide de Título 5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Google Shape;76;p26"/>
          <p:cNvPicPr preferRelativeResize="0"/>
          <p:nvPr/>
        </p:nvPicPr>
        <p:blipFill rotWithShape="1">
          <a:blip r:embed="rId2">
            <a:alphaModFix/>
          </a:blip>
          <a:srcRect l="16628" t="19855" r="12762" b="23571"/>
          <a:stretch/>
        </p:blipFill>
        <p:spPr>
          <a:xfrm rot="10800000">
            <a:off x="0" y="-12283"/>
            <a:ext cx="9144000" cy="5155783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26" descr="Texto&#10;&#10;Descrição gerada automaticament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63535" y="4586497"/>
            <a:ext cx="1132242" cy="374646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26" descr="Ícone&#10;&#10;Descrição gerada automaticamente com confiança média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63535" y="154137"/>
            <a:ext cx="1243414" cy="941367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26"/>
          <p:cNvSpPr/>
          <p:nvPr/>
        </p:nvSpPr>
        <p:spPr>
          <a:xfrm>
            <a:off x="-1318232" y="722792"/>
            <a:ext cx="8248050" cy="5085450"/>
          </a:xfrm>
          <a:prstGeom prst="flowChartAlternateProcess">
            <a:avLst/>
          </a:prstGeom>
          <a:solidFill>
            <a:srgbClr val="C83872"/>
          </a:solidFill>
          <a:ln>
            <a:noFill/>
          </a:ln>
        </p:spPr>
        <p:txBody>
          <a:bodyPr spcFirstLastPara="1" wrap="square" lIns="68550" tIns="68550" rIns="68550" bIns="685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0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" name="Google Shape;80;p26"/>
          <p:cNvSpPr txBox="1">
            <a:spLocks noGrp="1"/>
          </p:cNvSpPr>
          <p:nvPr>
            <p:ph type="title"/>
          </p:nvPr>
        </p:nvSpPr>
        <p:spPr>
          <a:xfrm>
            <a:off x="1897275" y="2571750"/>
            <a:ext cx="4285603" cy="4970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1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2" name="Google Shape;82;p26"/>
          <p:cNvSpPr txBox="1">
            <a:spLocks noGrp="1"/>
          </p:cNvSpPr>
          <p:nvPr>
            <p:ph type="body" idx="1"/>
          </p:nvPr>
        </p:nvSpPr>
        <p:spPr>
          <a:xfrm>
            <a:off x="1897276" y="3265517"/>
            <a:ext cx="3956780" cy="5357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F0FE99A9-EAEC-A603-E0B0-FEADB77493B3}"/>
              </a:ext>
            </a:extLst>
          </p:cNvPr>
          <p:cNvSpPr txBox="1"/>
          <p:nvPr userDrawn="1"/>
        </p:nvSpPr>
        <p:spPr>
          <a:xfrm>
            <a:off x="37051" y="193255"/>
            <a:ext cx="2675199" cy="324000"/>
          </a:xfrm>
          <a:prstGeom prst="roundRect">
            <a:avLst>
              <a:gd name="adj" fmla="val 27090"/>
            </a:avLst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E93D6F"/>
            </a:solidFill>
          </a:ln>
        </p:spPr>
        <p:txBody>
          <a:bodyPr wrap="none" rtlCol="0" anchor="ctr">
            <a:spAutoFit/>
          </a:bodyPr>
          <a:lstStyle/>
          <a:p>
            <a:pPr algn="ctr"/>
            <a:r>
              <a:rPr lang="pt-BR" dirty="0">
                <a:ln w="3175">
                  <a:solidFill>
                    <a:srgbClr val="F577A7"/>
                  </a:solidFill>
                </a:ln>
                <a:solidFill>
                  <a:srgbClr val="7030A0"/>
                </a:solidFill>
                <a:latin typeface="Amasis MT Pro Black" panose="02040A04050005020304" pitchFamily="18" charset="0"/>
              </a:rPr>
              <a:t>Encontro de Vice-Diretores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Slide de Título">
  <p:cSld name="2_Slide de Título 6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27"/>
          <p:cNvPicPr preferRelativeResize="0"/>
          <p:nvPr/>
        </p:nvPicPr>
        <p:blipFill rotWithShape="1">
          <a:blip r:embed="rId2">
            <a:alphaModFix/>
          </a:blip>
          <a:srcRect l="16628" t="19855" r="12762" b="23571"/>
          <a:stretch/>
        </p:blipFill>
        <p:spPr>
          <a:xfrm rot="10800000">
            <a:off x="0" y="-12283"/>
            <a:ext cx="9144000" cy="5155783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27" descr="Texto&#10;&#10;Descrição gerada automaticament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63535" y="4586497"/>
            <a:ext cx="1132242" cy="374646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27" descr="Ícone&#10;&#10;Descrição gerada automaticamente com confiança média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63535" y="154137"/>
            <a:ext cx="1243414" cy="941367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27"/>
          <p:cNvSpPr/>
          <p:nvPr/>
        </p:nvSpPr>
        <p:spPr>
          <a:xfrm>
            <a:off x="-1318232" y="722792"/>
            <a:ext cx="8248050" cy="5085450"/>
          </a:xfrm>
          <a:prstGeom prst="flowChartAlternateProcess">
            <a:avLst/>
          </a:prstGeom>
          <a:solidFill>
            <a:srgbClr val="F1A600"/>
          </a:solidFill>
          <a:ln>
            <a:noFill/>
          </a:ln>
        </p:spPr>
        <p:txBody>
          <a:bodyPr spcFirstLastPara="1" wrap="square" lIns="68550" tIns="68550" rIns="68550" bIns="685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0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" name="Google Shape;88;p27"/>
          <p:cNvSpPr txBox="1">
            <a:spLocks noGrp="1"/>
          </p:cNvSpPr>
          <p:nvPr>
            <p:ph type="title"/>
          </p:nvPr>
        </p:nvSpPr>
        <p:spPr>
          <a:xfrm>
            <a:off x="1897275" y="2571750"/>
            <a:ext cx="4285603" cy="4970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1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0" name="Google Shape;90;p27"/>
          <p:cNvSpPr txBox="1">
            <a:spLocks noGrp="1"/>
          </p:cNvSpPr>
          <p:nvPr>
            <p:ph type="body" idx="1"/>
          </p:nvPr>
        </p:nvSpPr>
        <p:spPr>
          <a:xfrm>
            <a:off x="1897276" y="3265517"/>
            <a:ext cx="3956780" cy="5357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BB5187BE-F30C-8D9C-3E98-0CE4BEF29DE3}"/>
              </a:ext>
            </a:extLst>
          </p:cNvPr>
          <p:cNvSpPr txBox="1"/>
          <p:nvPr userDrawn="1"/>
        </p:nvSpPr>
        <p:spPr>
          <a:xfrm>
            <a:off x="37051" y="193255"/>
            <a:ext cx="2675199" cy="324000"/>
          </a:xfrm>
          <a:prstGeom prst="roundRect">
            <a:avLst>
              <a:gd name="adj" fmla="val 27090"/>
            </a:avLst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E93D6F"/>
            </a:solidFill>
          </a:ln>
        </p:spPr>
        <p:txBody>
          <a:bodyPr wrap="none" rtlCol="0" anchor="ctr">
            <a:spAutoFit/>
          </a:bodyPr>
          <a:lstStyle/>
          <a:p>
            <a:pPr algn="ctr"/>
            <a:r>
              <a:rPr lang="pt-BR" dirty="0">
                <a:ln w="3175">
                  <a:solidFill>
                    <a:srgbClr val="F577A7"/>
                  </a:solidFill>
                </a:ln>
                <a:solidFill>
                  <a:srgbClr val="7030A0"/>
                </a:solidFill>
                <a:latin typeface="Amasis MT Pro Black" panose="02040A04050005020304" pitchFamily="18" charset="0"/>
              </a:rPr>
              <a:t>Encontro de Vice-Diretores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Slide de Título">
  <p:cSld name="2_Slide de Título 7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Google Shape;92;p28"/>
          <p:cNvPicPr preferRelativeResize="0"/>
          <p:nvPr/>
        </p:nvPicPr>
        <p:blipFill rotWithShape="1">
          <a:blip r:embed="rId2">
            <a:alphaModFix/>
          </a:blip>
          <a:srcRect l="16628" t="19855" r="12762" b="23571"/>
          <a:stretch/>
        </p:blipFill>
        <p:spPr>
          <a:xfrm rot="10800000">
            <a:off x="0" y="-12283"/>
            <a:ext cx="9144000" cy="5155783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28" descr="Texto&#10;&#10;Descrição gerada automaticament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63535" y="4586497"/>
            <a:ext cx="1132242" cy="374646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28" descr="Ícone&#10;&#10;Descrição gerada automaticamente com confiança média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63535" y="154137"/>
            <a:ext cx="1243414" cy="941367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28"/>
          <p:cNvSpPr/>
          <p:nvPr/>
        </p:nvSpPr>
        <p:spPr>
          <a:xfrm>
            <a:off x="-1318232" y="722792"/>
            <a:ext cx="8248050" cy="5085450"/>
          </a:xfrm>
          <a:prstGeom prst="flowChartAlternateProcess">
            <a:avLst/>
          </a:prstGeom>
          <a:solidFill>
            <a:srgbClr val="E1640F"/>
          </a:solidFill>
          <a:ln>
            <a:noFill/>
          </a:ln>
        </p:spPr>
        <p:txBody>
          <a:bodyPr spcFirstLastPara="1" wrap="square" lIns="68550" tIns="68550" rIns="68550" bIns="685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0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" name="Google Shape;96;p28"/>
          <p:cNvSpPr txBox="1">
            <a:spLocks noGrp="1"/>
          </p:cNvSpPr>
          <p:nvPr>
            <p:ph type="title"/>
          </p:nvPr>
        </p:nvSpPr>
        <p:spPr>
          <a:xfrm>
            <a:off x="1897275" y="2571750"/>
            <a:ext cx="4285603" cy="4970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1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8" name="Google Shape;98;p28"/>
          <p:cNvSpPr txBox="1">
            <a:spLocks noGrp="1"/>
          </p:cNvSpPr>
          <p:nvPr>
            <p:ph type="body" idx="1"/>
          </p:nvPr>
        </p:nvSpPr>
        <p:spPr>
          <a:xfrm>
            <a:off x="1897276" y="3265517"/>
            <a:ext cx="3956780" cy="5357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09A6E4F1-AEEB-1533-4AB2-55B097B3EC8C}"/>
              </a:ext>
            </a:extLst>
          </p:cNvPr>
          <p:cNvSpPr txBox="1"/>
          <p:nvPr userDrawn="1"/>
        </p:nvSpPr>
        <p:spPr>
          <a:xfrm>
            <a:off x="130594" y="193255"/>
            <a:ext cx="2675199" cy="324000"/>
          </a:xfrm>
          <a:prstGeom prst="roundRect">
            <a:avLst>
              <a:gd name="adj" fmla="val 27090"/>
            </a:avLst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E93D6F"/>
            </a:solidFill>
          </a:ln>
        </p:spPr>
        <p:txBody>
          <a:bodyPr wrap="none" rtlCol="0" anchor="ctr">
            <a:spAutoFit/>
          </a:bodyPr>
          <a:lstStyle/>
          <a:p>
            <a:pPr algn="ctr"/>
            <a:r>
              <a:rPr lang="pt-BR" dirty="0">
                <a:ln w="3175">
                  <a:solidFill>
                    <a:srgbClr val="F577A7"/>
                  </a:solidFill>
                </a:ln>
                <a:solidFill>
                  <a:srgbClr val="7030A0"/>
                </a:solidFill>
                <a:latin typeface="Amasis MT Pro Black" panose="02040A04050005020304" pitchFamily="18" charset="0"/>
              </a:rPr>
              <a:t>Encontro de Vice-Diretores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Slide de Título">
  <p:cSld name="2_Slide de Título 8"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Google Shape;100;p29" descr="Texto&#10;&#10;Descrição gerada automaticamente"/>
          <p:cNvPicPr preferRelativeResize="0"/>
          <p:nvPr/>
        </p:nvPicPr>
        <p:blipFill rotWithShape="1">
          <a:blip r:embed="rId2">
            <a:alphaModFix/>
          </a:blip>
          <a:srcRect r="65308"/>
          <a:stretch/>
        </p:blipFill>
        <p:spPr>
          <a:xfrm>
            <a:off x="7524855" y="165910"/>
            <a:ext cx="547583" cy="522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296425" y="163654"/>
            <a:ext cx="652259" cy="524531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29"/>
          <p:cNvSpPr/>
          <p:nvPr/>
        </p:nvSpPr>
        <p:spPr>
          <a:xfrm>
            <a:off x="1287596" y="58085"/>
            <a:ext cx="48286" cy="3909495"/>
          </a:xfrm>
          <a:prstGeom prst="rect">
            <a:avLst/>
          </a:prstGeom>
          <a:solidFill>
            <a:srgbClr val="C8387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endParaRPr sz="105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" name="Google Shape;103;p29"/>
          <p:cNvSpPr txBox="1">
            <a:spLocks noGrp="1"/>
          </p:cNvSpPr>
          <p:nvPr>
            <p:ph type="title"/>
          </p:nvPr>
        </p:nvSpPr>
        <p:spPr>
          <a:xfrm>
            <a:off x="1721644" y="1488282"/>
            <a:ext cx="5100638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050" b="1" i="0" u="none" strike="noStrike" cap="none">
                <a:solidFill>
                  <a:srgbClr val="C8387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5" name="Google Shape;105;p29"/>
          <p:cNvSpPr txBox="1">
            <a:spLocks noGrp="1"/>
          </p:cNvSpPr>
          <p:nvPr>
            <p:ph type="body" idx="1"/>
          </p:nvPr>
        </p:nvSpPr>
        <p:spPr>
          <a:xfrm>
            <a:off x="1721644" y="2790825"/>
            <a:ext cx="5100638" cy="5357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F4DE9E38-07AB-97B8-98CC-FA714AC45DD8}"/>
              </a:ext>
            </a:extLst>
          </p:cNvPr>
          <p:cNvSpPr txBox="1"/>
          <p:nvPr userDrawn="1"/>
        </p:nvSpPr>
        <p:spPr>
          <a:xfrm>
            <a:off x="1369384" y="58085"/>
            <a:ext cx="2675199" cy="324000"/>
          </a:xfrm>
          <a:prstGeom prst="roundRect">
            <a:avLst>
              <a:gd name="adj" fmla="val 27090"/>
            </a:avLst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E93D6F"/>
            </a:solidFill>
          </a:ln>
        </p:spPr>
        <p:txBody>
          <a:bodyPr wrap="none" rtlCol="0" anchor="ctr">
            <a:spAutoFit/>
          </a:bodyPr>
          <a:lstStyle/>
          <a:p>
            <a:pPr algn="ctr"/>
            <a:r>
              <a:rPr lang="pt-BR" dirty="0">
                <a:ln w="3175">
                  <a:solidFill>
                    <a:srgbClr val="F577A7"/>
                  </a:solidFill>
                </a:ln>
                <a:solidFill>
                  <a:srgbClr val="7030A0"/>
                </a:solidFill>
                <a:latin typeface="Amasis MT Pro Black" panose="02040A04050005020304" pitchFamily="18" charset="0"/>
              </a:rPr>
              <a:t>Encontro de Vice-Diretores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Slide de Título">
  <p:cSld name="2_Slide de Título 9"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" name="Google Shape;107;p30" descr="Texto&#10;&#10;Descrição gerada automaticamente"/>
          <p:cNvPicPr preferRelativeResize="0"/>
          <p:nvPr/>
        </p:nvPicPr>
        <p:blipFill rotWithShape="1">
          <a:blip r:embed="rId2">
            <a:alphaModFix/>
          </a:blip>
          <a:srcRect r="65308"/>
          <a:stretch/>
        </p:blipFill>
        <p:spPr>
          <a:xfrm>
            <a:off x="7524855" y="165910"/>
            <a:ext cx="547583" cy="522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3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296425" y="163654"/>
            <a:ext cx="652259" cy="524531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30"/>
          <p:cNvSpPr/>
          <p:nvPr/>
        </p:nvSpPr>
        <p:spPr>
          <a:xfrm>
            <a:off x="1287596" y="45268"/>
            <a:ext cx="48286" cy="3909495"/>
          </a:xfrm>
          <a:prstGeom prst="rect">
            <a:avLst/>
          </a:prstGeom>
          <a:solidFill>
            <a:srgbClr val="F1A6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endParaRPr sz="105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30"/>
          <p:cNvSpPr txBox="1">
            <a:spLocks noGrp="1"/>
          </p:cNvSpPr>
          <p:nvPr>
            <p:ph type="title"/>
          </p:nvPr>
        </p:nvSpPr>
        <p:spPr>
          <a:xfrm>
            <a:off x="1721644" y="1488282"/>
            <a:ext cx="5100638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050" b="1" i="0" u="none" strike="noStrike" cap="none">
                <a:solidFill>
                  <a:srgbClr val="F1A600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2" name="Google Shape;112;p30"/>
          <p:cNvSpPr txBox="1">
            <a:spLocks noGrp="1"/>
          </p:cNvSpPr>
          <p:nvPr>
            <p:ph type="body" idx="1"/>
          </p:nvPr>
        </p:nvSpPr>
        <p:spPr>
          <a:xfrm>
            <a:off x="1721644" y="2790825"/>
            <a:ext cx="5100638" cy="5357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936E9E91-4D93-8380-6A4C-C1A1C63758E3}"/>
              </a:ext>
            </a:extLst>
          </p:cNvPr>
          <p:cNvSpPr txBox="1"/>
          <p:nvPr userDrawn="1"/>
        </p:nvSpPr>
        <p:spPr>
          <a:xfrm>
            <a:off x="1369384" y="101919"/>
            <a:ext cx="2675199" cy="324000"/>
          </a:xfrm>
          <a:prstGeom prst="roundRect">
            <a:avLst>
              <a:gd name="adj" fmla="val 27090"/>
            </a:avLst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E93D6F"/>
            </a:solidFill>
          </a:ln>
        </p:spPr>
        <p:txBody>
          <a:bodyPr wrap="none" rtlCol="0" anchor="ctr">
            <a:spAutoFit/>
          </a:bodyPr>
          <a:lstStyle/>
          <a:p>
            <a:pPr algn="ctr"/>
            <a:r>
              <a:rPr lang="pt-BR" dirty="0">
                <a:ln w="3175">
                  <a:solidFill>
                    <a:srgbClr val="F577A7"/>
                  </a:solidFill>
                </a:ln>
                <a:solidFill>
                  <a:srgbClr val="7030A0"/>
                </a:solidFill>
                <a:latin typeface="Amasis MT Pro Black" panose="02040A04050005020304" pitchFamily="18" charset="0"/>
              </a:rPr>
              <a:t>Encontro de Vice-Diretores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Slide de Título">
  <p:cSld name="2_Slide de Título 11"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Google Shape;114;p3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5032879"/>
            <a:ext cx="9144001" cy="1092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32" descr="Texto&#10;&#10;Descrição gerada automaticament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08958" y="1595580"/>
            <a:ext cx="2950147" cy="9761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32" descr="Ícone&#10;&#10;Descrição gerada automaticamente com confiança média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684897" y="1004243"/>
            <a:ext cx="3193328" cy="2417613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32"/>
          <p:cNvSpPr txBox="1"/>
          <p:nvPr/>
        </p:nvSpPr>
        <p:spPr>
          <a:xfrm>
            <a:off x="2577341" y="3443265"/>
            <a:ext cx="457324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entury Gothic"/>
              <a:buNone/>
            </a:pPr>
            <a:r>
              <a:rPr lang="pt-BR" sz="1200" b="0" i="0" u="none" strike="noStrike" cap="none">
                <a:solidFill>
                  <a:srgbClr val="E1640F"/>
                </a:solidFill>
                <a:latin typeface="Fira Sans"/>
                <a:ea typeface="Fira Sans"/>
                <a:cs typeface="Fira Sans"/>
                <a:sym typeface="Fira Sans"/>
              </a:rPr>
              <a:t>EQUIPE</a:t>
            </a:r>
            <a:r>
              <a:rPr lang="pt-BR" sz="1200" b="1" i="0" u="none" strike="noStrike" cap="none">
                <a:solidFill>
                  <a:srgbClr val="E1640F"/>
                </a:solidFill>
                <a:latin typeface="Fira Sans"/>
                <a:ea typeface="Fira Sans"/>
                <a:cs typeface="Fira Sans"/>
                <a:sym typeface="Fira Sans"/>
              </a:rPr>
              <a:t> </a:t>
            </a:r>
            <a:r>
              <a:rPr lang="pt-BR" sz="1800" b="1" i="0" u="none" strike="noStrike" cap="none">
                <a:solidFill>
                  <a:srgbClr val="E31160"/>
                </a:solidFill>
                <a:latin typeface="Fira Sans"/>
                <a:ea typeface="Fira Sans"/>
                <a:cs typeface="Fira Sans"/>
                <a:sym typeface="Fira Sans"/>
              </a:rPr>
              <a:t>CONVIVA</a:t>
            </a:r>
            <a:r>
              <a:rPr lang="pt-BR" sz="1200" b="1" i="0" u="none" strike="noStrike" cap="none">
                <a:solidFill>
                  <a:srgbClr val="E1640F"/>
                </a:solidFill>
                <a:latin typeface="Fira Sans"/>
                <a:ea typeface="Fira Sans"/>
                <a:cs typeface="Fira Sans"/>
                <a:sym typeface="Fira Sans"/>
              </a:rPr>
              <a:t> </a:t>
            </a:r>
            <a:r>
              <a:rPr lang="pt-BR" sz="1200" b="0" i="0" u="none" strike="noStrike" cap="none">
                <a:solidFill>
                  <a:srgbClr val="E1640F"/>
                </a:solidFill>
                <a:latin typeface="Fira Sans"/>
                <a:ea typeface="Fira Sans"/>
                <a:cs typeface="Fira Sans"/>
                <a:sym typeface="Fira Sans"/>
              </a:rPr>
              <a:t>AGRADECE! </a:t>
            </a:r>
            <a:endParaRPr sz="750" b="0" i="0" u="none" strike="noStrike" cap="none">
              <a:solidFill>
                <a:srgbClr val="E1640F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75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45541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24" name="Google Shape;124;p1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25" name="Google Shape;125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28" name="Google Shape;128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31" name="Google Shape;131;p1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32" name="Google Shape;132;p14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33" name="Google Shape;133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1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36" name="Google Shape;136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16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39" name="Google Shape;139;p16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40" name="Google Shape;140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7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143" name="Google Shape;143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8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" name="Google Shape;146;p18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147" name="Google Shape;147;p18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148" name="Google Shape;148;p18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49" name="Google Shape;149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19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152" name="Google Shape;152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0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55" name="Google Shape;155;p20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56" name="Google Shape;156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21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342900">
              <a:buClrTx/>
            </a:pPr>
            <a:fld id="{5BCAD085-E8A6-8845-BD4E-CB4CCA059FC4}" type="datetimeFigureOut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342900">
                <a:buClrTx/>
              </a:pPr>
              <a:t>11/1/2025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342900">
              <a:buClrTx/>
            </a:pPr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342900">
              <a:buClrTx/>
            </a:pPr>
            <a:fld id="{C1FF6DA9-008F-8B48-92A6-B652298478BF}" type="slidenum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342900">
                <a:buClrTx/>
              </a:pPr>
              <a:t>‹nº›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6968939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342900">
              <a:buClrTx/>
            </a:pPr>
            <a:fld id="{5BCAD085-E8A6-8845-BD4E-CB4CCA059FC4}" type="datetimeFigureOut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342900">
                <a:buClrTx/>
              </a:pPr>
              <a:t>11/1/2025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342900">
              <a:buClrTx/>
            </a:pPr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342900">
              <a:buClrTx/>
            </a:pPr>
            <a:fld id="{C1FF6DA9-008F-8B48-92A6-B652298478BF}" type="slidenum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342900">
                <a:buClrTx/>
              </a:pPr>
              <a:t>‹nº›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254211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7;p9">
            <a:extLst>
              <a:ext uri="{FF2B5EF4-FFF2-40B4-BE49-F238E27FC236}">
                <a16:creationId xmlns:a16="http://schemas.microsoft.com/office/drawing/2014/main" id="{C35490E7-8795-460B-393F-4B74F463628C}"/>
              </a:ext>
            </a:extLst>
          </p:cNvPr>
          <p:cNvPicPr preferRelativeResize="0"/>
          <p:nvPr userDrawn="1"/>
        </p:nvPicPr>
        <p:blipFill rotWithShape="1">
          <a:blip r:embed="rId15">
            <a:alphaModFix/>
          </a:blip>
          <a:srcRect/>
          <a:stretch/>
        </p:blipFill>
        <p:spPr>
          <a:xfrm>
            <a:off x="1" y="0"/>
            <a:ext cx="9140388" cy="5142412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4;p9">
            <a:extLst>
              <a:ext uri="{FF2B5EF4-FFF2-40B4-BE49-F238E27FC236}">
                <a16:creationId xmlns:a16="http://schemas.microsoft.com/office/drawing/2014/main" id="{01355EC3-7FC6-C092-F780-779203AA2271}"/>
              </a:ext>
            </a:extLst>
          </p:cNvPr>
          <p:cNvPicPr preferRelativeResize="0"/>
          <p:nvPr userDrawn="1"/>
        </p:nvPicPr>
        <p:blipFill rotWithShape="1">
          <a:blip r:embed="rId16">
            <a:alphaModFix/>
          </a:blip>
          <a:srcRect/>
          <a:stretch/>
        </p:blipFill>
        <p:spPr>
          <a:xfrm>
            <a:off x="0" y="1833418"/>
            <a:ext cx="9144000" cy="530003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2;p9">
            <a:extLst>
              <a:ext uri="{FF2B5EF4-FFF2-40B4-BE49-F238E27FC236}">
                <a16:creationId xmlns:a16="http://schemas.microsoft.com/office/drawing/2014/main" id="{7C363FC7-04FD-335C-B016-68A06083A9C4}"/>
              </a:ext>
            </a:extLst>
          </p:cNvPr>
          <p:cNvPicPr preferRelativeResize="0"/>
          <p:nvPr userDrawn="1"/>
        </p:nvPicPr>
        <p:blipFill rotWithShape="1">
          <a:blip r:embed="rId17">
            <a:alphaModFix/>
          </a:blip>
          <a:srcRect/>
          <a:stretch/>
        </p:blipFill>
        <p:spPr>
          <a:xfrm>
            <a:off x="2400317" y="2357065"/>
            <a:ext cx="6740070" cy="529996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18;p9">
            <a:extLst>
              <a:ext uri="{FF2B5EF4-FFF2-40B4-BE49-F238E27FC236}">
                <a16:creationId xmlns:a16="http://schemas.microsoft.com/office/drawing/2014/main" id="{0DAE3B14-7E6A-317A-C351-E601CAE907C1}"/>
              </a:ext>
            </a:extLst>
          </p:cNvPr>
          <p:cNvSpPr/>
          <p:nvPr userDrawn="1"/>
        </p:nvSpPr>
        <p:spPr>
          <a:xfrm>
            <a:off x="478942" y="3739659"/>
            <a:ext cx="8265318" cy="498199"/>
          </a:xfrm>
          <a:prstGeom prst="roundRect">
            <a:avLst>
              <a:gd name="adj" fmla="val 33874"/>
            </a:avLst>
          </a:prstGeom>
          <a:solidFill>
            <a:srgbClr val="E31160"/>
          </a:solidFill>
          <a:ln>
            <a:noFill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txBody>
          <a:bodyPr spcFirstLastPara="1" wrap="square" lIns="68550" tIns="34275" rIns="68550" bIns="342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endParaRPr sz="135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" name="Google Shape;19;p9">
            <a:extLst>
              <a:ext uri="{FF2B5EF4-FFF2-40B4-BE49-F238E27FC236}">
                <a16:creationId xmlns:a16="http://schemas.microsoft.com/office/drawing/2014/main" id="{F5656B91-A45A-4ADC-06C7-7190F12EB4BC}"/>
              </a:ext>
            </a:extLst>
          </p:cNvPr>
          <p:cNvSpPr/>
          <p:nvPr userDrawn="1"/>
        </p:nvSpPr>
        <p:spPr>
          <a:xfrm>
            <a:off x="478942" y="3739659"/>
            <a:ext cx="7614927" cy="498199"/>
          </a:xfrm>
          <a:prstGeom prst="roundRect">
            <a:avLst>
              <a:gd name="adj" fmla="val 33874"/>
            </a:avLst>
          </a:prstGeom>
          <a:solidFill>
            <a:srgbClr val="C83872"/>
          </a:solidFill>
          <a:ln>
            <a:noFill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txBody>
          <a:bodyPr spcFirstLastPara="1" wrap="square" lIns="68550" tIns="34275" rIns="68550" bIns="342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endParaRPr sz="135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73" r:id="rId13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0" name="Google Shape;120;p1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1" name="Google Shape;121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3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5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11/1/2025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5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5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98299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</p:sldLayoutIdLst>
  <p:txStyles>
    <p:titleStyle>
      <a:lvl1pPr algn="ctr" defTabSz="3429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fi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hyperlink" Target="http://www.convivaureava.blogspot.com/" TargetMode="Externa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"/>
          <p:cNvSpPr txBox="1">
            <a:spLocks noGrp="1"/>
          </p:cNvSpPr>
          <p:nvPr>
            <p:ph type="title"/>
          </p:nvPr>
        </p:nvSpPr>
        <p:spPr>
          <a:xfrm>
            <a:off x="1232296" y="1795688"/>
            <a:ext cx="7297341" cy="5551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pt-BR" sz="3600" dirty="0"/>
              <a:t>Encontro com o Dirigente:</a:t>
            </a:r>
            <a:br>
              <a:rPr lang="pt-BR" sz="3600" dirty="0"/>
            </a:br>
            <a:r>
              <a:rPr lang="pt-BR" sz="3600" dirty="0"/>
              <a:t>       Protagonismo em Pauta II</a:t>
            </a:r>
            <a:endParaRPr dirty="0"/>
          </a:p>
        </p:txBody>
      </p:sp>
      <p:sp>
        <p:nvSpPr>
          <p:cNvPr id="165" name="Google Shape;165;p1"/>
          <p:cNvSpPr txBox="1">
            <a:spLocks noGrp="1"/>
          </p:cNvSpPr>
          <p:nvPr>
            <p:ph type="body" idx="1"/>
          </p:nvPr>
        </p:nvSpPr>
        <p:spPr>
          <a:xfrm>
            <a:off x="678962" y="3801976"/>
            <a:ext cx="7297341" cy="3822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pt-BR" b="1" dirty="0"/>
              <a:t>Formação para Vice-diretores </a:t>
            </a:r>
            <a:endParaRPr b="1" dirty="0"/>
          </a:p>
        </p:txBody>
      </p:sp>
      <p:pic>
        <p:nvPicPr>
          <p:cNvPr id="3" name="Imagem 2" descr="Interface gráfica do usuário&#10;&#10;Descrição gerada automaticamente com confiança média">
            <a:extLst>
              <a:ext uri="{FF2B5EF4-FFF2-40B4-BE49-F238E27FC236}">
                <a16:creationId xmlns:a16="http://schemas.microsoft.com/office/drawing/2014/main" id="{A883F66F-A87C-95C6-84B3-81AE93D1E1B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935" r="67355"/>
          <a:stretch/>
        </p:blipFill>
        <p:spPr>
          <a:xfrm>
            <a:off x="8134493" y="166967"/>
            <a:ext cx="790287" cy="111707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100000">
              <a:srgbClr val="EFEFEF"/>
            </a:gs>
          </a:gsLst>
          <a:lin ang="2698631" scaled="0"/>
        </a:gradFill>
        <a:effectLst/>
      </p:bgPr>
    </p:bg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"/>
          <p:cNvSpPr/>
          <p:nvPr/>
        </p:nvSpPr>
        <p:spPr>
          <a:xfrm>
            <a:off x="0" y="1524000"/>
            <a:ext cx="9144000" cy="3619500"/>
          </a:xfrm>
          <a:prstGeom prst="rect">
            <a:avLst/>
          </a:prstGeom>
          <a:gradFill>
            <a:gsLst>
              <a:gs pos="0">
                <a:srgbClr val="E82169"/>
              </a:gs>
              <a:gs pos="100000">
                <a:srgbClr val="A02C5B"/>
              </a:gs>
            </a:gsLst>
            <a:lin ang="2700006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1" name="Google Shape;171;p2"/>
          <p:cNvSpPr/>
          <p:nvPr/>
        </p:nvSpPr>
        <p:spPr>
          <a:xfrm>
            <a:off x="-53500" y="-64225"/>
            <a:ext cx="9257400" cy="1588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2" name="Google Shape;172;p2" title="barra_logo_colorida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63411" y="562641"/>
            <a:ext cx="3334088" cy="348383"/>
          </a:xfrm>
          <a:prstGeom prst="rect">
            <a:avLst/>
          </a:prstGeom>
          <a:noFill/>
          <a:ln>
            <a:noFill/>
          </a:ln>
        </p:spPr>
      </p:pic>
      <p:sp>
        <p:nvSpPr>
          <p:cNvPr id="174" name="Google Shape;174;p2"/>
          <p:cNvSpPr txBox="1"/>
          <p:nvPr/>
        </p:nvSpPr>
        <p:spPr>
          <a:xfrm>
            <a:off x="859800" y="2309899"/>
            <a:ext cx="7424400" cy="148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lang="pt-BR" sz="4800" b="1" dirty="0">
                <a:solidFill>
                  <a:srgbClr val="FFFFFF"/>
                </a:solidFill>
                <a:latin typeface="Rubik"/>
                <a:ea typeface="Rubik"/>
                <a:cs typeface="Rubik"/>
                <a:sym typeface="Rubik"/>
              </a:rPr>
              <a:t>CONVIVA + GRÊMIO</a:t>
            </a:r>
          </a:p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endParaRPr lang="pt-BR" sz="2800" b="1" dirty="0">
              <a:solidFill>
                <a:srgbClr val="FFFFFF"/>
              </a:solidFill>
              <a:latin typeface="Rubik"/>
              <a:ea typeface="Rubik"/>
              <a:cs typeface="Rubik"/>
              <a:sym typeface="Rubik"/>
            </a:endParaRPr>
          </a:p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lang="pt-BR" sz="2800" b="1" dirty="0">
                <a:solidFill>
                  <a:srgbClr val="FFFFFF"/>
                </a:solidFill>
                <a:latin typeface="Rubik"/>
                <a:ea typeface="Rubik"/>
                <a:cs typeface="Rubik"/>
                <a:sym typeface="Rubik"/>
              </a:rPr>
              <a:t>UMA PARCERIA DE SUCESSO!</a:t>
            </a:r>
          </a:p>
        </p:txBody>
      </p:sp>
      <p:pic>
        <p:nvPicPr>
          <p:cNvPr id="2" name="Imagem 1" descr="Interface gráfica do usuário&#10;&#10;Descrição gerada automaticamente com confiança média">
            <a:extLst>
              <a:ext uri="{FF2B5EF4-FFF2-40B4-BE49-F238E27FC236}">
                <a16:creationId xmlns:a16="http://schemas.microsoft.com/office/drawing/2014/main" id="{82CC01BC-AD92-9280-AEE1-7031DE35DD6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4935" r="67355"/>
          <a:stretch/>
        </p:blipFill>
        <p:spPr>
          <a:xfrm>
            <a:off x="49258" y="0"/>
            <a:ext cx="1112703" cy="157281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3994ddd1e_0_0"/>
          <p:cNvSpPr txBox="1">
            <a:spLocks noGrp="1"/>
          </p:cNvSpPr>
          <p:nvPr>
            <p:ph type="title"/>
          </p:nvPr>
        </p:nvSpPr>
        <p:spPr>
          <a:xfrm>
            <a:off x="397913" y="351322"/>
            <a:ext cx="7203600" cy="49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pt-BR" sz="2400" dirty="0"/>
              <a:t>Objetivos da Formação</a:t>
            </a:r>
            <a:endParaRPr dirty="0"/>
          </a:p>
        </p:txBody>
      </p:sp>
      <p:sp>
        <p:nvSpPr>
          <p:cNvPr id="187" name="Google Shape;187;g363994ddd1e_0_0"/>
          <p:cNvSpPr txBox="1">
            <a:spLocks noGrp="1"/>
          </p:cNvSpPr>
          <p:nvPr>
            <p:ph type="body" idx="1"/>
          </p:nvPr>
        </p:nvSpPr>
        <p:spPr>
          <a:xfrm>
            <a:off x="397913" y="687057"/>
            <a:ext cx="8040895" cy="401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0" algn="just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</a:pPr>
            <a:endParaRPr sz="1800" b="1" dirty="0"/>
          </a:p>
          <a:p>
            <a:pPr marL="628650" lvl="0" indent="-1714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•"/>
            </a:pPr>
            <a:r>
              <a:rPr lang="pt-BR" sz="1200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Promover a compreensão e o uso responsável do Botão do Pânico e dos registros na Plataforma CONVIVA, orientando docentes e equipes gestoras sobre os procedimentos adequados em situações de risco, conforme as diretrizes do Protocolo 179 3º versão.</a:t>
            </a:r>
          </a:p>
          <a:p>
            <a:pPr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</a:pPr>
            <a:endParaRPr lang="pt-BR" sz="1200" dirty="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628650" lvl="0" indent="-1714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•"/>
            </a:pPr>
            <a:r>
              <a:rPr lang="pt-BR" sz="1200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A ação busca fortalecer a cultura de prevenção, segurança e proteção no ambiente escolar, assegurando respostas rápidas em casos de emergência e o registro adequado dos desdobramentos, de forma ética, consciente e articulada com a Rede Protetiva.</a:t>
            </a:r>
          </a:p>
          <a:p>
            <a:pPr marL="628650" lvl="0" indent="-1714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•"/>
            </a:pPr>
            <a:endParaRPr lang="pt-BR" sz="1200" dirty="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628650" lvl="0" indent="-1714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•"/>
            </a:pPr>
            <a:r>
              <a:rPr lang="pt-BR" sz="1200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Além disso, tem como objetivo comparar as atualizações entre a 2ª e a 3ª versão do Protocolo 179, destacando as mudanças nas subcategorias, nos encaminhamentos e nas orientações de registro na plataforma, favorecendo a correta interpretação e aplicação das novas diretrizes pelas equipes escolares.</a:t>
            </a:r>
            <a:br>
              <a:rPr lang="pt-BR" sz="1050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</a:br>
            <a:endParaRPr sz="1050" dirty="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429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Char char="●"/>
            </a:pPr>
            <a:endParaRPr lang="pt-BR" sz="1600" dirty="0"/>
          </a:p>
        </p:txBody>
      </p:sp>
      <p:pic>
        <p:nvPicPr>
          <p:cNvPr id="2" name="Imagem 1" descr="Interface gráfica do usuário&#10;&#10;Descrição gerada automaticamente com confiança média">
            <a:extLst>
              <a:ext uri="{FF2B5EF4-FFF2-40B4-BE49-F238E27FC236}">
                <a16:creationId xmlns:a16="http://schemas.microsoft.com/office/drawing/2014/main" id="{F5EC436A-CCC8-289D-E353-949733AE94E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935" r="67355"/>
          <a:stretch/>
        </p:blipFill>
        <p:spPr>
          <a:xfrm>
            <a:off x="23340" y="4053566"/>
            <a:ext cx="793214" cy="1121211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g3647ca2b21d_0_7"/>
          <p:cNvSpPr txBox="1">
            <a:spLocks noGrp="1"/>
          </p:cNvSpPr>
          <p:nvPr>
            <p:ph type="title"/>
          </p:nvPr>
        </p:nvSpPr>
        <p:spPr>
          <a:xfrm>
            <a:off x="213450" y="350700"/>
            <a:ext cx="7441200" cy="5025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pt-BR" sz="2200" dirty="0"/>
              <a:t>Botão do Pânico – </a:t>
            </a:r>
            <a:r>
              <a:rPr lang="pt-BR" sz="1800" dirty="0"/>
              <a:t>Página 61 do Protocolo 179 - 3ª versão </a:t>
            </a:r>
            <a:endParaRPr sz="1800" dirty="0"/>
          </a:p>
        </p:txBody>
      </p:sp>
      <p:sp>
        <p:nvSpPr>
          <p:cNvPr id="200" name="Google Shape;200;g3647ca2b21d_0_7"/>
          <p:cNvSpPr txBox="1">
            <a:spLocks noGrp="1"/>
          </p:cNvSpPr>
          <p:nvPr>
            <p:ph type="body" idx="1"/>
          </p:nvPr>
        </p:nvSpPr>
        <p:spPr>
          <a:xfrm>
            <a:off x="213450" y="853888"/>
            <a:ext cx="8401740" cy="39268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700" b="1" dirty="0"/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700" dirty="0"/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700" dirty="0"/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400" dirty="0"/>
          </a:p>
        </p:txBody>
      </p:sp>
      <p:pic>
        <p:nvPicPr>
          <p:cNvPr id="3" name="Imagem 2" descr="Interface gráfica do usuário&#10;&#10;Descrição gerada automaticamente com confiança média">
            <a:extLst>
              <a:ext uri="{FF2B5EF4-FFF2-40B4-BE49-F238E27FC236}">
                <a16:creationId xmlns:a16="http://schemas.microsoft.com/office/drawing/2014/main" id="{EAA93ED5-71CA-2EB0-0B16-E05246833EA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935" r="67355"/>
          <a:stretch/>
        </p:blipFill>
        <p:spPr>
          <a:xfrm>
            <a:off x="0" y="4082681"/>
            <a:ext cx="790287" cy="1117074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97DF5330-79C5-C617-1DE6-121D8D9660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52019" y="853888"/>
            <a:ext cx="1202570" cy="428607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0DB31E47-B46F-7E62-63DB-675601C57A52}"/>
              </a:ext>
            </a:extLst>
          </p:cNvPr>
          <p:cNvSpPr txBox="1"/>
          <p:nvPr/>
        </p:nvSpPr>
        <p:spPr>
          <a:xfrm>
            <a:off x="719418" y="1149810"/>
            <a:ext cx="4572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1">
                <a:solidFill>
                  <a:srgbClr val="003D7A"/>
                </a:solidFill>
              </a:defRPr>
            </a:pPr>
            <a:r>
              <a:rPr kumimoji="0" lang="pt-BR" sz="3200" b="1" i="0" u="none" strike="noStrike" kern="1200" cap="none" spc="0" normalizeH="0" baseline="0" noProof="0" dirty="0">
                <a:ln>
                  <a:noFill/>
                </a:ln>
                <a:solidFill>
                  <a:srgbClr val="003D7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Objetivo do Recurso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512BDEEE-2517-A675-5C7D-5042FBDCEC9F}"/>
              </a:ext>
            </a:extLst>
          </p:cNvPr>
          <p:cNvSpPr txBox="1"/>
          <p:nvPr/>
        </p:nvSpPr>
        <p:spPr>
          <a:xfrm>
            <a:off x="1590114" y="1836155"/>
            <a:ext cx="5963771" cy="28050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>
                <a:solidFill>
                  <a:srgbClr val="003D7A"/>
                </a:solidFill>
              </a:defRPr>
            </a:pP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rgbClr val="003D7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 Botão do Pânico, presente na Sala do Futuro (Diário de Classe), permite o acionamento rápido da Polícia Militar em situações de risco iminente (</a:t>
            </a:r>
            <a:r>
              <a:rPr kumimoji="0" lang="pt-BR" sz="2400" b="1" i="1" u="sng" strike="noStrike" kern="1200" cap="none" spc="0" normalizeH="0" baseline="0" noProof="0" dirty="0">
                <a:ln>
                  <a:noFill/>
                </a:ln>
                <a:solidFill>
                  <a:srgbClr val="003D7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situação de perigo imediato</a:t>
            </a: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rgbClr val="003D7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) à vida ou integridade física.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g3647ca2b21d_0_7"/>
          <p:cNvSpPr txBox="1">
            <a:spLocks noGrp="1"/>
          </p:cNvSpPr>
          <p:nvPr>
            <p:ph type="title"/>
          </p:nvPr>
        </p:nvSpPr>
        <p:spPr>
          <a:xfrm>
            <a:off x="135695" y="351322"/>
            <a:ext cx="7851858" cy="5025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pt-BR" sz="2200" dirty="0"/>
              <a:t>Botão do Pânico - </a:t>
            </a:r>
            <a:r>
              <a:rPr lang="pt-BR" sz="1800" dirty="0"/>
              <a:t>Página 61 do Protocolo 179 - 3ª versão </a:t>
            </a:r>
            <a:endParaRPr sz="1800" dirty="0"/>
          </a:p>
        </p:txBody>
      </p:sp>
      <p:sp>
        <p:nvSpPr>
          <p:cNvPr id="200" name="Google Shape;200;g3647ca2b21d_0_7"/>
          <p:cNvSpPr txBox="1">
            <a:spLocks noGrp="1"/>
          </p:cNvSpPr>
          <p:nvPr>
            <p:ph type="body" idx="1"/>
          </p:nvPr>
        </p:nvSpPr>
        <p:spPr>
          <a:xfrm>
            <a:off x="213450" y="853888"/>
            <a:ext cx="8401740" cy="337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700" b="1" dirty="0"/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700" dirty="0"/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700" dirty="0"/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400" dirty="0"/>
          </a:p>
        </p:txBody>
      </p:sp>
      <p:pic>
        <p:nvPicPr>
          <p:cNvPr id="3" name="Imagem 2" descr="Interface gráfica do usuário&#10;&#10;Descrição gerada automaticamente com confiança média">
            <a:extLst>
              <a:ext uri="{FF2B5EF4-FFF2-40B4-BE49-F238E27FC236}">
                <a16:creationId xmlns:a16="http://schemas.microsoft.com/office/drawing/2014/main" id="{EAA93ED5-71CA-2EB0-0B16-E05246833EA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935" r="67355"/>
          <a:stretch/>
        </p:blipFill>
        <p:spPr>
          <a:xfrm>
            <a:off x="0" y="4082681"/>
            <a:ext cx="790287" cy="1117074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A3D5C0D5-7785-A898-89AD-FE42AD741C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3165" y="1055782"/>
            <a:ext cx="3950550" cy="853514"/>
          </a:xfrm>
          <a:prstGeom prst="rect">
            <a:avLst/>
          </a:prstGeom>
        </p:spPr>
      </p:pic>
      <p:sp>
        <p:nvSpPr>
          <p:cNvPr id="11" name="CaixaDeTexto 10">
            <a:extLst>
              <a:ext uri="{FF2B5EF4-FFF2-40B4-BE49-F238E27FC236}">
                <a16:creationId xmlns:a16="http://schemas.microsoft.com/office/drawing/2014/main" id="{CB4E2B94-4C52-1160-0F89-36BF85CB0E63}"/>
              </a:ext>
            </a:extLst>
          </p:cNvPr>
          <p:cNvSpPr txBox="1"/>
          <p:nvPr/>
        </p:nvSpPr>
        <p:spPr>
          <a:xfrm>
            <a:off x="2217715" y="2524018"/>
            <a:ext cx="4572000" cy="1420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defRPr sz="2000">
                <a:solidFill>
                  <a:srgbClr val="003D7A"/>
                </a:solidFill>
              </a:defRPr>
            </a:pPr>
            <a:r>
              <a:rPr lang="pt-BR" dirty="0"/>
              <a:t>O ícone vermelho do Botão do Pânico está no topo da tela. Disponível para docentes e equipe gestora.</a:t>
            </a:r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AE0698CF-7D52-02B8-E3EE-DDD06C6DE47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763" y="1900202"/>
            <a:ext cx="1207113" cy="426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32149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g3647ca2b21d_0_7"/>
          <p:cNvSpPr txBox="1">
            <a:spLocks noGrp="1"/>
          </p:cNvSpPr>
          <p:nvPr>
            <p:ph type="title"/>
          </p:nvPr>
        </p:nvSpPr>
        <p:spPr>
          <a:xfrm>
            <a:off x="53789" y="351322"/>
            <a:ext cx="7705516" cy="5025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pt-BR" sz="2200" dirty="0"/>
              <a:t>Botão do Pânico - </a:t>
            </a:r>
            <a:r>
              <a:rPr lang="pt-BR" sz="1800" dirty="0"/>
              <a:t>Página 61 do Protocolo 179 - 3ª versão </a:t>
            </a:r>
            <a:endParaRPr sz="1800" dirty="0"/>
          </a:p>
        </p:txBody>
      </p:sp>
      <p:sp>
        <p:nvSpPr>
          <p:cNvPr id="200" name="Google Shape;200;g3647ca2b21d_0_7"/>
          <p:cNvSpPr txBox="1">
            <a:spLocks noGrp="1"/>
          </p:cNvSpPr>
          <p:nvPr>
            <p:ph type="body" idx="1"/>
          </p:nvPr>
        </p:nvSpPr>
        <p:spPr>
          <a:xfrm>
            <a:off x="213450" y="853888"/>
            <a:ext cx="8401740" cy="337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700" b="1" dirty="0"/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700" dirty="0"/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700" dirty="0"/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400" dirty="0"/>
          </a:p>
        </p:txBody>
      </p:sp>
      <p:pic>
        <p:nvPicPr>
          <p:cNvPr id="3" name="Imagem 2" descr="Interface gráfica do usuário&#10;&#10;Descrição gerada automaticamente com confiança média">
            <a:extLst>
              <a:ext uri="{FF2B5EF4-FFF2-40B4-BE49-F238E27FC236}">
                <a16:creationId xmlns:a16="http://schemas.microsoft.com/office/drawing/2014/main" id="{EAA93ED5-71CA-2EB0-0B16-E05246833EA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935" r="67355"/>
          <a:stretch/>
        </p:blipFill>
        <p:spPr>
          <a:xfrm>
            <a:off x="0" y="4082681"/>
            <a:ext cx="790287" cy="1117074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97DF5330-79C5-C617-1DE6-121D8D9660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56498" y="927847"/>
            <a:ext cx="1202570" cy="428607"/>
          </a:xfrm>
          <a:prstGeom prst="rect">
            <a:avLst/>
          </a:prstGeom>
        </p:spPr>
      </p:pic>
      <p:sp>
        <p:nvSpPr>
          <p:cNvPr id="2" name="TextBox 2">
            <a:extLst>
              <a:ext uri="{FF2B5EF4-FFF2-40B4-BE49-F238E27FC236}">
                <a16:creationId xmlns:a16="http://schemas.microsoft.com/office/drawing/2014/main" id="{144CC80C-8F1A-4F26-8907-840E74AB6C48}"/>
              </a:ext>
            </a:extLst>
          </p:cNvPr>
          <p:cNvSpPr txBox="1"/>
          <p:nvPr/>
        </p:nvSpPr>
        <p:spPr>
          <a:xfrm>
            <a:off x="390316" y="916712"/>
            <a:ext cx="7315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endParaRPr dirty="0"/>
          </a:p>
          <a:p>
            <a:pPr>
              <a:defRPr sz="3200" b="1">
                <a:solidFill>
                  <a:srgbClr val="003D7A"/>
                </a:solidFill>
              </a:defRPr>
            </a:pPr>
            <a:r>
              <a:rPr dirty="0" err="1"/>
              <a:t>Quando</a:t>
            </a:r>
            <a:r>
              <a:rPr dirty="0"/>
              <a:t> Usar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0748B0E1-9236-489B-182C-E9CF6C582250}"/>
              </a:ext>
            </a:extLst>
          </p:cNvPr>
          <p:cNvSpPr txBox="1"/>
          <p:nvPr/>
        </p:nvSpPr>
        <p:spPr>
          <a:xfrm>
            <a:off x="1625722" y="1831112"/>
            <a:ext cx="5577196" cy="27938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defRPr sz="2000">
                <a:solidFill>
                  <a:srgbClr val="003D7A"/>
                </a:solidFill>
              </a:defRPr>
            </a:pPr>
            <a:r>
              <a:rPr lang="pt-BR" sz="2400" dirty="0"/>
              <a:t>Somente em casos de risco real ou iminente à vida e à integridade física.</a:t>
            </a:r>
            <a:br>
              <a:rPr lang="pt-BR" sz="2400" dirty="0"/>
            </a:br>
            <a:r>
              <a:rPr lang="pt-BR" sz="2400" dirty="0"/>
              <a:t>Não deve ser utilizado para questões pedagógicas, mediações ou situações sob governabilidade da equipe gestora.</a:t>
            </a:r>
          </a:p>
        </p:txBody>
      </p:sp>
    </p:spTree>
    <p:extLst>
      <p:ext uri="{BB962C8B-B14F-4D97-AF65-F5344CB8AC3E}">
        <p14:creationId xmlns:p14="http://schemas.microsoft.com/office/powerpoint/2010/main" val="10903181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g3647ca2b21d_0_7"/>
          <p:cNvSpPr txBox="1">
            <a:spLocks noGrp="1"/>
          </p:cNvSpPr>
          <p:nvPr>
            <p:ph type="title"/>
          </p:nvPr>
        </p:nvSpPr>
        <p:spPr>
          <a:xfrm>
            <a:off x="0" y="336002"/>
            <a:ext cx="7705516" cy="5025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pt-BR" sz="2200" dirty="0"/>
              <a:t>Botão do Pânico - </a:t>
            </a:r>
            <a:r>
              <a:rPr lang="pt-BR" sz="2000" dirty="0"/>
              <a:t>Página 61 do Protocolo 179 3ª versão </a:t>
            </a:r>
            <a:endParaRPr sz="1900" dirty="0"/>
          </a:p>
        </p:txBody>
      </p:sp>
      <p:sp>
        <p:nvSpPr>
          <p:cNvPr id="200" name="Google Shape;200;g3647ca2b21d_0_7"/>
          <p:cNvSpPr txBox="1">
            <a:spLocks noGrp="1"/>
          </p:cNvSpPr>
          <p:nvPr>
            <p:ph type="body" idx="1"/>
          </p:nvPr>
        </p:nvSpPr>
        <p:spPr>
          <a:xfrm>
            <a:off x="213450" y="853888"/>
            <a:ext cx="8401740" cy="337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700" b="1" dirty="0"/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700" dirty="0"/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700" dirty="0"/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400" dirty="0"/>
          </a:p>
        </p:txBody>
      </p:sp>
      <p:pic>
        <p:nvPicPr>
          <p:cNvPr id="3" name="Imagem 2" descr="Interface gráfica do usuário&#10;&#10;Descrição gerada automaticamente com confiança média">
            <a:extLst>
              <a:ext uri="{FF2B5EF4-FFF2-40B4-BE49-F238E27FC236}">
                <a16:creationId xmlns:a16="http://schemas.microsoft.com/office/drawing/2014/main" id="{EAA93ED5-71CA-2EB0-0B16-E05246833EA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935" r="67355"/>
          <a:stretch/>
        </p:blipFill>
        <p:spPr>
          <a:xfrm>
            <a:off x="0" y="4082681"/>
            <a:ext cx="790287" cy="1117074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97DF5330-79C5-C617-1DE6-121D8D9660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56498" y="927847"/>
            <a:ext cx="1202570" cy="428607"/>
          </a:xfrm>
          <a:prstGeom prst="rect">
            <a:avLst/>
          </a:prstGeom>
        </p:spPr>
      </p:pic>
      <p:sp>
        <p:nvSpPr>
          <p:cNvPr id="5" name="TextBox 2">
            <a:extLst>
              <a:ext uri="{FF2B5EF4-FFF2-40B4-BE49-F238E27FC236}">
                <a16:creationId xmlns:a16="http://schemas.microsoft.com/office/drawing/2014/main" id="{CA9FF7FA-7291-1BFD-BE61-FB8893390E7B}"/>
              </a:ext>
            </a:extLst>
          </p:cNvPr>
          <p:cNvSpPr txBox="1"/>
          <p:nvPr/>
        </p:nvSpPr>
        <p:spPr>
          <a:xfrm>
            <a:off x="309283" y="838568"/>
            <a:ext cx="7315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endParaRPr dirty="0"/>
          </a:p>
          <a:p>
            <a:pPr>
              <a:defRPr sz="3200" b="1">
                <a:solidFill>
                  <a:srgbClr val="003D7A"/>
                </a:solidFill>
              </a:defRPr>
            </a:pPr>
            <a:r>
              <a:rPr dirty="0"/>
              <a:t>O que </a:t>
            </a:r>
            <a:r>
              <a:rPr dirty="0" err="1"/>
              <a:t>Acontece</a:t>
            </a:r>
            <a:r>
              <a:rPr dirty="0"/>
              <a:t> </a:t>
            </a:r>
            <a:r>
              <a:rPr dirty="0" err="1"/>
              <a:t>ao</a:t>
            </a:r>
            <a:r>
              <a:rPr dirty="0"/>
              <a:t> </a:t>
            </a:r>
            <a:r>
              <a:rPr dirty="0" err="1"/>
              <a:t>Acionar</a:t>
            </a:r>
            <a:endParaRPr dirty="0"/>
          </a:p>
        </p:txBody>
      </p:sp>
      <p:sp>
        <p:nvSpPr>
          <p:cNvPr id="6" name="TextBox 3">
            <a:extLst>
              <a:ext uri="{FF2B5EF4-FFF2-40B4-BE49-F238E27FC236}">
                <a16:creationId xmlns:a16="http://schemas.microsoft.com/office/drawing/2014/main" id="{CFDAC5BD-E427-6E05-D5FA-9F4B693B91BC}"/>
              </a:ext>
            </a:extLst>
          </p:cNvPr>
          <p:cNvSpPr txBox="1"/>
          <p:nvPr/>
        </p:nvSpPr>
        <p:spPr>
          <a:xfrm>
            <a:off x="914400" y="1971392"/>
            <a:ext cx="7315200" cy="1635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endParaRPr dirty="0"/>
          </a:p>
          <a:p>
            <a:pPr algn="just">
              <a:lnSpc>
                <a:spcPct val="150000"/>
              </a:lnSpc>
              <a:defRPr sz="2000">
                <a:solidFill>
                  <a:srgbClr val="003D7A"/>
                </a:solidFill>
              </a:defRPr>
            </a:pPr>
            <a:r>
              <a:rPr dirty="0"/>
              <a:t>O </a:t>
            </a:r>
            <a:r>
              <a:rPr dirty="0" err="1"/>
              <a:t>alerta</a:t>
            </a:r>
            <a:r>
              <a:rPr dirty="0"/>
              <a:t> </a:t>
            </a:r>
            <a:r>
              <a:rPr dirty="0" err="1"/>
              <a:t>enviado</a:t>
            </a:r>
            <a:r>
              <a:rPr dirty="0"/>
              <a:t> à PM </a:t>
            </a:r>
            <a:r>
              <a:rPr dirty="0" err="1"/>
              <a:t>contém</a:t>
            </a:r>
            <a:r>
              <a:rPr dirty="0"/>
              <a:t>: </a:t>
            </a:r>
            <a:r>
              <a:rPr dirty="0" err="1"/>
              <a:t>endereço</a:t>
            </a:r>
            <a:r>
              <a:rPr dirty="0"/>
              <a:t> da </a:t>
            </a:r>
            <a:r>
              <a:rPr dirty="0" err="1"/>
              <a:t>escola</a:t>
            </a:r>
            <a:r>
              <a:rPr dirty="0"/>
              <a:t>, URE de </a:t>
            </a:r>
            <a:r>
              <a:rPr dirty="0" err="1"/>
              <a:t>jurisdição</a:t>
            </a:r>
            <a:r>
              <a:rPr dirty="0"/>
              <a:t>, </a:t>
            </a:r>
            <a:r>
              <a:rPr dirty="0" err="1"/>
              <a:t>horário</a:t>
            </a:r>
            <a:r>
              <a:rPr dirty="0"/>
              <a:t> do </a:t>
            </a:r>
            <a:r>
              <a:rPr dirty="0" err="1"/>
              <a:t>acionamento</a:t>
            </a:r>
            <a:r>
              <a:rPr dirty="0"/>
              <a:t> e dados do </a:t>
            </a:r>
            <a:r>
              <a:rPr dirty="0" err="1"/>
              <a:t>servidor</a:t>
            </a:r>
            <a:r>
              <a:rPr dirty="0"/>
              <a:t> (</a:t>
            </a:r>
            <a:r>
              <a:rPr dirty="0" err="1"/>
              <a:t>nome</a:t>
            </a:r>
            <a:r>
              <a:rPr dirty="0"/>
              <a:t>, CPF, </a:t>
            </a:r>
            <a:r>
              <a:rPr dirty="0" err="1"/>
              <a:t>função</a:t>
            </a:r>
            <a:r>
              <a:rPr dirty="0"/>
              <a:t>, </a:t>
            </a:r>
            <a:r>
              <a:rPr dirty="0" err="1"/>
              <a:t>telefone</a:t>
            </a:r>
            <a:r>
              <a:rPr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30195331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g3647ca2b21d_0_7"/>
          <p:cNvSpPr txBox="1">
            <a:spLocks noGrp="1"/>
          </p:cNvSpPr>
          <p:nvPr>
            <p:ph type="title"/>
          </p:nvPr>
        </p:nvSpPr>
        <p:spPr>
          <a:xfrm>
            <a:off x="0" y="336002"/>
            <a:ext cx="7705516" cy="5025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pt-BR" sz="2200" dirty="0"/>
              <a:t>Botão do Pânico - </a:t>
            </a:r>
            <a:r>
              <a:rPr lang="pt-BR" sz="1800" dirty="0"/>
              <a:t>Página 61 do Protocolo 179  - 3ª versão </a:t>
            </a:r>
            <a:endParaRPr sz="1800" dirty="0"/>
          </a:p>
        </p:txBody>
      </p:sp>
      <p:sp>
        <p:nvSpPr>
          <p:cNvPr id="200" name="Google Shape;200;g3647ca2b21d_0_7"/>
          <p:cNvSpPr txBox="1">
            <a:spLocks noGrp="1"/>
          </p:cNvSpPr>
          <p:nvPr>
            <p:ph type="body" idx="1"/>
          </p:nvPr>
        </p:nvSpPr>
        <p:spPr>
          <a:xfrm>
            <a:off x="213450" y="853888"/>
            <a:ext cx="8401740" cy="337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700" b="1" dirty="0"/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700" dirty="0"/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700" dirty="0"/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400" dirty="0"/>
          </a:p>
        </p:txBody>
      </p:sp>
      <p:pic>
        <p:nvPicPr>
          <p:cNvPr id="3" name="Imagem 2" descr="Interface gráfica do usuário&#10;&#10;Descrição gerada automaticamente com confiança média">
            <a:extLst>
              <a:ext uri="{FF2B5EF4-FFF2-40B4-BE49-F238E27FC236}">
                <a16:creationId xmlns:a16="http://schemas.microsoft.com/office/drawing/2014/main" id="{EAA93ED5-71CA-2EB0-0B16-E05246833EA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935" r="67355"/>
          <a:stretch/>
        </p:blipFill>
        <p:spPr>
          <a:xfrm>
            <a:off x="0" y="4082681"/>
            <a:ext cx="790287" cy="1117074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97DF5330-79C5-C617-1DE6-121D8D9660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56498" y="927847"/>
            <a:ext cx="1202570" cy="428607"/>
          </a:xfrm>
          <a:prstGeom prst="rect">
            <a:avLst/>
          </a:prstGeom>
        </p:spPr>
      </p:pic>
      <p:sp>
        <p:nvSpPr>
          <p:cNvPr id="2" name="TextBox 2">
            <a:extLst>
              <a:ext uri="{FF2B5EF4-FFF2-40B4-BE49-F238E27FC236}">
                <a16:creationId xmlns:a16="http://schemas.microsoft.com/office/drawing/2014/main" id="{BA4C7B98-2598-BD58-553A-3FAE709DFA5E}"/>
              </a:ext>
            </a:extLst>
          </p:cNvPr>
          <p:cNvSpPr txBox="1"/>
          <p:nvPr/>
        </p:nvSpPr>
        <p:spPr>
          <a:xfrm>
            <a:off x="352857" y="617571"/>
            <a:ext cx="7315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endParaRPr dirty="0"/>
          </a:p>
          <a:p>
            <a:pPr>
              <a:defRPr sz="3200" b="1">
                <a:solidFill>
                  <a:srgbClr val="003D7A"/>
                </a:solidFill>
              </a:defRPr>
            </a:pPr>
            <a:r>
              <a:rPr dirty="0" err="1"/>
              <a:t>Uso</a:t>
            </a:r>
            <a:r>
              <a:rPr dirty="0"/>
              <a:t> </a:t>
            </a:r>
            <a:r>
              <a:rPr dirty="0" err="1"/>
              <a:t>Responsável</a:t>
            </a:r>
            <a:endParaRPr dirty="0"/>
          </a:p>
        </p:txBody>
      </p:sp>
      <p:sp>
        <p:nvSpPr>
          <p:cNvPr id="7" name="TextBox 3">
            <a:extLst>
              <a:ext uri="{FF2B5EF4-FFF2-40B4-BE49-F238E27FC236}">
                <a16:creationId xmlns:a16="http://schemas.microsoft.com/office/drawing/2014/main" id="{334F2CCE-548E-4195-B193-44471B9DECCE}"/>
              </a:ext>
            </a:extLst>
          </p:cNvPr>
          <p:cNvSpPr txBox="1"/>
          <p:nvPr/>
        </p:nvSpPr>
        <p:spPr>
          <a:xfrm>
            <a:off x="661094" y="1430413"/>
            <a:ext cx="7700790" cy="1635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endParaRPr dirty="0"/>
          </a:p>
          <a:p>
            <a:pPr algn="just">
              <a:lnSpc>
                <a:spcPct val="150000"/>
              </a:lnSpc>
              <a:defRPr sz="2000">
                <a:solidFill>
                  <a:srgbClr val="003D7A"/>
                </a:solidFill>
              </a:defRPr>
            </a:pPr>
            <a:r>
              <a:rPr dirty="0"/>
              <a:t>O </a:t>
            </a:r>
            <a:r>
              <a:rPr dirty="0" err="1"/>
              <a:t>uso</a:t>
            </a:r>
            <a:r>
              <a:rPr dirty="0"/>
              <a:t> </a:t>
            </a:r>
            <a:r>
              <a:rPr dirty="0" err="1"/>
              <a:t>indevido</a:t>
            </a:r>
            <a:r>
              <a:rPr dirty="0"/>
              <a:t> </a:t>
            </a:r>
            <a:r>
              <a:rPr dirty="0" err="1"/>
              <a:t>pode</a:t>
            </a:r>
            <a:r>
              <a:rPr dirty="0"/>
              <a:t> </a:t>
            </a:r>
            <a:r>
              <a:rPr dirty="0" err="1"/>
              <a:t>configurar</a:t>
            </a:r>
            <a:r>
              <a:rPr dirty="0"/>
              <a:t> </a:t>
            </a:r>
            <a:r>
              <a:rPr dirty="0" err="1"/>
              <a:t>trote</a:t>
            </a:r>
            <a:r>
              <a:rPr dirty="0"/>
              <a:t>, com </a:t>
            </a:r>
            <a:r>
              <a:rPr dirty="0" err="1"/>
              <a:t>implicações</a:t>
            </a:r>
            <a:r>
              <a:rPr dirty="0"/>
              <a:t> </a:t>
            </a:r>
            <a:r>
              <a:rPr dirty="0" err="1"/>
              <a:t>administrativas</a:t>
            </a:r>
            <a:r>
              <a:rPr dirty="0"/>
              <a:t> </a:t>
            </a:r>
            <a:r>
              <a:rPr dirty="0" err="1"/>
              <a:t>conforme</a:t>
            </a:r>
            <a:r>
              <a:rPr dirty="0"/>
              <a:t> </a:t>
            </a:r>
            <a:r>
              <a:rPr dirty="0" err="1"/>
              <a:t>Decreto</a:t>
            </a:r>
            <a:r>
              <a:rPr dirty="0"/>
              <a:t> 67.032/2019 e Lei 14.738/2012.</a:t>
            </a:r>
            <a:br>
              <a:rPr dirty="0"/>
            </a:br>
            <a:r>
              <a:rPr dirty="0"/>
              <a:t>Use o </a:t>
            </a:r>
            <a:r>
              <a:rPr dirty="0" err="1"/>
              <a:t>recurso</a:t>
            </a:r>
            <a:r>
              <a:rPr dirty="0"/>
              <a:t> </a:t>
            </a:r>
            <a:r>
              <a:rPr dirty="0" err="1"/>
              <a:t>apenas</a:t>
            </a:r>
            <a:r>
              <a:rPr dirty="0"/>
              <a:t> </a:t>
            </a:r>
            <a:r>
              <a:rPr dirty="0" err="1"/>
              <a:t>quando</a:t>
            </a:r>
            <a:r>
              <a:rPr dirty="0"/>
              <a:t> a </a:t>
            </a:r>
            <a:r>
              <a:rPr dirty="0" err="1"/>
              <a:t>rapidez</a:t>
            </a:r>
            <a:r>
              <a:rPr dirty="0"/>
              <a:t> for </a:t>
            </a:r>
            <a:r>
              <a:rPr dirty="0" err="1"/>
              <a:t>essencial</a:t>
            </a:r>
            <a:r>
              <a:rPr dirty="0"/>
              <a:t>.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4B528C06-B3D2-3E10-BC71-A0645BCAB51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15432" y="3098357"/>
            <a:ext cx="6192114" cy="1962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30315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g3647ca2b21d_0_7"/>
          <p:cNvSpPr txBox="1">
            <a:spLocks noGrp="1"/>
          </p:cNvSpPr>
          <p:nvPr>
            <p:ph type="title"/>
          </p:nvPr>
        </p:nvSpPr>
        <p:spPr>
          <a:xfrm>
            <a:off x="0" y="336002"/>
            <a:ext cx="7705516" cy="5025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pt-BR" sz="2200" dirty="0"/>
              <a:t>Botão do Pânico - </a:t>
            </a:r>
            <a:r>
              <a:rPr lang="pt-BR" sz="1800" dirty="0"/>
              <a:t>Página 61 do Protocolo 179  - 3ª versão </a:t>
            </a:r>
            <a:endParaRPr sz="1800" dirty="0"/>
          </a:p>
        </p:txBody>
      </p:sp>
      <p:sp>
        <p:nvSpPr>
          <p:cNvPr id="200" name="Google Shape;200;g3647ca2b21d_0_7"/>
          <p:cNvSpPr txBox="1">
            <a:spLocks noGrp="1"/>
          </p:cNvSpPr>
          <p:nvPr>
            <p:ph type="body" idx="1"/>
          </p:nvPr>
        </p:nvSpPr>
        <p:spPr>
          <a:xfrm>
            <a:off x="213450" y="853888"/>
            <a:ext cx="8401740" cy="337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700" b="1" dirty="0"/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700" dirty="0"/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700" dirty="0"/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400" dirty="0"/>
          </a:p>
        </p:txBody>
      </p:sp>
      <p:pic>
        <p:nvPicPr>
          <p:cNvPr id="3" name="Imagem 2" descr="Interface gráfica do usuário&#10;&#10;Descrição gerada automaticamente com confiança média">
            <a:extLst>
              <a:ext uri="{FF2B5EF4-FFF2-40B4-BE49-F238E27FC236}">
                <a16:creationId xmlns:a16="http://schemas.microsoft.com/office/drawing/2014/main" id="{EAA93ED5-71CA-2EB0-0B16-E05246833EA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935" r="67355"/>
          <a:stretch/>
        </p:blipFill>
        <p:spPr>
          <a:xfrm>
            <a:off x="0" y="4082681"/>
            <a:ext cx="790287" cy="1117074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97DF5330-79C5-C617-1DE6-121D8D9660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56498" y="927847"/>
            <a:ext cx="1202570" cy="428607"/>
          </a:xfrm>
          <a:prstGeom prst="rect">
            <a:avLst/>
          </a:prstGeom>
        </p:spPr>
      </p:pic>
      <p:sp>
        <p:nvSpPr>
          <p:cNvPr id="5" name="TextBox 2">
            <a:extLst>
              <a:ext uri="{FF2B5EF4-FFF2-40B4-BE49-F238E27FC236}">
                <a16:creationId xmlns:a16="http://schemas.microsoft.com/office/drawing/2014/main" id="{F4D10A42-FC64-0999-E9FA-B74E6BEAC40A}"/>
              </a:ext>
            </a:extLst>
          </p:cNvPr>
          <p:cNvSpPr txBox="1"/>
          <p:nvPr/>
        </p:nvSpPr>
        <p:spPr>
          <a:xfrm>
            <a:off x="195158" y="780331"/>
            <a:ext cx="7315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endParaRPr dirty="0"/>
          </a:p>
          <a:p>
            <a:pPr>
              <a:defRPr sz="3200" b="1">
                <a:solidFill>
                  <a:srgbClr val="003D7A"/>
                </a:solidFill>
              </a:defRPr>
            </a:pPr>
            <a:r>
              <a:rPr dirty="0" err="1"/>
              <a:t>Alternativas</a:t>
            </a:r>
            <a:r>
              <a:rPr dirty="0"/>
              <a:t> de </a:t>
            </a:r>
            <a:r>
              <a:rPr dirty="0" err="1"/>
              <a:t>Acionamento</a:t>
            </a:r>
            <a:endParaRPr dirty="0"/>
          </a:p>
        </p:txBody>
      </p:sp>
      <p:sp>
        <p:nvSpPr>
          <p:cNvPr id="6" name="TextBox 3">
            <a:extLst>
              <a:ext uri="{FF2B5EF4-FFF2-40B4-BE49-F238E27FC236}">
                <a16:creationId xmlns:a16="http://schemas.microsoft.com/office/drawing/2014/main" id="{02B3E243-7D13-30BF-45A7-09D7A919D42C}"/>
              </a:ext>
            </a:extLst>
          </p:cNvPr>
          <p:cNvSpPr txBox="1"/>
          <p:nvPr/>
        </p:nvSpPr>
        <p:spPr>
          <a:xfrm>
            <a:off x="914400" y="1813001"/>
            <a:ext cx="7315200" cy="1635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endParaRPr dirty="0"/>
          </a:p>
          <a:p>
            <a:pPr algn="just">
              <a:lnSpc>
                <a:spcPct val="150000"/>
              </a:lnSpc>
              <a:defRPr sz="2000">
                <a:solidFill>
                  <a:srgbClr val="003D7A"/>
                </a:solidFill>
              </a:defRPr>
            </a:pPr>
            <a:r>
              <a:rPr dirty="0"/>
              <a:t>Para </a:t>
            </a:r>
            <a:r>
              <a:rPr dirty="0" err="1"/>
              <a:t>outras</a:t>
            </a:r>
            <a:r>
              <a:rPr dirty="0"/>
              <a:t> </a:t>
            </a:r>
            <a:r>
              <a:rPr dirty="0" err="1"/>
              <a:t>situações</a:t>
            </a:r>
            <a:r>
              <a:rPr dirty="0"/>
              <a:t>, </a:t>
            </a:r>
            <a:r>
              <a:rPr dirty="0" err="1"/>
              <a:t>ligue</a:t>
            </a:r>
            <a:r>
              <a:rPr dirty="0"/>
              <a:t> 190 </a:t>
            </a:r>
            <a:r>
              <a:rPr lang="pt-BR" dirty="0"/>
              <a:t>e acione a Ronda Escolar.</a:t>
            </a:r>
            <a:br>
              <a:rPr lang="pt-BR" dirty="0"/>
            </a:br>
            <a:r>
              <a:rPr dirty="0"/>
              <a:t>Em crises </a:t>
            </a:r>
            <a:r>
              <a:rPr dirty="0" err="1"/>
              <a:t>emocionais</a:t>
            </a:r>
            <a:r>
              <a:rPr dirty="0"/>
              <a:t> </a:t>
            </a:r>
            <a:r>
              <a:rPr dirty="0" err="1"/>
              <a:t>ou</a:t>
            </a:r>
            <a:r>
              <a:rPr dirty="0"/>
              <a:t> de </a:t>
            </a:r>
            <a:r>
              <a:rPr dirty="0" err="1"/>
              <a:t>saúde</a:t>
            </a:r>
            <a:r>
              <a:rPr dirty="0"/>
              <a:t> mental, </a:t>
            </a:r>
            <a:r>
              <a:rPr dirty="0" err="1"/>
              <a:t>acione</a:t>
            </a:r>
            <a:r>
              <a:rPr dirty="0"/>
              <a:t> o SAMU (e a PM, se </a:t>
            </a:r>
            <a:r>
              <a:rPr dirty="0" err="1"/>
              <a:t>necessário</a:t>
            </a:r>
            <a:r>
              <a:rPr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21022456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g3647ca2b21d_0_7"/>
          <p:cNvSpPr txBox="1">
            <a:spLocks noGrp="1"/>
          </p:cNvSpPr>
          <p:nvPr>
            <p:ph type="title"/>
          </p:nvPr>
        </p:nvSpPr>
        <p:spPr>
          <a:xfrm>
            <a:off x="395143" y="372022"/>
            <a:ext cx="7441200" cy="5025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pt-BR" sz="1900" dirty="0"/>
              <a:t>Registros e Desdobramentos – APP CONVIVA</a:t>
            </a:r>
            <a:endParaRPr sz="1900" dirty="0"/>
          </a:p>
        </p:txBody>
      </p:sp>
      <p:pic>
        <p:nvPicPr>
          <p:cNvPr id="3" name="Imagem 2" descr="Interface gráfica do usuário&#10;&#10;Descrição gerada automaticamente com confiança média">
            <a:extLst>
              <a:ext uri="{FF2B5EF4-FFF2-40B4-BE49-F238E27FC236}">
                <a16:creationId xmlns:a16="http://schemas.microsoft.com/office/drawing/2014/main" id="{15C3C14B-F54D-915D-B427-48917AA5CC4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935" r="67355"/>
          <a:stretch/>
        </p:blipFill>
        <p:spPr>
          <a:xfrm>
            <a:off x="0" y="4082681"/>
            <a:ext cx="790287" cy="1117074"/>
          </a:xfrm>
          <a:prstGeom prst="rect">
            <a:avLst/>
          </a:prstGeom>
        </p:spPr>
      </p:pic>
      <p:sp>
        <p:nvSpPr>
          <p:cNvPr id="8" name="TextBox 3">
            <a:extLst>
              <a:ext uri="{FF2B5EF4-FFF2-40B4-BE49-F238E27FC236}">
                <a16:creationId xmlns:a16="http://schemas.microsoft.com/office/drawing/2014/main" id="{9AC38F52-44C9-2580-B204-22AA31A8FE59}"/>
              </a:ext>
            </a:extLst>
          </p:cNvPr>
          <p:cNvSpPr txBox="1"/>
          <p:nvPr/>
        </p:nvSpPr>
        <p:spPr>
          <a:xfrm>
            <a:off x="1173256" y="1355493"/>
            <a:ext cx="6797488" cy="2559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endParaRPr dirty="0"/>
          </a:p>
          <a:p>
            <a:pPr algn="just">
              <a:lnSpc>
                <a:spcPct val="150000"/>
              </a:lnSpc>
              <a:defRPr sz="2000">
                <a:solidFill>
                  <a:srgbClr val="003D7A"/>
                </a:solidFill>
              </a:defRPr>
            </a:pPr>
            <a:r>
              <a:rPr dirty="0" err="1"/>
              <a:t>Todos</a:t>
            </a:r>
            <a:r>
              <a:rPr dirty="0"/>
              <a:t> os </a:t>
            </a:r>
            <a:r>
              <a:rPr dirty="0" err="1"/>
              <a:t>desdobramentos</a:t>
            </a:r>
            <a:r>
              <a:rPr dirty="0"/>
              <a:t> </a:t>
            </a:r>
            <a:r>
              <a:rPr dirty="0" err="1"/>
              <a:t>devem</a:t>
            </a:r>
            <a:r>
              <a:rPr dirty="0"/>
              <a:t> </a:t>
            </a:r>
            <a:r>
              <a:rPr dirty="0" err="1"/>
              <a:t>seguir</a:t>
            </a:r>
            <a:r>
              <a:rPr dirty="0"/>
              <a:t> o Protocolo 179.</a:t>
            </a:r>
            <a:br>
              <a:rPr dirty="0"/>
            </a:br>
            <a:r>
              <a:rPr dirty="0" err="1"/>
              <a:t>Categorizar</a:t>
            </a:r>
            <a:r>
              <a:rPr dirty="0"/>
              <a:t> pela </a:t>
            </a:r>
            <a:r>
              <a:rPr dirty="0" err="1"/>
              <a:t>ocorrência</a:t>
            </a:r>
            <a:r>
              <a:rPr dirty="0"/>
              <a:t> </a:t>
            </a:r>
            <a:r>
              <a:rPr dirty="0" err="1"/>
              <a:t>mais</a:t>
            </a:r>
            <a:r>
              <a:rPr dirty="0"/>
              <a:t> grave e </a:t>
            </a:r>
            <a:r>
              <a:rPr dirty="0" err="1"/>
              <a:t>anexar</a:t>
            </a:r>
            <a:r>
              <a:rPr dirty="0"/>
              <a:t> </a:t>
            </a:r>
            <a:r>
              <a:rPr dirty="0" err="1"/>
              <a:t>documentos</a:t>
            </a:r>
            <a:r>
              <a:rPr dirty="0"/>
              <a:t> (</a:t>
            </a:r>
            <a:r>
              <a:rPr dirty="0" err="1"/>
              <a:t>ofícios</a:t>
            </a:r>
            <a:r>
              <a:rPr dirty="0"/>
              <a:t>, BOs, </a:t>
            </a:r>
            <a:r>
              <a:rPr dirty="0" err="1"/>
              <a:t>orientações</a:t>
            </a:r>
            <a:r>
              <a:rPr dirty="0"/>
              <a:t> aos </a:t>
            </a:r>
            <a:r>
              <a:rPr dirty="0" err="1"/>
              <a:t>responsáveis</a:t>
            </a:r>
            <a:r>
              <a:rPr dirty="0"/>
              <a:t>).</a:t>
            </a:r>
            <a:br>
              <a:rPr dirty="0"/>
            </a:br>
            <a:r>
              <a:rPr dirty="0" err="1"/>
              <a:t>Encerrar</a:t>
            </a:r>
            <a:r>
              <a:rPr dirty="0"/>
              <a:t> o </a:t>
            </a:r>
            <a:r>
              <a:rPr dirty="0" err="1"/>
              <a:t>chamado</a:t>
            </a:r>
            <a:r>
              <a:rPr dirty="0"/>
              <a:t> </a:t>
            </a:r>
            <a:r>
              <a:rPr dirty="0" err="1"/>
              <a:t>apenas</a:t>
            </a:r>
            <a:r>
              <a:rPr dirty="0"/>
              <a:t> </a:t>
            </a:r>
            <a:r>
              <a:rPr dirty="0" err="1"/>
              <a:t>após</a:t>
            </a:r>
            <a:r>
              <a:rPr dirty="0"/>
              <a:t> </a:t>
            </a:r>
            <a:r>
              <a:rPr dirty="0" err="1"/>
              <a:t>inserir</a:t>
            </a:r>
            <a:r>
              <a:rPr dirty="0"/>
              <a:t> os </a:t>
            </a:r>
            <a:r>
              <a:rPr dirty="0" err="1"/>
              <a:t>registros</a:t>
            </a:r>
            <a:r>
              <a:rPr dirty="0"/>
              <a:t> e </a:t>
            </a:r>
            <a:r>
              <a:rPr dirty="0" err="1"/>
              <a:t>anexos</a:t>
            </a:r>
            <a:r>
              <a:rPr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613001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g3647ca2b21d_0_7"/>
          <p:cNvSpPr txBox="1">
            <a:spLocks noGrp="1"/>
          </p:cNvSpPr>
          <p:nvPr>
            <p:ph type="title"/>
          </p:nvPr>
        </p:nvSpPr>
        <p:spPr>
          <a:xfrm>
            <a:off x="395143" y="372022"/>
            <a:ext cx="7441200" cy="5025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pt-BR" sz="1900" dirty="0"/>
              <a:t>Registros e Desdobramentos – APP CONVIVA</a:t>
            </a:r>
            <a:endParaRPr sz="1900" dirty="0"/>
          </a:p>
        </p:txBody>
      </p:sp>
      <p:pic>
        <p:nvPicPr>
          <p:cNvPr id="3" name="Imagem 2" descr="Interface gráfica do usuário&#10;&#10;Descrição gerada automaticamente com confiança média">
            <a:extLst>
              <a:ext uri="{FF2B5EF4-FFF2-40B4-BE49-F238E27FC236}">
                <a16:creationId xmlns:a16="http://schemas.microsoft.com/office/drawing/2014/main" id="{15C3C14B-F54D-915D-B427-48917AA5CC4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935" r="67355"/>
          <a:stretch/>
        </p:blipFill>
        <p:spPr>
          <a:xfrm>
            <a:off x="0" y="4082681"/>
            <a:ext cx="790287" cy="1117074"/>
          </a:xfrm>
          <a:prstGeom prst="rect">
            <a:avLst/>
          </a:prstGeom>
        </p:spPr>
      </p:pic>
      <p:sp>
        <p:nvSpPr>
          <p:cNvPr id="2" name="TextBox 3">
            <a:extLst>
              <a:ext uri="{FF2B5EF4-FFF2-40B4-BE49-F238E27FC236}">
                <a16:creationId xmlns:a16="http://schemas.microsoft.com/office/drawing/2014/main" id="{58D4FD8C-30A1-6F62-2E0D-608C57B71C8A}"/>
              </a:ext>
            </a:extLst>
          </p:cNvPr>
          <p:cNvSpPr txBox="1"/>
          <p:nvPr/>
        </p:nvSpPr>
        <p:spPr>
          <a:xfrm>
            <a:off x="1075764" y="1353165"/>
            <a:ext cx="6992471" cy="32208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endParaRPr dirty="0"/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  <a:defRPr sz="2000">
                <a:solidFill>
                  <a:srgbClr val="003D7A"/>
                </a:solidFill>
              </a:defRPr>
            </a:pPr>
            <a:r>
              <a:rPr dirty="0" err="1"/>
              <a:t>Encaminhar</a:t>
            </a:r>
            <a:r>
              <a:rPr dirty="0"/>
              <a:t> </a:t>
            </a:r>
            <a:r>
              <a:rPr lang="pt-BR" dirty="0"/>
              <a:t>e anexar documentos no Chamado</a:t>
            </a:r>
            <a:r>
              <a:rPr dirty="0"/>
              <a:t> (ex: </a:t>
            </a:r>
            <a:r>
              <a:rPr dirty="0" err="1"/>
              <a:t>ofício</a:t>
            </a:r>
            <a:r>
              <a:rPr dirty="0"/>
              <a:t> de</a:t>
            </a:r>
            <a:r>
              <a:rPr lang="pt-BR" dirty="0"/>
              <a:t> </a:t>
            </a:r>
            <a:r>
              <a:rPr dirty="0" err="1"/>
              <a:t>encaminhamento</a:t>
            </a:r>
            <a:r>
              <a:rPr dirty="0"/>
              <a:t>).</a:t>
            </a:r>
            <a:endParaRPr lang="pt-BR" dirty="0"/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  <a:defRPr sz="2000">
                <a:solidFill>
                  <a:srgbClr val="003D7A"/>
                </a:solidFill>
              </a:defRPr>
            </a:pPr>
            <a:r>
              <a:rPr dirty="0" err="1"/>
              <a:t>Manter</a:t>
            </a:r>
            <a:r>
              <a:rPr dirty="0"/>
              <a:t> </a:t>
            </a:r>
            <a:r>
              <a:rPr sz="2400" dirty="0" err="1"/>
              <a:t>contato</a:t>
            </a:r>
            <a:r>
              <a:rPr dirty="0"/>
              <a:t> com a rede para </a:t>
            </a:r>
            <a:r>
              <a:rPr dirty="0" err="1"/>
              <a:t>acompanhar</a:t>
            </a:r>
            <a:r>
              <a:rPr dirty="0"/>
              <a:t> o </a:t>
            </a:r>
            <a:r>
              <a:rPr dirty="0" err="1"/>
              <a:t>andamento</a:t>
            </a:r>
            <a:r>
              <a:rPr lang="pt-BR" dirty="0"/>
              <a:t> do Chamado</a:t>
            </a:r>
            <a:r>
              <a:rPr dirty="0"/>
              <a:t>.</a:t>
            </a:r>
            <a:endParaRPr lang="pt-BR" dirty="0"/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  <a:defRPr sz="2000">
                <a:solidFill>
                  <a:srgbClr val="003D7A"/>
                </a:solidFill>
              </a:defRPr>
            </a:pPr>
            <a:r>
              <a:rPr dirty="0" err="1"/>
              <a:t>Acionar</a:t>
            </a:r>
            <a:r>
              <a:rPr dirty="0"/>
              <a:t> o </a:t>
            </a:r>
            <a:r>
              <a:rPr dirty="0" err="1"/>
              <a:t>Conselho</a:t>
            </a:r>
            <a:r>
              <a:rPr dirty="0"/>
              <a:t> Tutelar </a:t>
            </a:r>
            <a:r>
              <a:rPr lang="pt-BR" dirty="0"/>
              <a:t>quando há</a:t>
            </a:r>
            <a:r>
              <a:rPr dirty="0"/>
              <a:t> </a:t>
            </a:r>
            <a:r>
              <a:rPr dirty="0" err="1"/>
              <a:t>caso</a:t>
            </a:r>
            <a:r>
              <a:rPr dirty="0"/>
              <a:t> de </a:t>
            </a:r>
            <a:r>
              <a:rPr dirty="0" err="1"/>
              <a:t>omissão</a:t>
            </a:r>
            <a:r>
              <a:rPr dirty="0"/>
              <a:t> dos </a:t>
            </a:r>
            <a:r>
              <a:rPr dirty="0" err="1"/>
              <a:t>responsáveis</a:t>
            </a:r>
            <a:r>
              <a:rPr dirty="0"/>
              <a:t>.</a:t>
            </a:r>
            <a:r>
              <a:rPr lang="pt-BR" dirty="0"/>
              <a:t> </a:t>
            </a:r>
            <a:endParaRPr dirty="0"/>
          </a:p>
        </p:txBody>
      </p:sp>
      <p:sp>
        <p:nvSpPr>
          <p:cNvPr id="4" name="TextBox 2">
            <a:extLst>
              <a:ext uri="{FF2B5EF4-FFF2-40B4-BE49-F238E27FC236}">
                <a16:creationId xmlns:a16="http://schemas.microsoft.com/office/drawing/2014/main" id="{CBE98244-96DA-9D4C-6FFD-B7049101C4E1}"/>
              </a:ext>
            </a:extLst>
          </p:cNvPr>
          <p:cNvSpPr txBox="1"/>
          <p:nvPr/>
        </p:nvSpPr>
        <p:spPr>
          <a:xfrm>
            <a:off x="242047" y="755424"/>
            <a:ext cx="7315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endParaRPr dirty="0"/>
          </a:p>
          <a:p>
            <a:pPr>
              <a:defRPr sz="3200" b="1">
                <a:solidFill>
                  <a:srgbClr val="003D7A"/>
                </a:solidFill>
              </a:defRPr>
            </a:pPr>
            <a:r>
              <a:rPr dirty="0" err="1"/>
              <a:t>Encaminhamento</a:t>
            </a:r>
            <a:r>
              <a:rPr dirty="0"/>
              <a:t> à Rede </a:t>
            </a:r>
            <a:r>
              <a:rPr dirty="0" err="1"/>
              <a:t>Protetiva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9309056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g3647ca2b21d_0_7"/>
          <p:cNvSpPr txBox="1">
            <a:spLocks noGrp="1"/>
          </p:cNvSpPr>
          <p:nvPr>
            <p:ph type="title"/>
          </p:nvPr>
        </p:nvSpPr>
        <p:spPr>
          <a:xfrm>
            <a:off x="395143" y="372022"/>
            <a:ext cx="7441200" cy="5025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pt-BR" sz="1900" dirty="0"/>
              <a:t>Registros e Desdobramentos – APP CONVIVA</a:t>
            </a:r>
            <a:endParaRPr sz="1900" dirty="0"/>
          </a:p>
        </p:txBody>
      </p:sp>
      <p:pic>
        <p:nvPicPr>
          <p:cNvPr id="3" name="Imagem 2" descr="Interface gráfica do usuário&#10;&#10;Descrição gerada automaticamente com confiança média">
            <a:extLst>
              <a:ext uri="{FF2B5EF4-FFF2-40B4-BE49-F238E27FC236}">
                <a16:creationId xmlns:a16="http://schemas.microsoft.com/office/drawing/2014/main" id="{15C3C14B-F54D-915D-B427-48917AA5CC4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935" r="67355"/>
          <a:stretch/>
        </p:blipFill>
        <p:spPr>
          <a:xfrm>
            <a:off x="0" y="4082681"/>
            <a:ext cx="790287" cy="1117074"/>
          </a:xfrm>
          <a:prstGeom prst="rect">
            <a:avLst/>
          </a:prstGeom>
        </p:spPr>
      </p:pic>
      <p:sp>
        <p:nvSpPr>
          <p:cNvPr id="4" name="TextBox 2">
            <a:extLst>
              <a:ext uri="{FF2B5EF4-FFF2-40B4-BE49-F238E27FC236}">
                <a16:creationId xmlns:a16="http://schemas.microsoft.com/office/drawing/2014/main" id="{AA230185-9A92-041A-8B92-B88E20AD83FE}"/>
              </a:ext>
            </a:extLst>
          </p:cNvPr>
          <p:cNvSpPr txBox="1"/>
          <p:nvPr/>
        </p:nvSpPr>
        <p:spPr>
          <a:xfrm>
            <a:off x="316005" y="746312"/>
            <a:ext cx="7315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endParaRPr/>
          </a:p>
          <a:p>
            <a:pPr>
              <a:defRPr sz="3200" b="1">
                <a:solidFill>
                  <a:srgbClr val="003D7A"/>
                </a:solidFill>
              </a:defRPr>
            </a:pPr>
            <a:r>
              <a:t>Observações Finais</a:t>
            </a:r>
          </a:p>
        </p:txBody>
      </p:sp>
      <p:sp>
        <p:nvSpPr>
          <p:cNvPr id="5" name="TextBox 3">
            <a:extLst>
              <a:ext uri="{FF2B5EF4-FFF2-40B4-BE49-F238E27FC236}">
                <a16:creationId xmlns:a16="http://schemas.microsoft.com/office/drawing/2014/main" id="{CF65FE3B-190F-9CCA-F889-9056C7EA3393}"/>
              </a:ext>
            </a:extLst>
          </p:cNvPr>
          <p:cNvSpPr txBox="1"/>
          <p:nvPr/>
        </p:nvSpPr>
        <p:spPr>
          <a:xfrm>
            <a:off x="914400" y="1444214"/>
            <a:ext cx="7315200" cy="31284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endParaRPr dirty="0"/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  <a:defRPr sz="2000">
                <a:solidFill>
                  <a:srgbClr val="003D7A"/>
                </a:solidFill>
              </a:defRPr>
            </a:pPr>
            <a:r>
              <a:rPr dirty="0" err="1"/>
              <a:t>Algumas</a:t>
            </a:r>
            <a:r>
              <a:rPr dirty="0"/>
              <a:t> </a:t>
            </a:r>
            <a:r>
              <a:rPr dirty="0" err="1"/>
              <a:t>subcategorias</a:t>
            </a:r>
            <a:r>
              <a:rPr dirty="0"/>
              <a:t> do Protocolo 179 (3ª </a:t>
            </a:r>
            <a:r>
              <a:rPr dirty="0" err="1"/>
              <a:t>versão</a:t>
            </a:r>
            <a:r>
              <a:rPr dirty="0"/>
              <a:t>) </a:t>
            </a:r>
            <a:r>
              <a:rPr dirty="0" err="1"/>
              <a:t>ainda</a:t>
            </a:r>
            <a:r>
              <a:rPr dirty="0"/>
              <a:t> </a:t>
            </a:r>
            <a:r>
              <a:rPr dirty="0" err="1"/>
              <a:t>não</a:t>
            </a:r>
            <a:r>
              <a:rPr dirty="0"/>
              <a:t> </a:t>
            </a:r>
            <a:r>
              <a:rPr dirty="0" err="1"/>
              <a:t>estão</a:t>
            </a:r>
            <a:r>
              <a:rPr dirty="0"/>
              <a:t> </a:t>
            </a:r>
            <a:r>
              <a:rPr dirty="0" err="1"/>
              <a:t>disponíveis</a:t>
            </a:r>
            <a:r>
              <a:rPr dirty="0"/>
              <a:t> </a:t>
            </a:r>
            <a:r>
              <a:rPr dirty="0" err="1"/>
              <a:t>na</a:t>
            </a:r>
            <a:r>
              <a:rPr dirty="0"/>
              <a:t> </a:t>
            </a:r>
            <a:r>
              <a:rPr dirty="0" err="1"/>
              <a:t>plataforma</a:t>
            </a:r>
            <a:r>
              <a:rPr dirty="0"/>
              <a:t>.</a:t>
            </a:r>
            <a:endParaRPr lang="pt-BR" dirty="0"/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  <a:defRPr sz="2000">
                <a:solidFill>
                  <a:srgbClr val="003D7A"/>
                </a:solidFill>
              </a:defRPr>
            </a:pPr>
            <a:r>
              <a:rPr dirty="0"/>
              <a:t>A </a:t>
            </a:r>
            <a:r>
              <a:rPr dirty="0" err="1"/>
              <a:t>plataforma</a:t>
            </a:r>
            <a:r>
              <a:rPr dirty="0"/>
              <a:t> CONVIVA </a:t>
            </a:r>
            <a:r>
              <a:rPr dirty="0" err="1"/>
              <a:t>será</a:t>
            </a:r>
            <a:r>
              <a:rPr dirty="0"/>
              <a:t> </a:t>
            </a:r>
            <a:r>
              <a:rPr dirty="0" err="1"/>
              <a:t>atualizada</a:t>
            </a:r>
            <a:r>
              <a:rPr dirty="0"/>
              <a:t> </a:t>
            </a:r>
            <a:r>
              <a:rPr dirty="0" err="1"/>
              <a:t>em</a:t>
            </a:r>
            <a:r>
              <a:rPr dirty="0"/>
              <a:t> 2026, </a:t>
            </a:r>
            <a:r>
              <a:rPr dirty="0" err="1"/>
              <a:t>mantendo</a:t>
            </a:r>
            <a:r>
              <a:rPr dirty="0"/>
              <a:t> os </a:t>
            </a:r>
            <a:r>
              <a:rPr dirty="0" err="1"/>
              <a:t>registros</a:t>
            </a:r>
            <a:r>
              <a:rPr dirty="0"/>
              <a:t> </a:t>
            </a:r>
            <a:r>
              <a:rPr dirty="0" err="1"/>
              <a:t>anteriores</a:t>
            </a:r>
            <a:r>
              <a:rPr dirty="0"/>
              <a:t>.</a:t>
            </a:r>
            <a:endParaRPr lang="pt-BR" dirty="0"/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  <a:defRPr sz="2000">
                <a:solidFill>
                  <a:srgbClr val="003D7A"/>
                </a:solidFill>
              </a:defRPr>
            </a:pPr>
            <a:r>
              <a:rPr dirty="0" err="1"/>
              <a:t>Uso</a:t>
            </a:r>
            <a:r>
              <a:rPr dirty="0"/>
              <a:t> </a:t>
            </a:r>
            <a:r>
              <a:rPr dirty="0" err="1"/>
              <a:t>consciente</a:t>
            </a:r>
            <a:r>
              <a:rPr dirty="0"/>
              <a:t> e </a:t>
            </a:r>
            <a:r>
              <a:rPr dirty="0" err="1"/>
              <a:t>responsável</a:t>
            </a:r>
            <a:r>
              <a:rPr dirty="0"/>
              <a:t> </a:t>
            </a:r>
            <a:r>
              <a:rPr dirty="0" err="1"/>
              <a:t>fortalece</a:t>
            </a:r>
            <a:r>
              <a:rPr dirty="0"/>
              <a:t> a </a:t>
            </a:r>
            <a:r>
              <a:rPr dirty="0" err="1"/>
              <a:t>proteção</a:t>
            </a:r>
            <a:r>
              <a:rPr dirty="0"/>
              <a:t> da </a:t>
            </a:r>
            <a:r>
              <a:rPr dirty="0" err="1"/>
              <a:t>comunidade</a:t>
            </a:r>
            <a:r>
              <a:rPr dirty="0"/>
              <a:t> escolar.</a:t>
            </a:r>
          </a:p>
        </p:txBody>
      </p:sp>
    </p:spTree>
    <p:extLst>
      <p:ext uri="{BB962C8B-B14F-4D97-AF65-F5344CB8AC3E}">
        <p14:creationId xmlns:p14="http://schemas.microsoft.com/office/powerpoint/2010/main" val="5686496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Logotipo, nome da empresa&#10;&#10;O conteúdo gerado por IA pode estar incorreto.">
            <a:extLst>
              <a:ext uri="{FF2B5EF4-FFF2-40B4-BE49-F238E27FC236}">
                <a16:creationId xmlns:a16="http://schemas.microsoft.com/office/drawing/2014/main" id="{0E5C7602-3779-A718-EEB6-9E180ADE25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3" y="0"/>
            <a:ext cx="3723280" cy="3857625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D0DB15A6-533F-AB40-96E0-2F1C170BB091}"/>
              </a:ext>
            </a:extLst>
          </p:cNvPr>
          <p:cNvSpPr txBox="1"/>
          <p:nvPr/>
        </p:nvSpPr>
        <p:spPr>
          <a:xfrm>
            <a:off x="4866282" y="326193"/>
            <a:ext cx="4277717" cy="3128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42900">
              <a:buClrTx/>
            </a:pPr>
            <a:r>
              <a:rPr lang="pt-BR" b="1" kern="12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Comissão Regional do CONVIVA – URE Avaré:</a:t>
            </a:r>
          </a:p>
          <a:p>
            <a:pPr defTabSz="342900">
              <a:buClrTx/>
            </a:pPr>
            <a:endParaRPr lang="pt-BR" b="1" kern="1200" dirty="0">
              <a:solidFill>
                <a:prstClr val="black"/>
              </a:solidFill>
              <a:latin typeface="Calibri"/>
              <a:ea typeface="+mn-ea"/>
              <a:cs typeface="+mn-cs"/>
            </a:endParaRPr>
          </a:p>
          <a:p>
            <a:pPr defTabSz="342900">
              <a:buClrTx/>
            </a:pPr>
            <a:endParaRPr lang="pt-BR" b="1" kern="1200" dirty="0">
              <a:solidFill>
                <a:prstClr val="black"/>
              </a:solidFill>
              <a:latin typeface="Calibri"/>
              <a:ea typeface="+mn-ea"/>
              <a:cs typeface="+mn-cs"/>
            </a:endParaRPr>
          </a:p>
          <a:p>
            <a:pPr defTabSz="342900">
              <a:buClrTx/>
            </a:pPr>
            <a:endParaRPr lang="pt-BR" b="1" kern="1200" dirty="0">
              <a:solidFill>
                <a:prstClr val="black"/>
              </a:solidFill>
              <a:latin typeface="Calibri"/>
              <a:ea typeface="+mn-ea"/>
              <a:cs typeface="+mn-cs"/>
            </a:endParaRPr>
          </a:p>
          <a:p>
            <a:pPr defTabSz="342900">
              <a:buClrTx/>
            </a:pPr>
            <a:endParaRPr lang="pt-BR" b="1" kern="1200" dirty="0">
              <a:solidFill>
                <a:prstClr val="black"/>
              </a:solidFill>
              <a:latin typeface="Calibri"/>
              <a:ea typeface="+mn-ea"/>
              <a:cs typeface="+mn-cs"/>
            </a:endParaRPr>
          </a:p>
          <a:p>
            <a:pPr defTabSz="342900">
              <a:buClrTx/>
            </a:pPr>
            <a:endParaRPr lang="pt-BR" b="1" kern="1200" dirty="0">
              <a:solidFill>
                <a:prstClr val="black"/>
              </a:solidFill>
              <a:latin typeface="Calibri"/>
              <a:ea typeface="+mn-ea"/>
              <a:cs typeface="+mn-cs"/>
            </a:endParaRPr>
          </a:p>
          <a:p>
            <a:pPr defTabSz="342900">
              <a:buClrTx/>
            </a:pPr>
            <a:endParaRPr lang="pt-BR" b="1" kern="1200" dirty="0">
              <a:solidFill>
                <a:prstClr val="black"/>
              </a:solidFill>
              <a:latin typeface="Calibri"/>
              <a:ea typeface="+mn-ea"/>
              <a:cs typeface="+mn-cs"/>
            </a:endParaRPr>
          </a:p>
          <a:p>
            <a:pPr defTabSz="342900">
              <a:lnSpc>
                <a:spcPct val="150000"/>
              </a:lnSpc>
              <a:spcBef>
                <a:spcPts val="338"/>
              </a:spcBef>
              <a:spcAft>
                <a:spcPts val="338"/>
              </a:spcAft>
              <a:buClrTx/>
            </a:pPr>
            <a:r>
              <a:rPr lang="pt-BR" b="1" kern="1200" dirty="0" err="1">
                <a:solidFill>
                  <a:prstClr val="black"/>
                </a:solidFill>
                <a:latin typeface="Calibri"/>
                <a:ea typeface="+mn-ea"/>
                <a:cs typeface="+mn-cs"/>
              </a:rPr>
              <a:t>Lucimeire</a:t>
            </a:r>
            <a:r>
              <a:rPr lang="pt-BR" b="1" kern="12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 Gomes Mendonça </a:t>
            </a:r>
            <a:r>
              <a:rPr lang="pt-BR" kern="12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– Supervisora de Ensino</a:t>
            </a:r>
          </a:p>
          <a:p>
            <a:pPr defTabSz="342900">
              <a:lnSpc>
                <a:spcPct val="150000"/>
              </a:lnSpc>
              <a:spcBef>
                <a:spcPts val="338"/>
              </a:spcBef>
              <a:spcAft>
                <a:spcPts val="338"/>
              </a:spcAft>
              <a:buClrTx/>
            </a:pPr>
            <a:r>
              <a:rPr lang="pt-BR" b="1" kern="12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Rodrigo Soares de Sá </a:t>
            </a:r>
            <a:r>
              <a:rPr lang="pt-BR" kern="12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– Supervisor de Ensino</a:t>
            </a:r>
          </a:p>
          <a:p>
            <a:pPr defTabSz="342900">
              <a:lnSpc>
                <a:spcPct val="150000"/>
              </a:lnSpc>
              <a:spcBef>
                <a:spcPts val="338"/>
              </a:spcBef>
              <a:spcAft>
                <a:spcPts val="338"/>
              </a:spcAft>
              <a:buClrTx/>
            </a:pPr>
            <a:r>
              <a:rPr lang="pt-BR" b="1" kern="12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Paula </a:t>
            </a:r>
            <a:r>
              <a:rPr lang="pt-BR" b="1" kern="1200" dirty="0" err="1">
                <a:solidFill>
                  <a:prstClr val="black"/>
                </a:solidFill>
                <a:latin typeface="Calibri"/>
                <a:ea typeface="+mn-ea"/>
                <a:cs typeface="+mn-cs"/>
              </a:rPr>
              <a:t>Fazioni</a:t>
            </a:r>
            <a:r>
              <a:rPr lang="pt-BR" b="1" kern="12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 </a:t>
            </a:r>
            <a:r>
              <a:rPr lang="pt-BR" kern="12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– </a:t>
            </a:r>
            <a:r>
              <a:rPr lang="pt-BR" kern="1200" dirty="0" err="1">
                <a:solidFill>
                  <a:prstClr val="black"/>
                </a:solidFill>
                <a:latin typeface="Calibri"/>
                <a:ea typeface="+mn-ea"/>
                <a:cs typeface="+mn-cs"/>
              </a:rPr>
              <a:t>Profª</a:t>
            </a:r>
            <a:r>
              <a:rPr lang="pt-BR" kern="12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 Especialista em Currículo</a:t>
            </a:r>
          </a:p>
          <a:p>
            <a:pPr defTabSz="342900">
              <a:lnSpc>
                <a:spcPct val="150000"/>
              </a:lnSpc>
              <a:spcBef>
                <a:spcPts val="338"/>
              </a:spcBef>
              <a:spcAft>
                <a:spcPts val="338"/>
              </a:spcAft>
              <a:buClrTx/>
            </a:pPr>
            <a:r>
              <a:rPr lang="pt-BR" b="1" kern="12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Tiago Jeremias Moreira </a:t>
            </a:r>
            <a:r>
              <a:rPr lang="pt-BR" kern="12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– Diretor de Escola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509E496-8F56-43C6-A46F-9FD9DDEB95F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44387" y="3973469"/>
            <a:ext cx="5829300" cy="1102519"/>
          </a:xfrm>
        </p:spPr>
        <p:txBody>
          <a:bodyPr/>
          <a:lstStyle/>
          <a:p>
            <a:r>
              <a:rPr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Comparativo</a:t>
            </a:r>
            <a:r>
              <a:rPr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Protocolo</a:t>
            </a:r>
            <a:r>
              <a:rPr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179</a:t>
            </a:r>
            <a:b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2ª x 3ª </a:t>
            </a:r>
            <a:r>
              <a:rPr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Versão</a:t>
            </a:r>
            <a:endParaRPr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256888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AE7E96E-2ADB-92D6-D0F4-A06675CFBB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36110" y="0"/>
            <a:ext cx="3864890" cy="857250"/>
          </a:xfrm>
        </p:spPr>
        <p:txBody>
          <a:bodyPr/>
          <a:lstStyle/>
          <a:p>
            <a:r>
              <a:rPr lang="pt-BR" dirty="0"/>
              <a:t>Protocolo 179 = DOC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97B95F6-9CC3-CE42-E03C-EC6685C347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0" y="1112631"/>
            <a:ext cx="3173277" cy="95024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pt-BR" b="1" dirty="0"/>
              <a:t>DOC – Documento Orientador para a Convivência 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308494DB-A055-B015-3AF5-F27BE5A5CF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2" y="0"/>
            <a:ext cx="3130037" cy="4347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57346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Contexto da Atualização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4197" y="1200153"/>
            <a:ext cx="6562165" cy="3394472"/>
          </a:xfrm>
        </p:spPr>
        <p:txBody>
          <a:bodyPr>
            <a:normAutofit/>
          </a:bodyPr>
          <a:lstStyle/>
          <a:p>
            <a:r>
              <a:rPr sz="1800" dirty="0" err="1"/>
              <a:t>Transição</a:t>
            </a:r>
            <a:r>
              <a:rPr sz="1800" dirty="0"/>
              <a:t> de </a:t>
            </a:r>
            <a:r>
              <a:rPr sz="1800" dirty="0" err="1"/>
              <a:t>Protocolo</a:t>
            </a:r>
            <a:r>
              <a:rPr sz="1800" dirty="0"/>
              <a:t> </a:t>
            </a:r>
            <a:r>
              <a:rPr sz="1800" dirty="0" err="1"/>
              <a:t>Operacional</a:t>
            </a:r>
            <a:r>
              <a:rPr sz="1800" dirty="0"/>
              <a:t> → </a:t>
            </a:r>
            <a:r>
              <a:rPr sz="1800" dirty="0" err="1"/>
              <a:t>Diretriz</a:t>
            </a:r>
            <a:r>
              <a:rPr sz="1800" dirty="0"/>
              <a:t> </a:t>
            </a:r>
            <a:r>
              <a:rPr sz="1800" dirty="0" err="1"/>
              <a:t>Formativa</a:t>
            </a:r>
            <a:endParaRPr lang="pt-BR" sz="1800" dirty="0"/>
          </a:p>
          <a:p>
            <a:pPr marL="0" indent="0">
              <a:buNone/>
            </a:pPr>
            <a:endParaRPr lang="pt-BR" sz="1800" dirty="0"/>
          </a:p>
          <a:p>
            <a:pPr marL="0" indent="0">
              <a:buNone/>
            </a:pPr>
            <a:endParaRPr sz="1800" dirty="0"/>
          </a:p>
          <a:p>
            <a:r>
              <a:rPr sz="1800" dirty="0" err="1"/>
              <a:t>Ampliação</a:t>
            </a:r>
            <a:r>
              <a:rPr sz="1800" dirty="0"/>
              <a:t> de </a:t>
            </a:r>
            <a:r>
              <a:rPr sz="1800" dirty="0" err="1"/>
              <a:t>abrangência</a:t>
            </a:r>
            <a:r>
              <a:rPr sz="1800" dirty="0"/>
              <a:t> </a:t>
            </a:r>
            <a:r>
              <a:rPr sz="1800" dirty="0" err="1"/>
              <a:t>institucional</a:t>
            </a:r>
            <a:r>
              <a:rPr sz="1800" dirty="0"/>
              <a:t> (</a:t>
            </a:r>
            <a:r>
              <a:rPr sz="1800" dirty="0" err="1"/>
              <a:t>toda</a:t>
            </a:r>
            <a:r>
              <a:rPr sz="1800" dirty="0"/>
              <a:t> </a:t>
            </a:r>
            <a:r>
              <a:rPr sz="1800" dirty="0" err="1"/>
              <a:t>comunidade</a:t>
            </a:r>
            <a:r>
              <a:rPr sz="1800" dirty="0"/>
              <a:t> escolar)</a:t>
            </a:r>
            <a:endParaRPr lang="pt-BR" sz="1800" dirty="0"/>
          </a:p>
          <a:p>
            <a:endParaRPr lang="pt-BR" sz="1800" dirty="0"/>
          </a:p>
          <a:p>
            <a:pPr marL="0" indent="0">
              <a:buNone/>
            </a:pPr>
            <a:endParaRPr sz="1800" dirty="0"/>
          </a:p>
          <a:p>
            <a:r>
              <a:rPr sz="1800" dirty="0" err="1"/>
              <a:t>Implementação</a:t>
            </a:r>
            <a:r>
              <a:rPr sz="1800" dirty="0"/>
              <a:t> da </a:t>
            </a:r>
            <a:r>
              <a:rPr sz="1800" dirty="0" err="1"/>
              <a:t>Diretoria</a:t>
            </a:r>
            <a:r>
              <a:rPr sz="1800" dirty="0"/>
              <a:t> DICLIPE (</a:t>
            </a:r>
            <a:r>
              <a:rPr sz="1800" dirty="0" err="1"/>
              <a:t>Decreto</a:t>
            </a:r>
            <a:r>
              <a:rPr sz="1800" dirty="0"/>
              <a:t> 69.665/2025)</a:t>
            </a:r>
          </a:p>
        </p:txBody>
      </p:sp>
    </p:spTree>
    <p:extLst>
      <p:ext uri="{BB962C8B-B14F-4D97-AF65-F5344CB8AC3E}">
        <p14:creationId xmlns:p14="http://schemas.microsoft.com/office/powerpoint/2010/main" val="37200278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Estrutura e Abrangência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0579" y="1200153"/>
            <a:ext cx="6689912" cy="3394472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dirty="0" err="1"/>
              <a:t>Comparativo</a:t>
            </a:r>
            <a:r>
              <a:rPr dirty="0"/>
              <a:t> </a:t>
            </a:r>
            <a:r>
              <a:rPr dirty="0" err="1"/>
              <a:t>Geral</a:t>
            </a:r>
            <a:endParaRPr dirty="0"/>
          </a:p>
          <a:p>
            <a:r>
              <a:rPr dirty="0"/>
              <a:t>2ª </a:t>
            </a:r>
            <a:r>
              <a:rPr dirty="0" err="1"/>
              <a:t>versão</a:t>
            </a:r>
            <a:r>
              <a:rPr dirty="0"/>
              <a:t>: </a:t>
            </a:r>
            <a:r>
              <a:rPr dirty="0" err="1"/>
              <a:t>protocolo</a:t>
            </a:r>
            <a:r>
              <a:rPr dirty="0"/>
              <a:t> </a:t>
            </a:r>
            <a:r>
              <a:rPr dirty="0" err="1"/>
              <a:t>técnico</a:t>
            </a:r>
            <a:r>
              <a:rPr dirty="0"/>
              <a:t> (35 </a:t>
            </a:r>
            <a:r>
              <a:rPr dirty="0" err="1"/>
              <a:t>páginas</a:t>
            </a:r>
            <a:r>
              <a:rPr dirty="0"/>
              <a:t>)</a:t>
            </a:r>
            <a:endParaRPr lang="pt-BR" dirty="0"/>
          </a:p>
          <a:p>
            <a:endParaRPr dirty="0"/>
          </a:p>
          <a:p>
            <a:r>
              <a:rPr dirty="0"/>
              <a:t>3ª </a:t>
            </a:r>
            <a:r>
              <a:rPr dirty="0" err="1"/>
              <a:t>versão</a:t>
            </a:r>
            <a:r>
              <a:rPr dirty="0"/>
              <a:t>: </a:t>
            </a:r>
            <a:r>
              <a:rPr dirty="0" err="1"/>
              <a:t>diretriz</a:t>
            </a:r>
            <a:r>
              <a:rPr dirty="0"/>
              <a:t> </a:t>
            </a:r>
            <a:r>
              <a:rPr dirty="0" err="1"/>
              <a:t>formativa</a:t>
            </a:r>
            <a:r>
              <a:rPr dirty="0"/>
              <a:t> e </a:t>
            </a:r>
            <a:r>
              <a:rPr dirty="0" err="1"/>
              <a:t>intersetorial</a:t>
            </a:r>
            <a:r>
              <a:rPr dirty="0"/>
              <a:t> </a:t>
            </a:r>
            <a:endParaRPr lang="pt-BR" dirty="0"/>
          </a:p>
          <a:p>
            <a:pPr marL="0" indent="0">
              <a:buNone/>
            </a:pPr>
            <a:r>
              <a:rPr dirty="0"/>
              <a:t>(210 </a:t>
            </a:r>
            <a:r>
              <a:rPr dirty="0" err="1"/>
              <a:t>páginas</a:t>
            </a:r>
            <a:r>
              <a:rPr dirty="0"/>
              <a:t> + </a:t>
            </a:r>
            <a:r>
              <a:rPr dirty="0" err="1"/>
              <a:t>anexos</a:t>
            </a:r>
            <a:r>
              <a:rPr dirty="0"/>
              <a:t>)</a:t>
            </a:r>
            <a:endParaRPr lang="pt-BR" dirty="0"/>
          </a:p>
          <a:p>
            <a:endParaRPr dirty="0"/>
          </a:p>
          <a:p>
            <a:r>
              <a:rPr dirty="0" err="1"/>
              <a:t>Ênfase</a:t>
            </a:r>
            <a:r>
              <a:rPr dirty="0"/>
              <a:t>: </a:t>
            </a:r>
            <a:endParaRPr lang="pt-BR" dirty="0"/>
          </a:p>
          <a:p>
            <a:pPr marL="0" indent="0">
              <a:buNone/>
            </a:pPr>
            <a:r>
              <a:rPr sz="2250" dirty="0"/>
              <a:t>de </a:t>
            </a:r>
            <a:r>
              <a:rPr sz="2250" dirty="0" err="1"/>
              <a:t>segurança</a:t>
            </a:r>
            <a:r>
              <a:rPr sz="2250" dirty="0"/>
              <a:t> e </a:t>
            </a:r>
            <a:r>
              <a:rPr sz="2250" dirty="0" err="1"/>
              <a:t>controle</a:t>
            </a:r>
            <a:r>
              <a:rPr sz="2250" dirty="0"/>
              <a:t> → </a:t>
            </a:r>
            <a:r>
              <a:rPr sz="2250" dirty="0" err="1"/>
              <a:t>convivência</a:t>
            </a:r>
            <a:r>
              <a:rPr sz="2250" dirty="0"/>
              <a:t> e </a:t>
            </a:r>
            <a:r>
              <a:rPr sz="2250" dirty="0" err="1"/>
              <a:t>proteção</a:t>
            </a:r>
            <a:r>
              <a:rPr sz="2250" dirty="0"/>
              <a:t> integral</a:t>
            </a:r>
          </a:p>
        </p:txBody>
      </p:sp>
    </p:spTree>
    <p:extLst>
      <p:ext uri="{BB962C8B-B14F-4D97-AF65-F5344CB8AC3E}">
        <p14:creationId xmlns:p14="http://schemas.microsoft.com/office/powerpoint/2010/main" val="5031162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Organização Temática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dirty="0" err="1"/>
              <a:t>Evolução</a:t>
            </a:r>
            <a:r>
              <a:rPr dirty="0"/>
              <a:t> </a:t>
            </a:r>
            <a:r>
              <a:rPr dirty="0" err="1"/>
              <a:t>Estrutural</a:t>
            </a:r>
            <a:endParaRPr dirty="0"/>
          </a:p>
          <a:p>
            <a:r>
              <a:rPr dirty="0"/>
              <a:t>2ª </a:t>
            </a:r>
            <a:r>
              <a:rPr dirty="0" err="1"/>
              <a:t>versão</a:t>
            </a:r>
            <a:r>
              <a:rPr dirty="0"/>
              <a:t>: </a:t>
            </a:r>
            <a:r>
              <a:rPr dirty="0" err="1"/>
              <a:t>foco</a:t>
            </a:r>
            <a:r>
              <a:rPr dirty="0"/>
              <a:t> </a:t>
            </a:r>
            <a:r>
              <a:rPr dirty="0" err="1"/>
              <a:t>reativo</a:t>
            </a:r>
            <a:r>
              <a:rPr dirty="0"/>
              <a:t> (27 </a:t>
            </a:r>
            <a:r>
              <a:rPr dirty="0" err="1"/>
              <a:t>tipos</a:t>
            </a:r>
            <a:r>
              <a:rPr dirty="0"/>
              <a:t> de </a:t>
            </a:r>
            <a:r>
              <a:rPr dirty="0" err="1"/>
              <a:t>ocorrência</a:t>
            </a:r>
            <a:r>
              <a:rPr dirty="0"/>
              <a:t>)</a:t>
            </a:r>
          </a:p>
          <a:p>
            <a:r>
              <a:rPr b="1" dirty="0"/>
              <a:t>3ª </a:t>
            </a:r>
            <a:r>
              <a:rPr b="1" dirty="0" err="1"/>
              <a:t>versão</a:t>
            </a:r>
            <a:r>
              <a:rPr b="1" dirty="0"/>
              <a:t>: </a:t>
            </a:r>
            <a:r>
              <a:rPr b="1" dirty="0" err="1"/>
              <a:t>cinco</a:t>
            </a:r>
            <a:r>
              <a:rPr b="1" dirty="0"/>
              <a:t> </a:t>
            </a:r>
            <a:r>
              <a:rPr b="1" dirty="0" err="1"/>
              <a:t>eixos</a:t>
            </a:r>
            <a:r>
              <a:rPr b="1" dirty="0"/>
              <a:t> </a:t>
            </a:r>
            <a:r>
              <a:rPr b="1" dirty="0" err="1"/>
              <a:t>estruturantes</a:t>
            </a:r>
            <a:r>
              <a:rPr b="1" dirty="0"/>
              <a:t>:</a:t>
            </a:r>
          </a:p>
          <a:p>
            <a:r>
              <a:rPr dirty="0"/>
              <a:t> 1️⃣ </a:t>
            </a:r>
            <a:r>
              <a:rPr lang="pt-BR" dirty="0"/>
              <a:t>    </a:t>
            </a:r>
            <a:r>
              <a:rPr dirty="0" err="1"/>
              <a:t>Cuidar</a:t>
            </a:r>
            <a:r>
              <a:rPr dirty="0"/>
              <a:t> e </a:t>
            </a:r>
            <a:r>
              <a:rPr dirty="0" err="1"/>
              <a:t>Proteger</a:t>
            </a:r>
            <a:endParaRPr dirty="0"/>
          </a:p>
          <a:p>
            <a:r>
              <a:rPr dirty="0"/>
              <a:t> 2️⃣ </a:t>
            </a:r>
            <a:r>
              <a:rPr lang="pt-BR" dirty="0"/>
              <a:t>    </a:t>
            </a:r>
            <a:r>
              <a:rPr dirty="0" err="1"/>
              <a:t>Prevenir</a:t>
            </a:r>
            <a:r>
              <a:rPr dirty="0"/>
              <a:t> e </a:t>
            </a:r>
            <a:r>
              <a:rPr dirty="0" err="1"/>
              <a:t>Agir</a:t>
            </a:r>
            <a:endParaRPr dirty="0"/>
          </a:p>
          <a:p>
            <a:r>
              <a:rPr dirty="0"/>
              <a:t> 3️⃣ </a:t>
            </a:r>
            <a:r>
              <a:rPr lang="pt-BR" dirty="0"/>
              <a:t>    </a:t>
            </a:r>
            <a:r>
              <a:rPr dirty="0" err="1"/>
              <a:t>Formar</a:t>
            </a:r>
            <a:r>
              <a:rPr dirty="0"/>
              <a:t> para </a:t>
            </a:r>
            <a:r>
              <a:rPr dirty="0" err="1"/>
              <a:t>Medir</a:t>
            </a:r>
            <a:endParaRPr dirty="0"/>
          </a:p>
          <a:p>
            <a:r>
              <a:rPr dirty="0"/>
              <a:t> 4️⃣ </a:t>
            </a:r>
            <a:r>
              <a:rPr lang="pt-BR" dirty="0"/>
              <a:t>    </a:t>
            </a:r>
            <a:r>
              <a:rPr dirty="0" err="1"/>
              <a:t>Proteger</a:t>
            </a:r>
            <a:r>
              <a:rPr dirty="0"/>
              <a:t> para </a:t>
            </a:r>
            <a:r>
              <a:rPr dirty="0" err="1"/>
              <a:t>Educar</a:t>
            </a:r>
            <a:endParaRPr dirty="0"/>
          </a:p>
          <a:p>
            <a:r>
              <a:rPr dirty="0"/>
              <a:t> 5️⃣ </a:t>
            </a:r>
            <a:r>
              <a:rPr lang="pt-BR" dirty="0"/>
              <a:t>    </a:t>
            </a:r>
            <a:r>
              <a:rPr dirty="0" err="1"/>
              <a:t>Respaldar</a:t>
            </a:r>
            <a:r>
              <a:rPr dirty="0"/>
              <a:t> para </a:t>
            </a:r>
            <a:r>
              <a:rPr dirty="0" err="1"/>
              <a:t>Proteger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8099116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5900" y="0"/>
            <a:ext cx="6172200" cy="857250"/>
          </a:xfrm>
        </p:spPr>
        <p:txBody>
          <a:bodyPr/>
          <a:lstStyle/>
          <a:p>
            <a:r>
              <a:rPr dirty="0" err="1"/>
              <a:t>Mudanças</a:t>
            </a:r>
            <a:r>
              <a:rPr dirty="0"/>
              <a:t> </a:t>
            </a:r>
            <a:r>
              <a:rPr dirty="0" err="1"/>
              <a:t>Operacionais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04365" y="941297"/>
            <a:ext cx="6568889" cy="3996227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dirty="0" err="1"/>
              <a:t>Transformações</a:t>
            </a:r>
            <a:r>
              <a:rPr dirty="0"/>
              <a:t> </a:t>
            </a:r>
            <a:r>
              <a:rPr dirty="0" err="1"/>
              <a:t>Principais</a:t>
            </a:r>
            <a:endParaRPr lang="pt-BR" dirty="0"/>
          </a:p>
          <a:p>
            <a:endParaRPr dirty="0"/>
          </a:p>
          <a:p>
            <a:r>
              <a:rPr dirty="0" err="1"/>
              <a:t>Foco</a:t>
            </a:r>
            <a:r>
              <a:rPr dirty="0"/>
              <a:t>: </a:t>
            </a:r>
            <a:r>
              <a:rPr dirty="0" err="1"/>
              <a:t>segurança</a:t>
            </a:r>
            <a:r>
              <a:rPr dirty="0"/>
              <a:t> </a:t>
            </a:r>
            <a:r>
              <a:rPr dirty="0" err="1"/>
              <a:t>física</a:t>
            </a:r>
            <a:r>
              <a:rPr dirty="0"/>
              <a:t> → </a:t>
            </a:r>
            <a:r>
              <a:rPr dirty="0" err="1"/>
              <a:t>cultura</a:t>
            </a:r>
            <a:r>
              <a:rPr dirty="0"/>
              <a:t> de </a:t>
            </a:r>
            <a:r>
              <a:rPr dirty="0" err="1"/>
              <a:t>paz</a:t>
            </a:r>
            <a:r>
              <a:rPr dirty="0"/>
              <a:t> e </a:t>
            </a:r>
            <a:r>
              <a:rPr dirty="0" err="1"/>
              <a:t>escuta</a:t>
            </a:r>
            <a:r>
              <a:rPr dirty="0"/>
              <a:t> </a:t>
            </a:r>
            <a:r>
              <a:rPr dirty="0" err="1"/>
              <a:t>ativa</a:t>
            </a:r>
            <a:endParaRPr lang="pt-BR" dirty="0"/>
          </a:p>
          <a:p>
            <a:endParaRPr dirty="0"/>
          </a:p>
          <a:p>
            <a:r>
              <a:rPr dirty="0"/>
              <a:t>Ferramentas: PVSE e </a:t>
            </a:r>
            <a:r>
              <a:rPr dirty="0" err="1"/>
              <a:t>botão</a:t>
            </a:r>
            <a:r>
              <a:rPr dirty="0"/>
              <a:t> do </a:t>
            </a:r>
            <a:r>
              <a:rPr dirty="0" err="1"/>
              <a:t>pânico</a:t>
            </a:r>
            <a:r>
              <a:rPr dirty="0"/>
              <a:t> → </a:t>
            </a:r>
            <a:r>
              <a:rPr dirty="0" err="1"/>
              <a:t>Plataforma</a:t>
            </a:r>
            <a:r>
              <a:rPr dirty="0"/>
              <a:t> </a:t>
            </a:r>
            <a:r>
              <a:rPr dirty="0" err="1"/>
              <a:t>Conviva</a:t>
            </a:r>
            <a:r>
              <a:rPr dirty="0"/>
              <a:t> + hotline</a:t>
            </a:r>
            <a:endParaRPr lang="pt-BR" dirty="0"/>
          </a:p>
          <a:p>
            <a:endParaRPr dirty="0"/>
          </a:p>
          <a:p>
            <a:r>
              <a:rPr dirty="0" err="1"/>
              <a:t>Acolhimento</a:t>
            </a:r>
            <a:r>
              <a:rPr dirty="0"/>
              <a:t>: de </a:t>
            </a:r>
            <a:r>
              <a:rPr dirty="0" err="1"/>
              <a:t>menção</a:t>
            </a:r>
            <a:r>
              <a:rPr dirty="0"/>
              <a:t> breve → </a:t>
            </a:r>
            <a:r>
              <a:rPr dirty="0" err="1"/>
              <a:t>capítulo</a:t>
            </a:r>
            <a:r>
              <a:rPr dirty="0"/>
              <a:t> </a:t>
            </a:r>
            <a:r>
              <a:rPr dirty="0" err="1"/>
              <a:t>completo</a:t>
            </a:r>
            <a:r>
              <a:rPr dirty="0"/>
              <a:t> </a:t>
            </a:r>
            <a:r>
              <a:rPr dirty="0" err="1"/>
              <a:t>sobre</a:t>
            </a:r>
            <a:r>
              <a:rPr dirty="0"/>
              <a:t> </a:t>
            </a:r>
            <a:r>
              <a:rPr dirty="0" err="1"/>
              <a:t>escuta</a:t>
            </a:r>
            <a:r>
              <a:rPr dirty="0"/>
              <a:t> e </a:t>
            </a:r>
            <a:r>
              <a:rPr dirty="0" err="1"/>
              <a:t>acolhimento</a:t>
            </a:r>
            <a:endParaRPr lang="pt-BR" dirty="0"/>
          </a:p>
          <a:p>
            <a:endParaRPr dirty="0"/>
          </a:p>
          <a:p>
            <a:r>
              <a:rPr dirty="0" err="1"/>
              <a:t>Planejamento</a:t>
            </a:r>
            <a:r>
              <a:rPr dirty="0"/>
              <a:t>: PMCE </a:t>
            </a:r>
            <a:r>
              <a:rPr dirty="0" err="1"/>
              <a:t>detalhado</a:t>
            </a:r>
            <a:r>
              <a:rPr dirty="0"/>
              <a:t> e </a:t>
            </a:r>
            <a:r>
              <a:rPr dirty="0" err="1"/>
              <a:t>obrigatório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163056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5900" y="88322"/>
            <a:ext cx="6172200" cy="460556"/>
          </a:xfrm>
        </p:spPr>
        <p:txBody>
          <a:bodyPr>
            <a:normAutofit fontScale="90000"/>
          </a:bodyPr>
          <a:lstStyle/>
          <a:p>
            <a:r>
              <a:rPr dirty="0" err="1"/>
              <a:t>Novos</a:t>
            </a:r>
            <a:r>
              <a:rPr dirty="0"/>
              <a:t> </a:t>
            </a:r>
            <a:r>
              <a:rPr dirty="0" err="1"/>
              <a:t>Elementos</a:t>
            </a:r>
            <a:r>
              <a:rPr dirty="0"/>
              <a:t> da 3ª </a:t>
            </a:r>
            <a:r>
              <a:rPr dirty="0" err="1"/>
              <a:t>Versão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5011" y="1009433"/>
            <a:ext cx="6573982" cy="4045745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dirty="0"/>
              <a:t> </a:t>
            </a:r>
            <a:r>
              <a:rPr b="1" dirty="0" err="1"/>
              <a:t>Destaques</a:t>
            </a:r>
            <a:r>
              <a:rPr b="1" dirty="0"/>
              <a:t> e </a:t>
            </a:r>
            <a:r>
              <a:rPr b="1" dirty="0" err="1"/>
              <a:t>Inovações</a:t>
            </a:r>
            <a:r>
              <a:rPr lang="pt-BR" b="1" dirty="0"/>
              <a:t>:</a:t>
            </a:r>
          </a:p>
          <a:p>
            <a:pPr marL="0" indent="0">
              <a:buNone/>
            </a:pPr>
            <a:endParaRPr b="1" dirty="0"/>
          </a:p>
          <a:p>
            <a:pPr marL="671513" indent="-401241">
              <a:buNone/>
            </a:pPr>
            <a:r>
              <a:rPr dirty="0"/>
              <a:t>1️⃣ </a:t>
            </a:r>
            <a:r>
              <a:rPr lang="pt-BR" dirty="0"/>
              <a:t>    </a:t>
            </a:r>
            <a:r>
              <a:rPr dirty="0" err="1"/>
              <a:t>Inclusão</a:t>
            </a:r>
            <a:r>
              <a:rPr dirty="0"/>
              <a:t> da DICLIPE – </a:t>
            </a:r>
            <a:r>
              <a:rPr dirty="0" err="1"/>
              <a:t>estrutura</a:t>
            </a:r>
            <a:r>
              <a:rPr dirty="0"/>
              <a:t> </a:t>
            </a:r>
            <a:r>
              <a:rPr dirty="0" err="1"/>
              <a:t>oficial</a:t>
            </a:r>
            <a:r>
              <a:rPr dirty="0"/>
              <a:t> de </a:t>
            </a:r>
            <a:r>
              <a:rPr dirty="0" err="1"/>
              <a:t>convivência</a:t>
            </a:r>
            <a:r>
              <a:rPr dirty="0"/>
              <a:t>.</a:t>
            </a:r>
            <a:endParaRPr lang="pt-BR" dirty="0"/>
          </a:p>
          <a:p>
            <a:pPr marL="671513" indent="-401241">
              <a:buNone/>
            </a:pPr>
            <a:endParaRPr dirty="0"/>
          </a:p>
          <a:p>
            <a:pPr marL="671513" indent="-401241">
              <a:buNone/>
            </a:pPr>
            <a:r>
              <a:rPr dirty="0"/>
              <a:t>2️⃣ </a:t>
            </a:r>
            <a:r>
              <a:rPr lang="pt-BR" dirty="0"/>
              <a:t>   </a:t>
            </a:r>
            <a:r>
              <a:rPr dirty="0" err="1"/>
              <a:t>Integração</a:t>
            </a:r>
            <a:r>
              <a:rPr dirty="0"/>
              <a:t> com </a:t>
            </a:r>
            <a:r>
              <a:rPr dirty="0" err="1"/>
              <a:t>psicólogos</a:t>
            </a:r>
            <a:r>
              <a:rPr dirty="0"/>
              <a:t> e PECs </a:t>
            </a:r>
            <a:r>
              <a:rPr dirty="0" err="1"/>
              <a:t>nas</a:t>
            </a:r>
            <a:r>
              <a:rPr dirty="0"/>
              <a:t> </a:t>
            </a:r>
            <a:r>
              <a:rPr dirty="0" err="1"/>
              <a:t>formações</a:t>
            </a:r>
            <a:r>
              <a:rPr dirty="0"/>
              <a:t>.</a:t>
            </a:r>
            <a:endParaRPr lang="pt-BR" dirty="0"/>
          </a:p>
          <a:p>
            <a:pPr marL="671513" indent="-401241">
              <a:buNone/>
            </a:pPr>
            <a:endParaRPr dirty="0"/>
          </a:p>
          <a:p>
            <a:pPr marL="671513" indent="-401241">
              <a:buNone/>
            </a:pPr>
            <a:r>
              <a:rPr dirty="0"/>
              <a:t>3️⃣ </a:t>
            </a:r>
            <a:r>
              <a:rPr lang="pt-BR" dirty="0"/>
              <a:t>   </a:t>
            </a:r>
            <a:r>
              <a:rPr dirty="0" err="1"/>
              <a:t>Inclusão</a:t>
            </a:r>
            <a:r>
              <a:rPr dirty="0"/>
              <a:t> de </a:t>
            </a:r>
            <a:r>
              <a:rPr dirty="0" err="1"/>
              <a:t>novos</a:t>
            </a:r>
            <a:r>
              <a:rPr dirty="0"/>
              <a:t> </a:t>
            </a:r>
            <a:r>
              <a:rPr dirty="0" err="1"/>
              <a:t>marcos</a:t>
            </a:r>
            <a:r>
              <a:rPr dirty="0"/>
              <a:t> </a:t>
            </a:r>
            <a:r>
              <a:rPr dirty="0" err="1"/>
              <a:t>legais</a:t>
            </a:r>
            <a:r>
              <a:rPr dirty="0"/>
              <a:t> (Lei 14.321/2022, </a:t>
            </a:r>
            <a:r>
              <a:rPr dirty="0" err="1"/>
              <a:t>Decreto</a:t>
            </a:r>
            <a:r>
              <a:rPr dirty="0"/>
              <a:t> 69.665/2025).</a:t>
            </a:r>
            <a:endParaRPr lang="pt-BR" dirty="0"/>
          </a:p>
          <a:p>
            <a:pPr marL="671513" indent="-401241">
              <a:buNone/>
            </a:pPr>
            <a:endParaRPr dirty="0"/>
          </a:p>
          <a:p>
            <a:pPr marL="671513" indent="-401241">
              <a:buNone/>
            </a:pPr>
            <a:r>
              <a:rPr dirty="0"/>
              <a:t>4️⃣ </a:t>
            </a:r>
            <a:r>
              <a:rPr lang="pt-BR" dirty="0"/>
              <a:t>   </a:t>
            </a:r>
            <a:r>
              <a:rPr dirty="0" err="1"/>
              <a:t>Ampliação</a:t>
            </a:r>
            <a:r>
              <a:rPr dirty="0"/>
              <a:t> para 50 </a:t>
            </a:r>
            <a:r>
              <a:rPr dirty="0" err="1"/>
              <a:t>tipos</a:t>
            </a:r>
            <a:r>
              <a:rPr dirty="0"/>
              <a:t> de </a:t>
            </a:r>
            <a:r>
              <a:rPr dirty="0" err="1"/>
              <a:t>ocorrências</a:t>
            </a:r>
            <a:r>
              <a:rPr dirty="0"/>
              <a:t>.</a:t>
            </a:r>
            <a:endParaRPr lang="pt-BR" dirty="0"/>
          </a:p>
          <a:p>
            <a:pPr marL="671513" indent="-401241">
              <a:buNone/>
            </a:pPr>
            <a:endParaRPr dirty="0"/>
          </a:p>
          <a:p>
            <a:pPr marL="671513" indent="-401241">
              <a:buNone/>
            </a:pPr>
            <a:r>
              <a:rPr dirty="0"/>
              <a:t>5️⃣ </a:t>
            </a:r>
            <a:r>
              <a:rPr lang="pt-BR" dirty="0"/>
              <a:t>   </a:t>
            </a:r>
            <a:r>
              <a:rPr dirty="0" err="1"/>
              <a:t>Anexos</a:t>
            </a:r>
            <a:r>
              <a:rPr dirty="0"/>
              <a:t> com </a:t>
            </a:r>
            <a:r>
              <a:rPr dirty="0" err="1"/>
              <a:t>modelos</a:t>
            </a:r>
            <a:r>
              <a:rPr dirty="0"/>
              <a:t> de </a:t>
            </a:r>
            <a:r>
              <a:rPr dirty="0" err="1"/>
              <a:t>fluxos</a:t>
            </a:r>
            <a:r>
              <a:rPr dirty="0"/>
              <a:t> e </a:t>
            </a:r>
            <a:r>
              <a:rPr dirty="0" err="1"/>
              <a:t>formulários</a:t>
            </a:r>
            <a:r>
              <a:rPr dirty="0"/>
              <a:t> </a:t>
            </a:r>
            <a:r>
              <a:rPr dirty="0" err="1"/>
              <a:t>operacionais</a:t>
            </a:r>
            <a:r>
              <a:rPr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6383144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Impactos para as Escolas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16185" y="1200153"/>
            <a:ext cx="6341918" cy="3815195"/>
          </a:xfrm>
        </p:spPr>
        <p:txBody>
          <a:bodyPr>
            <a:normAutofit fontScale="92500" lnSpcReduction="20000"/>
          </a:bodyPr>
          <a:lstStyle/>
          <a:p>
            <a:r>
              <a:rPr dirty="0" err="1"/>
              <a:t>Aplicação</a:t>
            </a:r>
            <a:r>
              <a:rPr dirty="0"/>
              <a:t> </a:t>
            </a:r>
            <a:r>
              <a:rPr dirty="0" err="1"/>
              <a:t>Prática</a:t>
            </a:r>
            <a:r>
              <a:rPr dirty="0"/>
              <a:t> e </a:t>
            </a:r>
            <a:r>
              <a:rPr dirty="0" err="1"/>
              <a:t>Gestão</a:t>
            </a:r>
            <a:r>
              <a:rPr dirty="0"/>
              <a:t> Escolar</a:t>
            </a:r>
            <a:endParaRPr lang="pt-BR" dirty="0"/>
          </a:p>
          <a:p>
            <a:endParaRPr dirty="0"/>
          </a:p>
          <a:p>
            <a:r>
              <a:rPr dirty="0" err="1"/>
              <a:t>Uso</a:t>
            </a:r>
            <a:r>
              <a:rPr dirty="0"/>
              <a:t> </a:t>
            </a:r>
            <a:r>
              <a:rPr dirty="0" err="1"/>
              <a:t>obrigatório</a:t>
            </a:r>
            <a:r>
              <a:rPr dirty="0"/>
              <a:t> da </a:t>
            </a:r>
            <a:r>
              <a:rPr dirty="0" err="1"/>
              <a:t>Plataforma</a:t>
            </a:r>
            <a:r>
              <a:rPr dirty="0"/>
              <a:t> </a:t>
            </a:r>
            <a:r>
              <a:rPr dirty="0" err="1"/>
              <a:t>Conviva</a:t>
            </a:r>
            <a:r>
              <a:rPr dirty="0"/>
              <a:t>.</a:t>
            </a:r>
            <a:endParaRPr lang="pt-BR" dirty="0"/>
          </a:p>
          <a:p>
            <a:endParaRPr dirty="0"/>
          </a:p>
          <a:p>
            <a:r>
              <a:rPr dirty="0" err="1"/>
              <a:t>Inclusão</a:t>
            </a:r>
            <a:r>
              <a:rPr dirty="0"/>
              <a:t> do PMCE </a:t>
            </a:r>
            <a:r>
              <a:rPr dirty="0" err="1"/>
              <a:t>como</a:t>
            </a:r>
            <a:r>
              <a:rPr dirty="0"/>
              <a:t> </a:t>
            </a:r>
            <a:r>
              <a:rPr dirty="0" err="1"/>
              <a:t>instrumento</a:t>
            </a:r>
            <a:r>
              <a:rPr dirty="0"/>
              <a:t> de </a:t>
            </a:r>
            <a:r>
              <a:rPr dirty="0" err="1"/>
              <a:t>planejamento</a:t>
            </a:r>
            <a:r>
              <a:rPr dirty="0"/>
              <a:t>.</a:t>
            </a:r>
            <a:endParaRPr lang="pt-BR" dirty="0"/>
          </a:p>
          <a:p>
            <a:endParaRPr dirty="0"/>
          </a:p>
          <a:p>
            <a:r>
              <a:rPr dirty="0" err="1"/>
              <a:t>Ações</a:t>
            </a:r>
            <a:r>
              <a:rPr dirty="0"/>
              <a:t> </a:t>
            </a:r>
            <a:r>
              <a:rPr dirty="0" err="1"/>
              <a:t>formativas</a:t>
            </a:r>
            <a:r>
              <a:rPr dirty="0"/>
              <a:t> </a:t>
            </a:r>
            <a:r>
              <a:rPr dirty="0" err="1"/>
              <a:t>contínuas</a:t>
            </a:r>
            <a:r>
              <a:rPr dirty="0"/>
              <a:t>.</a:t>
            </a:r>
            <a:endParaRPr lang="pt-BR" dirty="0"/>
          </a:p>
          <a:p>
            <a:endParaRPr dirty="0"/>
          </a:p>
          <a:p>
            <a:r>
              <a:rPr dirty="0" err="1"/>
              <a:t>Parcerias</a:t>
            </a:r>
            <a:r>
              <a:rPr dirty="0"/>
              <a:t> com CRAS, CREAS, CAPS e </a:t>
            </a:r>
            <a:r>
              <a:rPr dirty="0" err="1"/>
              <a:t>Conselho</a:t>
            </a:r>
            <a:r>
              <a:rPr dirty="0"/>
              <a:t> Tutelar.</a:t>
            </a:r>
          </a:p>
        </p:txBody>
      </p:sp>
    </p:spTree>
    <p:extLst>
      <p:ext uri="{BB962C8B-B14F-4D97-AF65-F5344CB8AC3E}">
        <p14:creationId xmlns:p14="http://schemas.microsoft.com/office/powerpoint/2010/main" val="272819306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5900" y="69275"/>
            <a:ext cx="6172200" cy="432847"/>
          </a:xfrm>
        </p:spPr>
        <p:txBody>
          <a:bodyPr>
            <a:normAutofit fontScale="90000"/>
          </a:bodyPr>
          <a:lstStyle/>
          <a:p>
            <a:r>
              <a:rPr dirty="0"/>
              <a:t>Boas </a:t>
            </a:r>
            <a:r>
              <a:rPr dirty="0" err="1"/>
              <a:t>Práticas</a:t>
            </a:r>
            <a:r>
              <a:rPr dirty="0"/>
              <a:t> </a:t>
            </a:r>
            <a:r>
              <a:rPr dirty="0" err="1"/>
              <a:t>Regionais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0" y="569771"/>
            <a:ext cx="6362700" cy="4154632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b="1" dirty="0" err="1"/>
              <a:t>Exemplos</a:t>
            </a:r>
            <a:r>
              <a:rPr b="1" dirty="0"/>
              <a:t> de </a:t>
            </a:r>
            <a:r>
              <a:rPr b="1" dirty="0" err="1"/>
              <a:t>Ações</a:t>
            </a:r>
            <a:r>
              <a:rPr b="1" dirty="0"/>
              <a:t> </a:t>
            </a:r>
            <a:r>
              <a:rPr b="1" dirty="0" err="1"/>
              <a:t>Positivas</a:t>
            </a:r>
            <a:endParaRPr lang="pt-BR" b="1" dirty="0"/>
          </a:p>
          <a:p>
            <a:pPr marL="0" indent="0">
              <a:buNone/>
            </a:pPr>
            <a:endParaRPr b="1" dirty="0"/>
          </a:p>
          <a:p>
            <a:r>
              <a:rPr dirty="0" err="1"/>
              <a:t>Rodas</a:t>
            </a:r>
            <a:r>
              <a:rPr dirty="0"/>
              <a:t> de </a:t>
            </a:r>
            <a:r>
              <a:rPr dirty="0" err="1"/>
              <a:t>escuta</a:t>
            </a:r>
            <a:r>
              <a:rPr dirty="0"/>
              <a:t> e </a:t>
            </a:r>
            <a:r>
              <a:rPr dirty="0" err="1"/>
              <a:t>mediação</a:t>
            </a:r>
            <a:r>
              <a:rPr dirty="0"/>
              <a:t> de </a:t>
            </a:r>
            <a:r>
              <a:rPr dirty="0" err="1"/>
              <a:t>conflitos</a:t>
            </a:r>
            <a:r>
              <a:rPr dirty="0"/>
              <a:t>.</a:t>
            </a:r>
            <a:endParaRPr lang="pt-BR" dirty="0"/>
          </a:p>
          <a:p>
            <a:endParaRPr dirty="0"/>
          </a:p>
          <a:p>
            <a:r>
              <a:rPr dirty="0" err="1"/>
              <a:t>Parcerias</a:t>
            </a:r>
            <a:r>
              <a:rPr dirty="0"/>
              <a:t> com </a:t>
            </a:r>
            <a:r>
              <a:rPr dirty="0" err="1"/>
              <a:t>psicólogos</a:t>
            </a:r>
            <a:r>
              <a:rPr dirty="0"/>
              <a:t> e </a:t>
            </a:r>
            <a:r>
              <a:rPr dirty="0" err="1"/>
              <a:t>forças</a:t>
            </a:r>
            <a:r>
              <a:rPr dirty="0"/>
              <a:t> de </a:t>
            </a:r>
            <a:r>
              <a:rPr dirty="0" err="1"/>
              <a:t>segurança</a:t>
            </a:r>
            <a:r>
              <a:rPr dirty="0"/>
              <a:t>.</a:t>
            </a:r>
            <a:endParaRPr lang="pt-BR" dirty="0"/>
          </a:p>
          <a:p>
            <a:endParaRPr dirty="0"/>
          </a:p>
          <a:p>
            <a:r>
              <a:rPr dirty="0" err="1"/>
              <a:t>Criação</a:t>
            </a:r>
            <a:r>
              <a:rPr dirty="0"/>
              <a:t> de </a:t>
            </a:r>
            <a:r>
              <a:rPr dirty="0" err="1"/>
              <a:t>espaços</a:t>
            </a:r>
            <a:r>
              <a:rPr dirty="0"/>
              <a:t> de </a:t>
            </a:r>
            <a:r>
              <a:rPr dirty="0" err="1"/>
              <a:t>convivência</a:t>
            </a:r>
            <a:r>
              <a:rPr dirty="0"/>
              <a:t> </a:t>
            </a:r>
            <a:r>
              <a:rPr dirty="0" err="1"/>
              <a:t>positiva</a:t>
            </a:r>
            <a:r>
              <a:rPr dirty="0"/>
              <a:t> </a:t>
            </a:r>
            <a:r>
              <a:rPr dirty="0" err="1"/>
              <a:t>nas</a:t>
            </a:r>
            <a:r>
              <a:rPr dirty="0"/>
              <a:t> </a:t>
            </a:r>
            <a:r>
              <a:rPr dirty="0" err="1"/>
              <a:t>escolas</a:t>
            </a:r>
            <a:r>
              <a:rPr dirty="0"/>
              <a:t>.</a:t>
            </a:r>
            <a:endParaRPr lang="pt-BR" dirty="0"/>
          </a:p>
          <a:p>
            <a:endParaRPr dirty="0"/>
          </a:p>
          <a:p>
            <a:r>
              <a:rPr dirty="0" err="1"/>
              <a:t>Protagonismo</a:t>
            </a:r>
            <a:r>
              <a:rPr dirty="0"/>
              <a:t> </a:t>
            </a:r>
            <a:r>
              <a:rPr dirty="0" err="1"/>
              <a:t>estudantil</a:t>
            </a:r>
            <a:r>
              <a:rPr dirty="0"/>
              <a:t> e </a:t>
            </a:r>
            <a:r>
              <a:rPr dirty="0" err="1"/>
              <a:t>atuação</a:t>
            </a:r>
            <a:r>
              <a:rPr dirty="0"/>
              <a:t> dos </a:t>
            </a:r>
            <a:r>
              <a:rPr dirty="0" err="1"/>
              <a:t>grêmios</a:t>
            </a:r>
            <a:r>
              <a:rPr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8935769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9985" y="205979"/>
            <a:ext cx="6418118" cy="857250"/>
          </a:xfrm>
        </p:spPr>
        <p:txBody>
          <a:bodyPr>
            <a:normAutofit fontScale="90000"/>
          </a:bodyPr>
          <a:lstStyle/>
          <a:p>
            <a:r>
              <a:rPr dirty="0" err="1"/>
              <a:t>Encaminhamentos</a:t>
            </a:r>
            <a:r>
              <a:rPr dirty="0"/>
              <a:t> – </a:t>
            </a:r>
            <a:r>
              <a:rPr dirty="0" err="1"/>
              <a:t>Comissão</a:t>
            </a:r>
            <a:r>
              <a:rPr dirty="0"/>
              <a:t> CONVIVA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36963" y="1200150"/>
            <a:ext cx="6321137" cy="3737372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b="1" dirty="0" err="1"/>
              <a:t>Próximas</a:t>
            </a:r>
            <a:r>
              <a:rPr b="1" dirty="0"/>
              <a:t> </a:t>
            </a:r>
            <a:r>
              <a:rPr b="1" dirty="0" err="1"/>
              <a:t>Ações</a:t>
            </a:r>
            <a:r>
              <a:rPr lang="pt-BR" b="1" dirty="0"/>
              <a:t>:</a:t>
            </a:r>
          </a:p>
          <a:p>
            <a:pPr marL="0" indent="0">
              <a:buNone/>
            </a:pPr>
            <a:endParaRPr b="1" dirty="0"/>
          </a:p>
          <a:p>
            <a:pPr marL="0" indent="0">
              <a:buNone/>
            </a:pPr>
            <a:r>
              <a:rPr dirty="0"/>
              <a:t>1️⃣ </a:t>
            </a:r>
            <a:r>
              <a:rPr lang="pt-BR" dirty="0"/>
              <a:t>   </a:t>
            </a:r>
            <a:r>
              <a:rPr dirty="0" err="1"/>
              <a:t>Revisão</a:t>
            </a:r>
            <a:r>
              <a:rPr dirty="0"/>
              <a:t> dos </a:t>
            </a:r>
            <a:r>
              <a:rPr dirty="0" err="1"/>
              <a:t>Planos</a:t>
            </a:r>
            <a:r>
              <a:rPr dirty="0"/>
              <a:t> de </a:t>
            </a:r>
            <a:r>
              <a:rPr dirty="0" err="1"/>
              <a:t>Convivência</a:t>
            </a:r>
            <a:r>
              <a:rPr dirty="0"/>
              <a:t> Escolar.</a:t>
            </a:r>
            <a:endParaRPr lang="pt-BR" dirty="0"/>
          </a:p>
          <a:p>
            <a:pPr marL="0" indent="0">
              <a:buNone/>
            </a:pPr>
            <a:endParaRPr dirty="0"/>
          </a:p>
          <a:p>
            <a:pPr marL="0" indent="0">
              <a:buNone/>
            </a:pPr>
            <a:r>
              <a:rPr dirty="0"/>
              <a:t>2️⃣ </a:t>
            </a:r>
            <a:r>
              <a:rPr lang="pt-BR" dirty="0"/>
              <a:t>   </a:t>
            </a:r>
            <a:r>
              <a:rPr dirty="0" err="1"/>
              <a:t>Formação</a:t>
            </a:r>
            <a:r>
              <a:rPr dirty="0"/>
              <a:t> regional (</a:t>
            </a:r>
            <a:r>
              <a:rPr dirty="0" err="1"/>
              <a:t>diretores</a:t>
            </a:r>
            <a:r>
              <a:rPr dirty="0"/>
              <a:t> e vice-</a:t>
            </a:r>
            <a:r>
              <a:rPr dirty="0" err="1"/>
              <a:t>diretores</a:t>
            </a:r>
            <a:r>
              <a:rPr dirty="0"/>
              <a:t>).</a:t>
            </a:r>
            <a:endParaRPr lang="pt-BR" dirty="0"/>
          </a:p>
          <a:p>
            <a:pPr marL="0" indent="0">
              <a:buNone/>
            </a:pPr>
            <a:endParaRPr dirty="0"/>
          </a:p>
          <a:p>
            <a:pPr marL="0" indent="0">
              <a:buNone/>
            </a:pPr>
            <a:r>
              <a:rPr dirty="0"/>
              <a:t>3️⃣ </a:t>
            </a:r>
            <a:r>
              <a:rPr lang="pt-BR" dirty="0"/>
              <a:t>   </a:t>
            </a:r>
            <a:r>
              <a:rPr dirty="0" err="1"/>
              <a:t>Integração</a:t>
            </a:r>
            <a:r>
              <a:rPr dirty="0"/>
              <a:t> de dados no BI </a:t>
            </a:r>
            <a:r>
              <a:rPr dirty="0" err="1"/>
              <a:t>Conviva</a:t>
            </a:r>
            <a:r>
              <a:rPr dirty="0"/>
              <a:t> Regional.</a:t>
            </a:r>
            <a:endParaRPr lang="pt-BR" dirty="0"/>
          </a:p>
          <a:p>
            <a:pPr marL="0" indent="0">
              <a:buNone/>
            </a:pPr>
            <a:endParaRPr dirty="0"/>
          </a:p>
          <a:p>
            <a:pPr marL="0" indent="0">
              <a:buNone/>
            </a:pPr>
            <a:r>
              <a:rPr dirty="0"/>
              <a:t>4️⃣ </a:t>
            </a:r>
            <a:r>
              <a:rPr lang="pt-BR" dirty="0"/>
              <a:t>   </a:t>
            </a:r>
            <a:r>
              <a:rPr dirty="0" err="1"/>
              <a:t>Monitoramento</a:t>
            </a:r>
            <a:r>
              <a:rPr dirty="0"/>
              <a:t> e </a:t>
            </a:r>
            <a:r>
              <a:rPr dirty="0" err="1"/>
              <a:t>devolutiva</a:t>
            </a:r>
            <a:r>
              <a:rPr lang="pt-BR" dirty="0"/>
              <a:t>.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39167989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Conclusão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b="1" dirty="0" err="1"/>
              <a:t>Síntese</a:t>
            </a:r>
            <a:r>
              <a:rPr lang="pt-BR" b="1" dirty="0"/>
              <a:t>:</a:t>
            </a:r>
          </a:p>
          <a:p>
            <a:r>
              <a:rPr dirty="0" err="1"/>
              <a:t>Evolução</a:t>
            </a:r>
            <a:r>
              <a:rPr dirty="0"/>
              <a:t> do </a:t>
            </a:r>
            <a:r>
              <a:rPr dirty="0" err="1"/>
              <a:t>enfoque</a:t>
            </a:r>
            <a:r>
              <a:rPr dirty="0"/>
              <a:t>: </a:t>
            </a:r>
            <a:endParaRPr lang="pt-BR" dirty="0"/>
          </a:p>
          <a:p>
            <a:pPr marL="0" indent="671513">
              <a:buNone/>
            </a:pPr>
            <a:r>
              <a:rPr b="1" dirty="0" err="1"/>
              <a:t>segurança</a:t>
            </a:r>
            <a:r>
              <a:rPr b="1" dirty="0"/>
              <a:t> </a:t>
            </a:r>
            <a:r>
              <a:rPr b="1" dirty="0" err="1"/>
              <a:t>reativa</a:t>
            </a:r>
            <a:r>
              <a:rPr b="1" dirty="0"/>
              <a:t> → </a:t>
            </a:r>
            <a:r>
              <a:rPr b="1" dirty="0" err="1"/>
              <a:t>cultura</a:t>
            </a:r>
            <a:r>
              <a:rPr b="1" dirty="0"/>
              <a:t> de </a:t>
            </a:r>
            <a:r>
              <a:rPr b="1" dirty="0" err="1"/>
              <a:t>paz</a:t>
            </a:r>
            <a:r>
              <a:rPr b="1" dirty="0"/>
              <a:t>.</a:t>
            </a:r>
            <a:endParaRPr lang="pt-BR" b="1" dirty="0"/>
          </a:p>
          <a:p>
            <a:endParaRPr dirty="0"/>
          </a:p>
          <a:p>
            <a:r>
              <a:rPr dirty="0" err="1"/>
              <a:t>Fortalecimento</a:t>
            </a:r>
            <a:r>
              <a:rPr dirty="0"/>
              <a:t> da </a:t>
            </a:r>
            <a:r>
              <a:rPr dirty="0" err="1"/>
              <a:t>corresponsabilidade</a:t>
            </a:r>
            <a:r>
              <a:rPr dirty="0"/>
              <a:t>.</a:t>
            </a:r>
            <a:endParaRPr lang="pt-BR" dirty="0"/>
          </a:p>
          <a:p>
            <a:endParaRPr dirty="0"/>
          </a:p>
          <a:p>
            <a:r>
              <a:rPr dirty="0"/>
              <a:t>A 3ª </a:t>
            </a:r>
            <a:r>
              <a:rPr dirty="0" err="1"/>
              <a:t>versão</a:t>
            </a:r>
            <a:r>
              <a:rPr dirty="0"/>
              <a:t> </a:t>
            </a:r>
            <a:r>
              <a:rPr dirty="0" err="1"/>
              <a:t>consolida</a:t>
            </a:r>
            <a:r>
              <a:rPr dirty="0"/>
              <a:t> o </a:t>
            </a:r>
            <a:r>
              <a:rPr dirty="0" err="1"/>
              <a:t>Conviva</a:t>
            </a:r>
            <a:r>
              <a:rPr dirty="0"/>
              <a:t>-SP </a:t>
            </a:r>
            <a:r>
              <a:rPr dirty="0" err="1"/>
              <a:t>como</a:t>
            </a:r>
            <a:r>
              <a:rPr dirty="0"/>
              <a:t> </a:t>
            </a:r>
            <a:r>
              <a:rPr dirty="0" err="1"/>
              <a:t>política</a:t>
            </a:r>
            <a:r>
              <a:rPr dirty="0"/>
              <a:t> </a:t>
            </a:r>
            <a:r>
              <a:rPr dirty="0" err="1"/>
              <a:t>estruturante</a:t>
            </a:r>
            <a:r>
              <a:rPr dirty="0"/>
              <a:t> de </a:t>
            </a:r>
            <a:r>
              <a:rPr dirty="0" err="1"/>
              <a:t>proteção</a:t>
            </a:r>
            <a:r>
              <a:rPr dirty="0"/>
              <a:t> e </a:t>
            </a:r>
            <a:r>
              <a:rPr dirty="0" err="1"/>
              <a:t>convivência</a:t>
            </a:r>
            <a:r>
              <a:rPr dirty="0"/>
              <a:t> escolar.</a:t>
            </a:r>
          </a:p>
        </p:txBody>
      </p:sp>
    </p:spTree>
    <p:extLst>
      <p:ext uri="{BB962C8B-B14F-4D97-AF65-F5344CB8AC3E}">
        <p14:creationId xmlns:p14="http://schemas.microsoft.com/office/powerpoint/2010/main" val="129108315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FB0DBE4-7609-6173-CF21-CAC9C03B30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Oficina Estudo de Caso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19E03E6-BFF4-1C71-5475-23F33AF3FC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97913" y="916143"/>
            <a:ext cx="7969956" cy="969102"/>
          </a:xfrm>
          <a:solidFill>
            <a:srgbClr val="FFFF00"/>
          </a:solidFill>
        </p:spPr>
        <p:txBody>
          <a:bodyPr/>
          <a:lstStyle/>
          <a:p>
            <a:pPr algn="just"/>
            <a:r>
              <a:rPr lang="pt-BR" sz="1800" b="1" dirty="0"/>
              <a:t>Objetivo:</a:t>
            </a:r>
            <a:r>
              <a:rPr lang="pt-BR" sz="1800" dirty="0"/>
              <a:t> qualificar o uso da plataforma CONVIVA realizando registro conciso e bem elaborado, bem como desdobramentos conforme a 3ª versão do Protocolo 179 do CONVIVA.</a:t>
            </a:r>
          </a:p>
        </p:txBody>
      </p:sp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09338CE5-AC6F-B913-DC73-00DC2B5FBE58}"/>
              </a:ext>
            </a:extLst>
          </p:cNvPr>
          <p:cNvSpPr/>
          <p:nvPr/>
        </p:nvSpPr>
        <p:spPr>
          <a:xfrm>
            <a:off x="395114" y="2009422"/>
            <a:ext cx="1659467" cy="3134078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800" b="1" dirty="0"/>
              <a:t>Grupo 1</a:t>
            </a:r>
          </a:p>
          <a:p>
            <a:pPr algn="ctr"/>
            <a:r>
              <a:rPr lang="pt-BR" sz="1800" dirty="0"/>
              <a:t>Abílio</a:t>
            </a:r>
          </a:p>
          <a:p>
            <a:pPr algn="ctr"/>
            <a:r>
              <a:rPr lang="pt-BR" sz="1800" dirty="0"/>
              <a:t>Coronel</a:t>
            </a:r>
          </a:p>
          <a:p>
            <a:pPr algn="ctr"/>
            <a:r>
              <a:rPr lang="pt-BR" sz="1800" dirty="0"/>
              <a:t>Benê</a:t>
            </a:r>
          </a:p>
          <a:p>
            <a:pPr algn="ctr"/>
            <a:r>
              <a:rPr lang="pt-BR" sz="1800" dirty="0"/>
              <a:t>Cota</a:t>
            </a:r>
          </a:p>
          <a:p>
            <a:pPr algn="ctr"/>
            <a:r>
              <a:rPr lang="pt-BR" sz="1800" dirty="0"/>
              <a:t>Mª Izabel</a:t>
            </a:r>
          </a:p>
          <a:p>
            <a:pPr algn="ctr"/>
            <a:r>
              <a:rPr lang="pt-BR" sz="1800" dirty="0"/>
              <a:t>José Pires</a:t>
            </a:r>
          </a:p>
          <a:p>
            <a:pPr algn="ctr"/>
            <a:endParaRPr lang="pt-BR" sz="1800" dirty="0"/>
          </a:p>
          <a:p>
            <a:pPr algn="ctr"/>
            <a:r>
              <a:rPr lang="pt-BR" sz="1800" b="1" dirty="0">
                <a:solidFill>
                  <a:srgbClr val="FF0000"/>
                </a:solidFill>
              </a:rPr>
              <a:t>CASO 1</a:t>
            </a:r>
          </a:p>
        </p:txBody>
      </p:sp>
      <p:sp>
        <p:nvSpPr>
          <p:cNvPr id="5" name="Retângulo: Cantos Arredondados 4">
            <a:extLst>
              <a:ext uri="{FF2B5EF4-FFF2-40B4-BE49-F238E27FC236}">
                <a16:creationId xmlns:a16="http://schemas.microsoft.com/office/drawing/2014/main" id="{5E3210BC-33A9-353D-964B-AD23CD03E3A9}"/>
              </a:ext>
            </a:extLst>
          </p:cNvPr>
          <p:cNvSpPr/>
          <p:nvPr/>
        </p:nvSpPr>
        <p:spPr>
          <a:xfrm>
            <a:off x="2314226" y="2009422"/>
            <a:ext cx="1659467" cy="3134078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800" b="1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rPr>
              <a:t>Grupo 2</a:t>
            </a:r>
          </a:p>
          <a:p>
            <a:pPr algn="ctr"/>
            <a:r>
              <a:rPr lang="pt-BR" sz="180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rPr>
              <a:t>Avelino</a:t>
            </a:r>
          </a:p>
          <a:p>
            <a:pPr algn="ctr"/>
            <a:r>
              <a:rPr lang="pt-BR" sz="180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rPr>
              <a:t>PAN</a:t>
            </a:r>
          </a:p>
          <a:p>
            <a:pPr algn="ctr"/>
            <a:r>
              <a:rPr lang="pt-BR" sz="180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rPr>
              <a:t>Penna</a:t>
            </a:r>
          </a:p>
          <a:p>
            <a:pPr algn="ctr"/>
            <a:r>
              <a:rPr lang="pt-BR" sz="180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rPr>
              <a:t>Mariana</a:t>
            </a:r>
          </a:p>
          <a:p>
            <a:pPr algn="ctr"/>
            <a:r>
              <a:rPr lang="pt-BR" sz="180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rPr>
              <a:t>Matilde</a:t>
            </a:r>
          </a:p>
          <a:p>
            <a:pPr algn="ctr"/>
            <a:r>
              <a:rPr lang="pt-BR" sz="1800" dirty="0" err="1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rPr>
              <a:t>Pe</a:t>
            </a:r>
            <a:r>
              <a:rPr lang="pt-BR" sz="180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rPr>
              <a:t> Emilio</a:t>
            </a:r>
          </a:p>
          <a:p>
            <a:pPr algn="ctr"/>
            <a:endParaRPr lang="pt-BR" sz="1800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</a:endParaRPr>
          </a:p>
          <a:p>
            <a:pPr algn="ctr"/>
            <a:r>
              <a:rPr lang="pt-BR" sz="1800" dirty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</a:rPr>
              <a:t>CASO 2</a:t>
            </a:r>
          </a:p>
        </p:txBody>
      </p:sp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1E3B3FE8-4F88-677A-75C6-04C4C3427750}"/>
              </a:ext>
            </a:extLst>
          </p:cNvPr>
          <p:cNvSpPr/>
          <p:nvPr/>
        </p:nvSpPr>
        <p:spPr>
          <a:xfrm>
            <a:off x="4233338" y="2009422"/>
            <a:ext cx="1659467" cy="3134078"/>
          </a:xfrm>
          <a:prstGeom prst="round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800" b="1" dirty="0"/>
              <a:t>Grupo 3</a:t>
            </a:r>
          </a:p>
          <a:p>
            <a:pPr algn="ctr"/>
            <a:r>
              <a:rPr lang="pt-BR" sz="1800" dirty="0"/>
              <a:t>P. </a:t>
            </a:r>
            <a:r>
              <a:rPr lang="pt-BR" sz="1800" dirty="0" err="1"/>
              <a:t>Delício</a:t>
            </a:r>
            <a:endParaRPr lang="pt-BR" sz="1800" dirty="0"/>
          </a:p>
          <a:p>
            <a:pPr algn="ctr"/>
            <a:r>
              <a:rPr lang="pt-BR" sz="1800" dirty="0"/>
              <a:t>P. Bento</a:t>
            </a:r>
          </a:p>
          <a:p>
            <a:pPr algn="ctr"/>
            <a:r>
              <a:rPr lang="pt-BR" sz="1800" dirty="0"/>
              <a:t>Celso</a:t>
            </a:r>
          </a:p>
          <a:p>
            <a:pPr algn="ctr"/>
            <a:r>
              <a:rPr lang="pt-BR" sz="1800" dirty="0"/>
              <a:t>Dimas</a:t>
            </a:r>
          </a:p>
          <a:p>
            <a:pPr algn="ctr"/>
            <a:r>
              <a:rPr lang="pt-BR" sz="1800" dirty="0" err="1"/>
              <a:t>Eruce</a:t>
            </a:r>
            <a:endParaRPr lang="pt-BR" sz="1800" dirty="0"/>
          </a:p>
          <a:p>
            <a:pPr algn="ctr"/>
            <a:r>
              <a:rPr lang="pt-BR" sz="1800" dirty="0"/>
              <a:t>Michelin</a:t>
            </a:r>
          </a:p>
          <a:p>
            <a:pPr algn="ctr"/>
            <a:endParaRPr lang="pt-BR" sz="1800" dirty="0"/>
          </a:p>
          <a:p>
            <a:pPr algn="ctr"/>
            <a:r>
              <a:rPr lang="pt-BR" sz="1800" b="1" dirty="0">
                <a:solidFill>
                  <a:srgbClr val="FF0000"/>
                </a:solidFill>
              </a:rPr>
              <a:t>CASO 1</a:t>
            </a:r>
          </a:p>
        </p:txBody>
      </p:sp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2D740125-2500-2A0C-685D-42DAF1B0548C}"/>
              </a:ext>
            </a:extLst>
          </p:cNvPr>
          <p:cNvSpPr/>
          <p:nvPr/>
        </p:nvSpPr>
        <p:spPr>
          <a:xfrm>
            <a:off x="6146805" y="2009422"/>
            <a:ext cx="1659467" cy="3134078"/>
          </a:xfrm>
          <a:prstGeom prst="round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800" b="1" dirty="0"/>
              <a:t>Grupo 4</a:t>
            </a:r>
          </a:p>
          <a:p>
            <a:pPr algn="ctr"/>
            <a:r>
              <a:rPr lang="pt-BR" sz="1800" dirty="0"/>
              <a:t>J. Teixeira</a:t>
            </a:r>
          </a:p>
          <a:p>
            <a:pPr algn="ctr"/>
            <a:r>
              <a:rPr lang="pt-BR" sz="1800" dirty="0" err="1"/>
              <a:t>Castelucci</a:t>
            </a:r>
            <a:endParaRPr lang="pt-BR" sz="1800" dirty="0"/>
          </a:p>
          <a:p>
            <a:pPr algn="ctr"/>
            <a:r>
              <a:rPr lang="pt-BR" sz="1800" dirty="0"/>
              <a:t>José Leite</a:t>
            </a:r>
          </a:p>
          <a:p>
            <a:pPr algn="ctr"/>
            <a:r>
              <a:rPr lang="pt-BR" sz="1800" dirty="0"/>
              <a:t>Sandra</a:t>
            </a:r>
          </a:p>
          <a:p>
            <a:pPr algn="ctr"/>
            <a:r>
              <a:rPr lang="pt-BR" sz="1800" dirty="0"/>
              <a:t>Guido</a:t>
            </a:r>
          </a:p>
          <a:p>
            <a:pPr algn="ctr"/>
            <a:r>
              <a:rPr lang="pt-BR" sz="1800" dirty="0"/>
              <a:t>CEEJA</a:t>
            </a:r>
          </a:p>
          <a:p>
            <a:pPr algn="ctr"/>
            <a:endParaRPr lang="pt-BR" sz="1800" dirty="0"/>
          </a:p>
          <a:p>
            <a:pPr algn="ctr"/>
            <a:r>
              <a:rPr lang="pt-BR" sz="1800" b="1" dirty="0">
                <a:solidFill>
                  <a:srgbClr val="FF0000"/>
                </a:solidFill>
              </a:rPr>
              <a:t>CASO 2</a:t>
            </a:r>
          </a:p>
        </p:txBody>
      </p:sp>
    </p:spTree>
    <p:extLst>
      <p:ext uri="{BB962C8B-B14F-4D97-AF65-F5344CB8AC3E}">
        <p14:creationId xmlns:p14="http://schemas.microsoft.com/office/powerpoint/2010/main" val="3391731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5120CCD-121E-E2E4-E271-327BA6EBB5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Caso 1:</a:t>
            </a:r>
          </a:p>
        </p:txBody>
      </p:sp>
      <p:pic>
        <p:nvPicPr>
          <p:cNvPr id="4" name="Imagem 3" descr="Texto&#10;&#10;O conteúdo gerado por IA pode estar incorreto.">
            <a:extLst>
              <a:ext uri="{FF2B5EF4-FFF2-40B4-BE49-F238E27FC236}">
                <a16:creationId xmlns:a16="http://schemas.microsoft.com/office/drawing/2014/main" id="{963BC9D1-C827-71DB-96B8-1F1D264B51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643" y="861483"/>
            <a:ext cx="7552267" cy="4248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28164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C368711-20AC-4636-A35C-511872BC5A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C81DB3A-AC5E-FF7C-6187-D710558BCB7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E29CC9DB-0203-3239-C5E4-F5782F9D592E}"/>
              </a:ext>
            </a:extLst>
          </p:cNvPr>
          <p:cNvSpPr txBox="1"/>
          <p:nvPr/>
        </p:nvSpPr>
        <p:spPr>
          <a:xfrm>
            <a:off x="64055" y="33319"/>
            <a:ext cx="9015890" cy="511018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1900" kern="100" dirty="0">
                <a:effectLst/>
                <a:latin typeface="Amasis MT Pro Black" panose="02040A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No dia 20 de outubro de 2025 o estudante </a:t>
            </a:r>
            <a:r>
              <a:rPr lang="pt-BR" sz="1900" kern="100" dirty="0" err="1">
                <a:effectLst/>
                <a:latin typeface="Amasis MT Pro Black" panose="02040A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Ossarespi</a:t>
            </a:r>
            <a:r>
              <a:rPr lang="pt-BR" sz="1900" kern="100" dirty="0">
                <a:effectLst/>
                <a:latin typeface="Amasis MT Pro Black" panose="02040A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pt-BR" sz="1900" kern="100" dirty="0" err="1">
                <a:effectLst/>
                <a:latin typeface="Amasis MT Pro Black" panose="02040A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Taxeganu</a:t>
            </a:r>
            <a:r>
              <a:rPr lang="pt-BR" sz="1900" kern="100" dirty="0">
                <a:effectLst/>
                <a:latin typeface="Amasis MT Pro Black" panose="02040A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, da 1ª série do Ensino Médio ofendeu seu colega de sala </a:t>
            </a:r>
            <a:r>
              <a:rPr lang="pt-BR" sz="1900" kern="100" dirty="0" err="1">
                <a:effectLst/>
                <a:latin typeface="Amasis MT Pro Black" panose="02040A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Meuçaeb</a:t>
            </a:r>
            <a:r>
              <a:rPr lang="pt-BR" sz="1900" kern="100" dirty="0">
                <a:effectLst/>
                <a:latin typeface="Amasis MT Pro Black" panose="02040A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pt-BR" sz="1900" kern="100" dirty="0" err="1">
                <a:effectLst/>
                <a:latin typeface="Amasis MT Pro Black" panose="02040A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Japaçô</a:t>
            </a:r>
            <a:r>
              <a:rPr lang="pt-BR" sz="1900" kern="100" dirty="0">
                <a:effectLst/>
                <a:latin typeface="Amasis MT Pro Black" panose="02040A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, diagnosticado com Transtorno do Espectro Autista (TEA), durante a aula de Educação Física, na Quadra. </a:t>
            </a:r>
            <a:r>
              <a:rPr lang="pt-BR" sz="1900" kern="100" dirty="0" err="1">
                <a:effectLst/>
                <a:latin typeface="Amasis MT Pro Black" panose="02040A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Meuçaeb</a:t>
            </a:r>
            <a:r>
              <a:rPr lang="pt-BR" sz="1900" kern="100" dirty="0">
                <a:effectLst/>
                <a:latin typeface="Amasis MT Pro Black" panose="02040A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desferiu socos contra o colega </a:t>
            </a:r>
            <a:r>
              <a:rPr lang="pt-BR" sz="1900" kern="100" dirty="0" err="1">
                <a:effectLst/>
                <a:latin typeface="Amasis MT Pro Black" panose="02040A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Ossaresp</a:t>
            </a:r>
            <a:r>
              <a:rPr lang="pt-BR" sz="1900" kern="100" dirty="0">
                <a:effectLst/>
                <a:latin typeface="Amasis MT Pro Black" panose="02040A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e a briga foi separada pela professora </a:t>
            </a:r>
            <a:r>
              <a:rPr lang="pt-BR" sz="1900" kern="100" dirty="0" err="1">
                <a:effectLst/>
                <a:latin typeface="Amasis MT Pro Black" panose="02040A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Métaoro</a:t>
            </a:r>
            <a:r>
              <a:rPr lang="pt-BR" sz="1900" kern="100" dirty="0">
                <a:effectLst/>
                <a:latin typeface="Amasis MT Pro Black" panose="02040A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logo no início, porém o estudante </a:t>
            </a:r>
            <a:r>
              <a:rPr lang="pt-BR" sz="1900" kern="100" dirty="0" err="1">
                <a:effectLst/>
                <a:latin typeface="Amasis MT Pro Black" panose="02040A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Ossaresp</a:t>
            </a:r>
            <a:r>
              <a:rPr lang="pt-BR" sz="1900" kern="100" dirty="0">
                <a:effectLst/>
                <a:latin typeface="Amasis MT Pro Black" panose="02040A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levou um soco no rosto que deixou marcas. A agressão não gerou nenhuma lesão grave, apenas uma vermelhidão na região do rosto do estudante agredido. Após o desentendimento, os dois estudantes foram encaminhados à gestão escolar, onde o diretor Jacinto Diamante conversou com os dois esclarecendo as regras do ambiente escolar e que aquele tipo de atitude feria o regimento escolar e era tipificado no Protocolo 179 do CONVIVA como agressão física, além de representar um alerta vermelho (grave) na convivência escolar. Salientou ainda que tal conduta não é tolerada na escola.</a:t>
            </a:r>
          </a:p>
        </p:txBody>
      </p:sp>
    </p:spTree>
    <p:extLst>
      <p:ext uri="{BB962C8B-B14F-4D97-AF65-F5344CB8AC3E}">
        <p14:creationId xmlns:p14="http://schemas.microsoft.com/office/powerpoint/2010/main" val="4143860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5E8C40E-A6E3-B069-B0B1-22AE5563B0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Caso 2:</a:t>
            </a:r>
          </a:p>
        </p:txBody>
      </p:sp>
      <p:pic>
        <p:nvPicPr>
          <p:cNvPr id="4" name="Imagem 3" descr="Desenho animado para crianças&#10;&#10;O conteúdo gerado por IA pode estar incorreto.">
            <a:extLst>
              <a:ext uri="{FF2B5EF4-FFF2-40B4-BE49-F238E27FC236}">
                <a16:creationId xmlns:a16="http://schemas.microsoft.com/office/drawing/2014/main" id="{D25E06EC-E8E5-2253-89D0-59A5D1C646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488" y="863600"/>
            <a:ext cx="7608711" cy="427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36429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1F51235-6FC5-08B1-3B4A-832FDA1BF3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367765A-3CB6-6119-A16C-D54AFDB825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F05BC90E-8E1A-E964-824A-A5B0805E020F}"/>
              </a:ext>
            </a:extLst>
          </p:cNvPr>
          <p:cNvSpPr txBox="1"/>
          <p:nvPr/>
        </p:nvSpPr>
        <p:spPr>
          <a:xfrm>
            <a:off x="56445" y="40288"/>
            <a:ext cx="9031110" cy="506292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/>
            <a:r>
              <a:rPr lang="pt-BR" sz="1900" dirty="0">
                <a:latin typeface="Amasis MT Pro Black" panose="02040A04050005020304" pitchFamily="18" charset="0"/>
              </a:rPr>
              <a:t>Na sala dos professores da Escola Estadual Horizonte Aberto, João, professor de Matemática, mexe no quadro de avisos. Maria, de História, entra e dispara:</a:t>
            </a:r>
          </a:p>
          <a:p>
            <a:pPr algn="just"/>
            <a:r>
              <a:rPr lang="pt-BR" sz="1900" dirty="0">
                <a:latin typeface="Amasis MT Pro Black" panose="02040A04050005020304" pitchFamily="18" charset="0"/>
              </a:rPr>
              <a:t>— João, você mexeu nas minhas coisas de novo?</a:t>
            </a:r>
          </a:p>
          <a:p>
            <a:pPr algn="just"/>
            <a:r>
              <a:rPr lang="pt-BR" sz="1900" dirty="0">
                <a:latin typeface="Amasis MT Pro Black" panose="02040A04050005020304" pitchFamily="18" charset="0"/>
              </a:rPr>
              <a:t>Ele responde, com sarcasmo:</a:t>
            </a:r>
          </a:p>
          <a:p>
            <a:pPr algn="just"/>
            <a:r>
              <a:rPr lang="pt-BR" sz="1900" dirty="0">
                <a:latin typeface="Amasis MT Pro Black" panose="02040A04050005020304" pitchFamily="18" charset="0"/>
              </a:rPr>
              <a:t>— Mexi, sim. Estava uma bagunça! Alguém precisava organizar, já que você não faz nada direito. Maria, indignada, grita:</a:t>
            </a:r>
          </a:p>
          <a:p>
            <a:pPr algn="just"/>
            <a:r>
              <a:rPr lang="pt-BR" sz="1900" dirty="0">
                <a:latin typeface="Amasis MT Pro Black" panose="02040A04050005020304" pitchFamily="18" charset="0"/>
              </a:rPr>
              <a:t>— Como assim eu não faço nada direito? Você não tem autoridade para isso!</a:t>
            </a:r>
          </a:p>
          <a:p>
            <a:pPr algn="just"/>
            <a:r>
              <a:rPr lang="pt-BR" sz="1900" dirty="0">
                <a:latin typeface="Amasis MT Pro Black" panose="02040A04050005020304" pitchFamily="18" charset="0"/>
              </a:rPr>
              <a:t>João levanta, apontando o dedo:</a:t>
            </a:r>
          </a:p>
          <a:p>
            <a:pPr algn="just"/>
            <a:r>
              <a:rPr lang="pt-BR" sz="1900" dirty="0">
                <a:latin typeface="Amasis MT Pro Black" panose="02040A04050005020304" pitchFamily="18" charset="0"/>
              </a:rPr>
              <a:t>— Se fosse competente, eu não precisaria intervir!</a:t>
            </a:r>
          </a:p>
          <a:p>
            <a:pPr algn="just"/>
            <a:r>
              <a:rPr lang="pt-BR" sz="1900" dirty="0">
                <a:latin typeface="Amasis MT Pro Black" panose="02040A04050005020304" pitchFamily="18" charset="0"/>
              </a:rPr>
              <a:t>Maria ri com desprezo:</a:t>
            </a:r>
          </a:p>
          <a:p>
            <a:pPr algn="just"/>
            <a:r>
              <a:rPr lang="pt-BR" sz="1900" dirty="0">
                <a:latin typeface="Amasis MT Pro Black" panose="02040A04050005020304" pitchFamily="18" charset="0"/>
              </a:rPr>
              <a:t>— Competente? Um professor que vive reclamando porque não sabe dar aula!</a:t>
            </a:r>
          </a:p>
          <a:p>
            <a:pPr algn="just"/>
            <a:r>
              <a:rPr lang="pt-BR" sz="1900" dirty="0">
                <a:latin typeface="Amasis MT Pro Black" panose="02040A04050005020304" pitchFamily="18" charset="0"/>
              </a:rPr>
              <a:t>O tom agressivo, gritos e acusações chamam atenção dos colegas. A coordenadora entra e separa os dois, deixando um clima pesado e constrangedor na escola.</a:t>
            </a:r>
          </a:p>
        </p:txBody>
      </p:sp>
    </p:spTree>
    <p:extLst>
      <p:ext uri="{BB962C8B-B14F-4D97-AF65-F5344CB8AC3E}">
        <p14:creationId xmlns:p14="http://schemas.microsoft.com/office/powerpoint/2010/main" val="196251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103DB0D-D056-B991-87A2-C3E0021ACE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Oficina: Estudo de Caso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D68276B-9719-EE07-539E-D24A6E16CA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8044" y="1281183"/>
            <a:ext cx="8861777" cy="535781"/>
          </a:xfrm>
        </p:spPr>
        <p:txBody>
          <a:bodyPr/>
          <a:lstStyle/>
          <a:p>
            <a:r>
              <a:rPr lang="pt-BR" sz="3200" dirty="0">
                <a:latin typeface="Amasis MT Pro Black" panose="02040A04050005020304" pitchFamily="18" charset="0"/>
              </a:rPr>
              <a:t>Acesse o nosso blog para realizar a oficina.</a:t>
            </a:r>
          </a:p>
          <a:p>
            <a:r>
              <a:rPr lang="pt-BR" sz="3200" dirty="0">
                <a:latin typeface="Amasis MT Pro Black" panose="02040A04050005020304" pitchFamily="18" charset="0"/>
                <a:hlinkClick r:id="rId2"/>
              </a:rPr>
              <a:t>www.convivaureava.blogspot.com</a:t>
            </a:r>
            <a:endParaRPr lang="pt-BR" sz="3200" dirty="0">
              <a:latin typeface="Amasis MT Pro Black" panose="02040A04050005020304" pitchFamily="18" charset="0"/>
            </a:endParaRPr>
          </a:p>
          <a:p>
            <a:endParaRPr lang="pt-BR" sz="3200" dirty="0">
              <a:latin typeface="Amasis MT Pro Black" panose="02040A04050005020304" pitchFamily="18" charset="0"/>
            </a:endParaRPr>
          </a:p>
        </p:txBody>
      </p:sp>
      <p:pic>
        <p:nvPicPr>
          <p:cNvPr id="5" name="Imagem 4" descr="Código QR&#10;&#10;O conteúdo gerado por IA pode estar incorreto.">
            <a:extLst>
              <a:ext uri="{FF2B5EF4-FFF2-40B4-BE49-F238E27FC236}">
                <a16:creationId xmlns:a16="http://schemas.microsoft.com/office/drawing/2014/main" id="{A8A070A5-FDA7-E6F6-B140-32B6880884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4169" y="2887839"/>
            <a:ext cx="2255661" cy="2255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490752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6"/>
          <p:cNvSpPr txBox="1">
            <a:spLocks noGrp="1"/>
          </p:cNvSpPr>
          <p:nvPr>
            <p:ph type="title"/>
          </p:nvPr>
        </p:nvSpPr>
        <p:spPr>
          <a:xfrm>
            <a:off x="397913" y="351322"/>
            <a:ext cx="7203572" cy="4970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pt-BR" sz="2400"/>
              <a:t>Socialização</a:t>
            </a:r>
            <a:br>
              <a:rPr lang="pt-BR" sz="2400"/>
            </a:br>
            <a:endParaRPr sz="2400"/>
          </a:p>
        </p:txBody>
      </p:sp>
      <p:sp>
        <p:nvSpPr>
          <p:cNvPr id="236" name="Google Shape;236;p6"/>
          <p:cNvSpPr txBox="1">
            <a:spLocks noGrp="1"/>
          </p:cNvSpPr>
          <p:nvPr>
            <p:ph type="body" idx="1"/>
          </p:nvPr>
        </p:nvSpPr>
        <p:spPr>
          <a:xfrm>
            <a:off x="203784" y="1336788"/>
            <a:ext cx="8422423" cy="31950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 b="1" dirty="0"/>
          </a:p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br>
              <a:rPr lang="pt-BR" sz="1600" dirty="0"/>
            </a:br>
            <a:r>
              <a:rPr lang="pt-BR" sz="2000" dirty="0"/>
              <a:t> Cada grupo deverá socializar brevemente.</a:t>
            </a:r>
            <a:endParaRPr sz="2000" dirty="0"/>
          </a:p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500" dirty="0"/>
          </a:p>
          <a:p>
            <a:pPr marL="0" lvl="0" indent="0" algn="ctr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</a:pPr>
            <a:r>
              <a:rPr lang="pt-BR" sz="1800" dirty="0"/>
              <a:t>Lembrete: refletir sobre nossas práticas fortalece nossa atuação!</a:t>
            </a:r>
            <a:endParaRPr sz="3200" dirty="0"/>
          </a:p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2400" dirty="0"/>
          </a:p>
        </p:txBody>
      </p:sp>
      <p:pic>
        <p:nvPicPr>
          <p:cNvPr id="2" name="Imagem 1" descr="Interface gráfica do usuário&#10;&#10;Descrição gerada automaticamente com confiança média">
            <a:extLst>
              <a:ext uri="{FF2B5EF4-FFF2-40B4-BE49-F238E27FC236}">
                <a16:creationId xmlns:a16="http://schemas.microsoft.com/office/drawing/2014/main" id="{806BF2E1-AF13-4480-59BB-B2CBA243ADD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935" r="67355"/>
          <a:stretch/>
        </p:blipFill>
        <p:spPr>
          <a:xfrm>
            <a:off x="0" y="4082681"/>
            <a:ext cx="790287" cy="1117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091038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6206671-B3E3-3EDE-8D8E-376CC63FE0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CONVIVA URE na rede</a:t>
            </a:r>
          </a:p>
        </p:txBody>
      </p:sp>
      <p:sp>
        <p:nvSpPr>
          <p:cNvPr id="4" name="Nuvem 3">
            <a:extLst>
              <a:ext uri="{FF2B5EF4-FFF2-40B4-BE49-F238E27FC236}">
                <a16:creationId xmlns:a16="http://schemas.microsoft.com/office/drawing/2014/main" id="{E75DD156-D3A6-AC4E-B9C2-48F30C67F977}"/>
              </a:ext>
            </a:extLst>
          </p:cNvPr>
          <p:cNvSpPr/>
          <p:nvPr/>
        </p:nvSpPr>
        <p:spPr>
          <a:xfrm>
            <a:off x="56442" y="914398"/>
            <a:ext cx="7488598" cy="1930400"/>
          </a:xfrm>
          <a:prstGeom prst="cloud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dirty="0">
                <a:latin typeface="Amasis MT Pro Black" panose="02040A04050005020304" pitchFamily="18" charset="0"/>
              </a:rPr>
              <a:t>Nosso Blog:</a:t>
            </a:r>
          </a:p>
          <a:p>
            <a:pPr algn="ctr"/>
            <a:r>
              <a:rPr lang="pt-BR" sz="2000" dirty="0">
                <a:latin typeface="Amasis MT Pro Black" panose="02040A04050005020304" pitchFamily="18" charset="0"/>
              </a:rPr>
              <a:t>www.convivaureava.blogspot.com</a:t>
            </a:r>
          </a:p>
        </p:txBody>
      </p:sp>
      <p:sp>
        <p:nvSpPr>
          <p:cNvPr id="5" name="Nuvem 4">
            <a:extLst>
              <a:ext uri="{FF2B5EF4-FFF2-40B4-BE49-F238E27FC236}">
                <a16:creationId xmlns:a16="http://schemas.microsoft.com/office/drawing/2014/main" id="{A67AB6DC-1305-1896-EC8F-496BAC7577E1}"/>
              </a:ext>
            </a:extLst>
          </p:cNvPr>
          <p:cNvSpPr/>
          <p:nvPr/>
        </p:nvSpPr>
        <p:spPr>
          <a:xfrm>
            <a:off x="112887" y="3098798"/>
            <a:ext cx="7488598" cy="1930400"/>
          </a:xfrm>
          <a:prstGeom prst="cloud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dirty="0">
                <a:latin typeface="Amasis MT Pro Black" panose="02040A04050005020304" pitchFamily="18" charset="0"/>
              </a:rPr>
              <a:t>Nosso </a:t>
            </a:r>
            <a:r>
              <a:rPr lang="pt-BR" sz="2000" dirty="0" err="1">
                <a:latin typeface="Amasis MT Pro Black" panose="02040A04050005020304" pitchFamily="18" charset="0"/>
              </a:rPr>
              <a:t>Padlet</a:t>
            </a:r>
            <a:r>
              <a:rPr lang="pt-BR" sz="2000" dirty="0">
                <a:latin typeface="Amasis MT Pro Black" panose="02040A04050005020304" pitchFamily="18" charset="0"/>
              </a:rPr>
              <a:t>:</a:t>
            </a:r>
          </a:p>
          <a:p>
            <a:pPr algn="ctr"/>
            <a:r>
              <a:rPr lang="pt-BR" sz="2000" dirty="0">
                <a:latin typeface="Amasis MT Pro Black" panose="02040A04050005020304" pitchFamily="18" charset="0"/>
              </a:rPr>
              <a:t>https://padlet.com/pcnppaula/reposit-rio-conviva-programa-escola-da-fam-lia-pef-e-gr-mio--t9tb63izvr8pgxcd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FA1575EA-B54B-ED52-658D-B3104EED69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04392" y="3781778"/>
            <a:ext cx="1383166" cy="1361722"/>
          </a:xfrm>
          <a:prstGeom prst="rect">
            <a:avLst/>
          </a:prstGeom>
        </p:spPr>
      </p:pic>
      <p:pic>
        <p:nvPicPr>
          <p:cNvPr id="8" name="Imagem 7" descr="Código QR&#10;&#10;O conteúdo gerado por IA pode estar incorreto.">
            <a:extLst>
              <a:ext uri="{FF2B5EF4-FFF2-40B4-BE49-F238E27FC236}">
                <a16:creationId xmlns:a16="http://schemas.microsoft.com/office/drawing/2014/main" id="{9954E3FB-7E1C-781C-7B92-24054B5C10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01485" y="948265"/>
            <a:ext cx="1542515" cy="1542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263924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g37264401436_1_6"/>
          <p:cNvSpPr txBox="1">
            <a:spLocks noGrp="1"/>
          </p:cNvSpPr>
          <p:nvPr>
            <p:ph type="title"/>
          </p:nvPr>
        </p:nvSpPr>
        <p:spPr>
          <a:xfrm>
            <a:off x="397913" y="351322"/>
            <a:ext cx="7203600" cy="49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pt-BR" sz="2400" dirty="0"/>
              <a:t>Avaliação</a:t>
            </a:r>
            <a:endParaRPr dirty="0"/>
          </a:p>
        </p:txBody>
      </p:sp>
      <p:pic>
        <p:nvPicPr>
          <p:cNvPr id="4" name="Imagem 3" descr="Interface gráfica do usuário&#10;&#10;Descrição gerada automaticamente com confiança média">
            <a:extLst>
              <a:ext uri="{FF2B5EF4-FFF2-40B4-BE49-F238E27FC236}">
                <a16:creationId xmlns:a16="http://schemas.microsoft.com/office/drawing/2014/main" id="{B80AFF0C-956C-E138-99C9-C8814CC6248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935" r="67355"/>
          <a:stretch/>
        </p:blipFill>
        <p:spPr>
          <a:xfrm>
            <a:off x="0" y="4082681"/>
            <a:ext cx="790287" cy="1117074"/>
          </a:xfrm>
          <a:prstGeom prst="rect">
            <a:avLst/>
          </a:prstGeom>
        </p:spPr>
      </p:pic>
      <p:pic>
        <p:nvPicPr>
          <p:cNvPr id="3" name="Imagem 2" descr="Código QR&#10;&#10;AI-generated content may be incorrect.">
            <a:extLst>
              <a:ext uri="{FF2B5EF4-FFF2-40B4-BE49-F238E27FC236}">
                <a16:creationId xmlns:a16="http://schemas.microsoft.com/office/drawing/2014/main" id="{2BE496E3-AE9B-9A2D-1819-03B4C00076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38375" y="917761"/>
            <a:ext cx="3987613" cy="3987613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100000">
              <a:srgbClr val="EFEFEF"/>
            </a:gs>
          </a:gsLst>
          <a:lin ang="2698631" scaled="0"/>
        </a:gradFill>
        <a:effectLst/>
      </p:bgPr>
    </p:bg>
    <p:spTree>
      <p:nvGrpSpPr>
        <p:cNvPr id="1" name="Shape 247">
          <a:extLst>
            <a:ext uri="{FF2B5EF4-FFF2-40B4-BE49-F238E27FC236}">
              <a16:creationId xmlns:a16="http://schemas.microsoft.com/office/drawing/2014/main" id="{C701A8EE-3996-2DB9-E44B-46EC35441D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7">
            <a:extLst>
              <a:ext uri="{FF2B5EF4-FFF2-40B4-BE49-F238E27FC236}">
                <a16:creationId xmlns:a16="http://schemas.microsoft.com/office/drawing/2014/main" id="{02300806-DC32-5217-8985-21E9FAB3A7CA}"/>
              </a:ext>
            </a:extLst>
          </p:cNvPr>
          <p:cNvSpPr/>
          <p:nvPr/>
        </p:nvSpPr>
        <p:spPr>
          <a:xfrm>
            <a:off x="0" y="1524000"/>
            <a:ext cx="9144000" cy="3619500"/>
          </a:xfrm>
          <a:prstGeom prst="rect">
            <a:avLst/>
          </a:prstGeom>
          <a:gradFill>
            <a:gsLst>
              <a:gs pos="0">
                <a:srgbClr val="E82169"/>
              </a:gs>
              <a:gs pos="100000">
                <a:srgbClr val="A02C5B"/>
              </a:gs>
            </a:gsLst>
            <a:lin ang="2700006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9" name="Google Shape;249;p7">
            <a:extLst>
              <a:ext uri="{FF2B5EF4-FFF2-40B4-BE49-F238E27FC236}">
                <a16:creationId xmlns:a16="http://schemas.microsoft.com/office/drawing/2014/main" id="{2DCFA2ED-2247-19C0-8C7A-CFCA9EAFC1D6}"/>
              </a:ext>
            </a:extLst>
          </p:cNvPr>
          <p:cNvSpPr/>
          <p:nvPr/>
        </p:nvSpPr>
        <p:spPr>
          <a:xfrm>
            <a:off x="-53500" y="-64225"/>
            <a:ext cx="9257400" cy="1588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0" name="Google Shape;250;p7" title="barra_logo_colorida.png">
            <a:extLst>
              <a:ext uri="{FF2B5EF4-FFF2-40B4-BE49-F238E27FC236}">
                <a16:creationId xmlns:a16="http://schemas.microsoft.com/office/drawing/2014/main" id="{8C41BDF3-890E-84FD-8664-318EF9CA553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63411" y="562641"/>
            <a:ext cx="3334088" cy="348383"/>
          </a:xfrm>
          <a:prstGeom prst="rect">
            <a:avLst/>
          </a:prstGeom>
          <a:noFill/>
          <a:ln>
            <a:noFill/>
          </a:ln>
        </p:spPr>
      </p:pic>
      <p:sp>
        <p:nvSpPr>
          <p:cNvPr id="251" name="Google Shape;251;p7">
            <a:extLst>
              <a:ext uri="{FF2B5EF4-FFF2-40B4-BE49-F238E27FC236}">
                <a16:creationId xmlns:a16="http://schemas.microsoft.com/office/drawing/2014/main" id="{1F9B1232-65F6-5E25-97EC-09325C28C7DA}"/>
              </a:ext>
            </a:extLst>
          </p:cNvPr>
          <p:cNvSpPr txBox="1"/>
          <p:nvPr/>
        </p:nvSpPr>
        <p:spPr>
          <a:xfrm>
            <a:off x="468925" y="2910663"/>
            <a:ext cx="6860700" cy="7755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lang="pt-BR" sz="4800" b="1" i="0" u="none" strike="noStrike" cap="none">
                <a:solidFill>
                  <a:srgbClr val="FFFFFF"/>
                </a:solidFill>
                <a:latin typeface="Rubik"/>
                <a:ea typeface="Rubik"/>
                <a:cs typeface="Rubik"/>
                <a:sym typeface="Rubik"/>
              </a:rPr>
              <a:t>Obrigado(a)!</a:t>
            </a:r>
            <a:endParaRPr sz="4800" b="1" i="0" u="none" strike="noStrike" cap="none">
              <a:solidFill>
                <a:srgbClr val="FFFFFF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pic>
        <p:nvPicPr>
          <p:cNvPr id="2" name="Imagem 1" descr="Interface gráfica do usuário&#10;&#10;Descrição gerada automaticamente com confiança média">
            <a:extLst>
              <a:ext uri="{FF2B5EF4-FFF2-40B4-BE49-F238E27FC236}">
                <a16:creationId xmlns:a16="http://schemas.microsoft.com/office/drawing/2014/main" id="{8B080A82-486D-2557-62CE-36D8899364A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4935" r="67355"/>
          <a:stretch/>
        </p:blipFill>
        <p:spPr>
          <a:xfrm>
            <a:off x="5552502" y="1514119"/>
            <a:ext cx="2524686" cy="3568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202339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APP_VERSION" val="1.18.0.6804"/>
  <p:tag name="SLIDO_PRESENTATION_ID" val="564d78d8-086e-4bd4-95fc-203c5b132b1f"/>
  <p:tag name="SLIDO_EVENT_UUID" val="8ad98833-fa3f-4717-ba45-6f1c59ca0f8f"/>
  <p:tag name="SLIDO_EVENT_SECTION_UUID" val="5991478b-00d1-49c2-b7c1-6c4ef49fc1e8"/>
</p:tagLst>
</file>

<file path=ppt/theme/theme1.xml><?xml version="1.0" encoding="utf-8"?>
<a:theme xmlns:a="http://schemas.openxmlformats.org/drawingml/2006/main" name="Tema do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954c34fe-b493-4178-a23e-514698597991" xsi:nil="true"/>
    <lcf76f155ced4ddcb4097134ff3c332f xmlns="3bb687cf-01a7-41f3-8b86-82eea1688db5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92EBB0D6C390A04BB1607824BDA8F547" ma:contentTypeVersion="14" ma:contentTypeDescription="Crie um novo documento." ma:contentTypeScope="" ma:versionID="f8c145f2841f2546acaaab81d8f67ba4">
  <xsd:schema xmlns:xsd="http://www.w3.org/2001/XMLSchema" xmlns:xs="http://www.w3.org/2001/XMLSchema" xmlns:p="http://schemas.microsoft.com/office/2006/metadata/properties" xmlns:ns2="3bb687cf-01a7-41f3-8b86-82eea1688db5" xmlns:ns3="954c34fe-b493-4178-a23e-514698597991" targetNamespace="http://schemas.microsoft.com/office/2006/metadata/properties" ma:root="true" ma:fieldsID="553b72beaec35cd35f8bbcb7128cb756" ns2:_="" ns3:_="">
    <xsd:import namespace="3bb687cf-01a7-41f3-8b86-82eea1688db5"/>
    <xsd:import namespace="954c34fe-b493-4178-a23e-5146985979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bb687cf-01a7-41f3-8b86-82eea1688db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Marcações de imagem" ma:readOnly="false" ma:fieldId="{5cf76f15-5ced-4ddc-b409-7134ff3c332f}" ma:taxonomyMulti="true" ma:sspId="6cacc59b-30bb-4402-ae5a-237a54327a9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1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54c34fe-b493-4178-a23e-514698597991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c5587982-7ff4-48b4-87a8-6061fea3582f}" ma:internalName="TaxCatchAll" ma:showField="CatchAllData" ma:web="954c34fe-b493-4178-a23e-5146985979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E98DE65-4168-42F9-89EA-919F9586D628}">
  <ds:schemaRefs>
    <ds:schemaRef ds:uri="3bb687cf-01a7-41f3-8b86-82eea1688db5"/>
    <ds:schemaRef ds:uri="954c34fe-b493-4178-a23e-514698597991"/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4F1FE4AB-A2AD-42DF-B3F9-AC7DD570586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BB0B27E-50A6-493C-AA31-8C4810C65381}">
  <ds:schemaRefs>
    <ds:schemaRef ds:uri="3bb687cf-01a7-41f3-8b86-82eea1688db5"/>
    <ds:schemaRef ds:uri="954c34fe-b493-4178-a23e-514698597991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3624</TotalTime>
  <Words>1485</Words>
  <Application>Microsoft Office PowerPoint</Application>
  <PresentationFormat>Apresentação na tela (16:9)</PresentationFormat>
  <Paragraphs>236</Paragraphs>
  <Slides>33</Slides>
  <Notes>15</Notes>
  <HiddenSlides>0</HiddenSlides>
  <MMClips>0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3</vt:i4>
      </vt:variant>
      <vt:variant>
        <vt:lpstr>Títulos de slides</vt:lpstr>
      </vt:variant>
      <vt:variant>
        <vt:i4>33</vt:i4>
      </vt:variant>
    </vt:vector>
  </HeadingPairs>
  <TitlesOfParts>
    <vt:vector size="43" baseType="lpstr">
      <vt:lpstr>Arial</vt:lpstr>
      <vt:lpstr>Fira Sans</vt:lpstr>
      <vt:lpstr>Montserrat</vt:lpstr>
      <vt:lpstr>Century Gothic</vt:lpstr>
      <vt:lpstr>Rubik</vt:lpstr>
      <vt:lpstr>Amasis MT Pro Black</vt:lpstr>
      <vt:lpstr>Calibri</vt:lpstr>
      <vt:lpstr>Tema do Office</vt:lpstr>
      <vt:lpstr>Simple Light</vt:lpstr>
      <vt:lpstr>Office Theme</vt:lpstr>
      <vt:lpstr>Encontro com o Dirigente:        Protagonismo em Pauta II</vt:lpstr>
      <vt:lpstr>Apresentação do PowerPoint</vt:lpstr>
      <vt:lpstr>Objetivos da Formação</vt:lpstr>
      <vt:lpstr>Botão do Pânico – Página 61 do Protocolo 179 - 3ª versão </vt:lpstr>
      <vt:lpstr>Botão do Pânico - Página 61 do Protocolo 179 - 3ª versão </vt:lpstr>
      <vt:lpstr>Botão do Pânico - Página 61 do Protocolo 179 - 3ª versão </vt:lpstr>
      <vt:lpstr>Botão do Pânico - Página 61 do Protocolo 179 3ª versão </vt:lpstr>
      <vt:lpstr>Botão do Pânico - Página 61 do Protocolo 179  - 3ª versão </vt:lpstr>
      <vt:lpstr>Botão do Pânico - Página 61 do Protocolo 179  - 3ª versão </vt:lpstr>
      <vt:lpstr>Registros e Desdobramentos – APP CONVIVA</vt:lpstr>
      <vt:lpstr>Registros e Desdobramentos – APP CONVIVA</vt:lpstr>
      <vt:lpstr>Registros e Desdobramentos – APP CONVIVA</vt:lpstr>
      <vt:lpstr>Comparativo Protocolo 179 2ª x 3ª Versão</vt:lpstr>
      <vt:lpstr>Protocolo 179 = DOC</vt:lpstr>
      <vt:lpstr>Contexto da Atualização</vt:lpstr>
      <vt:lpstr>Estrutura e Abrangência</vt:lpstr>
      <vt:lpstr>Organização Temática</vt:lpstr>
      <vt:lpstr>Mudanças Operacionais</vt:lpstr>
      <vt:lpstr>Novos Elementos da 3ª Versão</vt:lpstr>
      <vt:lpstr>Impactos para as Escolas</vt:lpstr>
      <vt:lpstr>Boas Práticas Regionais</vt:lpstr>
      <vt:lpstr>Encaminhamentos – Comissão CONVIVA</vt:lpstr>
      <vt:lpstr>Conclusão</vt:lpstr>
      <vt:lpstr>Oficina Estudo de Caso</vt:lpstr>
      <vt:lpstr>Caso 1:</vt:lpstr>
      <vt:lpstr>Apresentação do PowerPoint</vt:lpstr>
      <vt:lpstr>Caso 2:</vt:lpstr>
      <vt:lpstr>Apresentação do PowerPoint</vt:lpstr>
      <vt:lpstr>Oficina: Estudo de Caso</vt:lpstr>
      <vt:lpstr>Socialização </vt:lpstr>
      <vt:lpstr>CONVIVA URE na rede</vt:lpstr>
      <vt:lpstr>Avaliação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Encontro de Convivência 27 a 28 de agosto</dc:title>
  <dc:creator>ISIS FERNANDA FERRARI</dc:creator>
  <cp:lastModifiedBy>Rodrigo Sá</cp:lastModifiedBy>
  <cp:revision>18</cp:revision>
  <dcterms:modified xsi:type="dcterms:W3CDTF">2025-11-01T20:33:18Z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0x01010092EBB0D6C390A04BB1607824BDA8F547</vt:lpwstr>
  </property>
  <property fmtid="{D5CDD505-2E9C-101B-9397-08002B2CF9AE}" pid="3" name="MediaServiceImageTags">
    <vt:lpwstr/>
  </property>
</Properties>
</file>