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webextensions/webextension1.xml" ContentType="application/vnd.ms-office.webextension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256" r:id="rId5"/>
    <p:sldId id="316" r:id="rId6"/>
    <p:sldId id="259" r:id="rId7"/>
    <p:sldId id="260" r:id="rId8"/>
    <p:sldId id="258" r:id="rId9"/>
    <p:sldId id="323" r:id="rId10"/>
    <p:sldId id="262" r:id="rId11"/>
    <p:sldId id="325" r:id="rId12"/>
    <p:sldId id="265" r:id="rId13"/>
    <p:sldId id="264" r:id="rId14"/>
    <p:sldId id="266" r:id="rId15"/>
    <p:sldId id="267" r:id="rId16"/>
    <p:sldId id="326" r:id="rId17"/>
    <p:sldId id="317" r:id="rId18"/>
  </p:sldIdLst>
  <p:sldSz cx="18288000" cy="10287000"/>
  <p:notesSz cx="6858000" cy="9144000"/>
  <p:embeddedFontLs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A63511-3EED-909E-E476-0180F4720F12}" name="Marcos Gimenes" initials="MG" userId="Marcos Gimen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E94"/>
    <a:srgbClr val="0E64D7"/>
    <a:srgbClr val="4A91C2"/>
    <a:srgbClr val="267AC3"/>
    <a:srgbClr val="F98936"/>
    <a:srgbClr val="0BA643"/>
    <a:srgbClr val="8782D6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380" autoAdjust="0"/>
  </p:normalViewPr>
  <p:slideViewPr>
    <p:cSldViewPr snapToGrid="0">
      <p:cViewPr varScale="1">
        <p:scale>
          <a:sx n="53" d="100"/>
          <a:sy n="53" d="100"/>
        </p:scale>
        <p:origin x="804" y="36"/>
      </p:cViewPr>
      <p:guideLst>
        <p:guide orient="horz" pos="2129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29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6BDE8-ABB3-4B51-A298-BCFDFE6EFC9D}" type="doc">
      <dgm:prSet loTypeId="urn:microsoft.com/office/officeart/2005/8/layout/process4" loCatId="process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A0863920-A450-43F7-B4EA-EEEB7ED7F50E}">
      <dgm:prSet phldr="0"/>
      <dgm:spPr/>
      <dgm:t>
        <a:bodyPr/>
        <a:lstStyle/>
        <a:p>
          <a:pPr rtl="0"/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Metodologias Ativas e Técnica de Gestão de Sala de Aula: Virem e Conversem 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DBE54A30-71D7-4385-9021-D28D8948A28B}" type="parTrans" cxnId="{2B189BCE-7A03-4568-A1E2-046A8625F954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16E3D66-CBCB-4E5E-A8BD-3F19C9FB5FA5}" type="sibTrans" cxnId="{2B189BCE-7A03-4568-A1E2-046A8625F954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5DA0869-F21B-4FA7-BA86-7C079E0F5057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Metodologias Ativas e Técnica de Gestão de Sala de Aula: Todo Mundo Escreve 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A7988BDC-8D31-4549-AEED-F093A571C9FB}" type="parTrans" cxnId="{2FCDF025-6EA2-4C6A-984E-F3FA8658939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4190C10-D95F-4116-961C-0FC9C6780F4F}" type="sibTrans" cxnId="{2FCDF025-6EA2-4C6A-984E-F3FA8658939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71E1029-6F8B-45FA-B2B2-3E4564682572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Avaliação e Feedback do Programa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898AD59A-D7CE-4CCF-AC5A-D1A950142FC2}" type="parTrans" cxnId="{E5AF07F6-C16A-49B5-A165-3AC029EA267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4094E5C-18AA-4291-B00B-0D9CEC818042}" type="sibTrans" cxnId="{E5AF07F6-C16A-49B5-A165-3AC029EA267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C1298EF-58F1-40EA-A50F-F17EB4E0C9C5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Recomposição da Aprendizagem 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9A7B70D6-3D67-4E56-94DE-21EBE25ED256}" type="parTrans" cxnId="{4C374678-2B4D-4A6C-828A-FEC358F48CF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B2A2BA5-0725-47B0-825E-040A19137651}" type="sibTrans" cxnId="{4C374678-2B4D-4A6C-828A-FEC358F48CF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45439EA-1C84-493A-98B9-00275480E255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Educação Integral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B4EA6617-AF32-4B3B-B65C-F896B96B4272}" type="parTrans" cxnId="{F1E6BE51-AFD5-42ED-9A45-DC626C176EC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864F06D-DD0F-47D5-A450-6DB067687CD9}" type="sibTrans" cxnId="{F1E6BE51-AFD5-42ED-9A45-DC626C176EC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98B8B51-8201-4761-A172-64E0121DB762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Tecnologias e Ferramentas Plugadas e Desplugadas 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48A20614-B1F1-4D73-891D-E277FD760943}" type="parTrans" cxnId="{50648C34-C033-4B80-AA93-B64B7134F4A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D5A5C12-CED5-437E-A3A4-966FB8ED974F}" type="sibTrans" cxnId="{50648C34-C033-4B80-AA93-B64B7134F4A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73FFC0C-F451-4147-967A-002AFF270FAF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Socialização da Prática 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6DCB4365-4A6F-4687-BE04-FE6AC98D3B18}" type="parTrans" cxnId="{5CFF0D43-FE3A-4750-8A75-835F6EEC193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AB29B95-E5FF-4DE7-BCC2-BA7AD68EB464}" type="sibTrans" cxnId="{5CFF0D43-FE3A-4750-8A75-835F6EEC193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032EC57-77C2-4331-96C4-BDFE590AE406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Socialização da Prática e Feedback/Feedforward 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70129EB1-BD10-4978-8355-B6EC9ACB50F2}" type="parTrans" cxnId="{134EC59E-FA0B-4874-8547-BA46F93C190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126ECDB-B487-49AF-9FBE-BDFF144260E0}" type="sibTrans" cxnId="{134EC59E-FA0B-4874-8547-BA46F93C190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14518C5-B351-48E9-9D71-542BD587CBD4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Feedback/Feedforward e Encerramento</a:t>
          </a:r>
          <a:endParaRPr lang="en-US" b="1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3EAF0941-C28E-48EC-BB41-D58B95EB13B9}" type="parTrans" cxnId="{AEFD8F39-3528-4576-9221-9D6E27AE58C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A8C7E3A-EBF9-44C2-9AF4-BA6F1A242F2F}" type="sibTrans" cxnId="{AEFD8F39-3528-4576-9221-9D6E27AE58C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70F6E52-0F8D-4A80-88F7-B1DC23422F8E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Acolhimento e Desenho Universal para a Aprendizagem (DUA)</a:t>
          </a:r>
          <a:endParaRPr lang="en-US" b="1" u="none" dirty="0">
            <a:solidFill>
              <a:schemeClr val="bg1"/>
            </a:solidFill>
            <a:latin typeface="Verdana"/>
            <a:ea typeface="Calibri"/>
            <a:cs typeface="Calibri"/>
          </a:endParaRPr>
        </a:p>
      </dgm:t>
    </dgm:pt>
    <dgm:pt modelId="{49BA227F-B04D-4214-9614-E8F2E39784C7}" type="parTrans" cxnId="{5179CAAA-C4F0-4F61-85D7-B50E6EB6811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3D2516F-D5E1-49E3-98AD-6CB84032AF8D}" type="sibTrans" cxnId="{5179CAAA-C4F0-4F61-85D7-B50E6EB6811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56A8238-D13F-43CB-AAEC-046619095E39}">
      <dgm:prSet phldr="0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Verdana"/>
              <a:ea typeface="Calibri"/>
              <a:cs typeface="Calibri"/>
            </a:rPr>
            <a:t>Avaliação e Feedback da Aprendizagem</a:t>
          </a:r>
          <a:endParaRPr lang="pt-BR" b="1" dirty="0">
            <a:solidFill>
              <a:schemeClr val="bg1"/>
            </a:solidFill>
            <a:latin typeface="Verdana"/>
            <a:ea typeface="Verdana"/>
          </a:endParaRPr>
        </a:p>
      </dgm:t>
    </dgm:pt>
    <dgm:pt modelId="{C67E04A7-5BF4-4F3C-8966-7E5A9BBB6746}" type="parTrans" cxnId="{2877D931-F3AE-4D2C-BFB9-57B4B372566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D295688-EF6F-4F13-91A8-43EFD7A1949A}" type="sibTrans" cxnId="{2877D931-F3AE-4D2C-BFB9-57B4B372566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7BCDD5C-6E41-4BA9-A832-B6D816C23A4E}" type="pres">
      <dgm:prSet presAssocID="{D386BDE8-ABB3-4B51-A298-BCFDFE6EFC9D}" presName="Name0" presStyleCnt="0">
        <dgm:presLayoutVars>
          <dgm:dir/>
          <dgm:animLvl val="lvl"/>
          <dgm:resizeHandles val="exact"/>
        </dgm:presLayoutVars>
      </dgm:prSet>
      <dgm:spPr/>
    </dgm:pt>
    <dgm:pt modelId="{480E53FB-C2B5-49CF-85F7-D4EA852015FB}" type="pres">
      <dgm:prSet presAssocID="{114518C5-B351-48E9-9D71-542BD587CBD4}" presName="boxAndChildren" presStyleCnt="0"/>
      <dgm:spPr/>
    </dgm:pt>
    <dgm:pt modelId="{3B130946-9F35-4401-AE3D-CF3830371283}" type="pres">
      <dgm:prSet presAssocID="{114518C5-B351-48E9-9D71-542BD587CBD4}" presName="parentTextBox" presStyleLbl="node1" presStyleIdx="0" presStyleCnt="11"/>
      <dgm:spPr/>
    </dgm:pt>
    <dgm:pt modelId="{B8577BB7-8534-40F5-B02F-6AA68AF6C980}" type="pres">
      <dgm:prSet presAssocID="{1126ECDB-B487-49AF-9FBE-BDFF144260E0}" presName="sp" presStyleCnt="0"/>
      <dgm:spPr/>
    </dgm:pt>
    <dgm:pt modelId="{E9FD3AE0-73FF-43AE-B1DC-AF06AC039BDA}" type="pres">
      <dgm:prSet presAssocID="{B032EC57-77C2-4331-96C4-BDFE590AE406}" presName="arrowAndChildren" presStyleCnt="0"/>
      <dgm:spPr/>
    </dgm:pt>
    <dgm:pt modelId="{E3C3A88C-330B-4740-A2C2-5E2CBA059CF3}" type="pres">
      <dgm:prSet presAssocID="{B032EC57-77C2-4331-96C4-BDFE590AE406}" presName="parentTextArrow" presStyleLbl="node1" presStyleIdx="1" presStyleCnt="11"/>
      <dgm:spPr/>
    </dgm:pt>
    <dgm:pt modelId="{F40A9E2F-DB85-4BD4-80CB-973F15889D46}" type="pres">
      <dgm:prSet presAssocID="{FAB29B95-E5FF-4DE7-BCC2-BA7AD68EB464}" presName="sp" presStyleCnt="0"/>
      <dgm:spPr/>
    </dgm:pt>
    <dgm:pt modelId="{09B23D5B-E53D-4FB6-AC2E-3F25009F29D9}" type="pres">
      <dgm:prSet presAssocID="{773FFC0C-F451-4147-967A-002AFF270FAF}" presName="arrowAndChildren" presStyleCnt="0"/>
      <dgm:spPr/>
    </dgm:pt>
    <dgm:pt modelId="{3CE2F19F-389A-4894-A580-59549182BEEF}" type="pres">
      <dgm:prSet presAssocID="{773FFC0C-F451-4147-967A-002AFF270FAF}" presName="parentTextArrow" presStyleLbl="node1" presStyleIdx="2" presStyleCnt="11"/>
      <dgm:spPr/>
    </dgm:pt>
    <dgm:pt modelId="{B7D7E420-7A02-401F-8125-6242F710F83F}" type="pres">
      <dgm:prSet presAssocID="{BD5A5C12-CED5-437E-A3A4-966FB8ED974F}" presName="sp" presStyleCnt="0"/>
      <dgm:spPr/>
    </dgm:pt>
    <dgm:pt modelId="{1A252138-669D-4136-92EC-C1A180F24CD0}" type="pres">
      <dgm:prSet presAssocID="{C98B8B51-8201-4761-A172-64E0121DB762}" presName="arrowAndChildren" presStyleCnt="0"/>
      <dgm:spPr/>
    </dgm:pt>
    <dgm:pt modelId="{E1220591-215A-45DD-AEDE-0F1B9E9AECA4}" type="pres">
      <dgm:prSet presAssocID="{C98B8B51-8201-4761-A172-64E0121DB762}" presName="parentTextArrow" presStyleLbl="node1" presStyleIdx="3" presStyleCnt="11"/>
      <dgm:spPr/>
    </dgm:pt>
    <dgm:pt modelId="{028DD097-E767-4FE6-B6A4-DB22701CB635}" type="pres">
      <dgm:prSet presAssocID="{1864F06D-DD0F-47D5-A450-6DB067687CD9}" presName="sp" presStyleCnt="0"/>
      <dgm:spPr/>
    </dgm:pt>
    <dgm:pt modelId="{D81427DB-65A3-4CE2-9C5E-3D615FD64EDF}" type="pres">
      <dgm:prSet presAssocID="{D45439EA-1C84-493A-98B9-00275480E255}" presName="arrowAndChildren" presStyleCnt="0"/>
      <dgm:spPr/>
    </dgm:pt>
    <dgm:pt modelId="{1BBD3196-22AE-4146-AD4E-939FA971440E}" type="pres">
      <dgm:prSet presAssocID="{D45439EA-1C84-493A-98B9-00275480E255}" presName="parentTextArrow" presStyleLbl="node1" presStyleIdx="4" presStyleCnt="11"/>
      <dgm:spPr/>
    </dgm:pt>
    <dgm:pt modelId="{C063BD54-951D-44F5-8C6C-7FBEAC9628EC}" type="pres">
      <dgm:prSet presAssocID="{8B2A2BA5-0725-47B0-825E-040A19137651}" presName="sp" presStyleCnt="0"/>
      <dgm:spPr/>
    </dgm:pt>
    <dgm:pt modelId="{0BBF1141-A7CE-4142-8568-5F3D1A4030BD}" type="pres">
      <dgm:prSet presAssocID="{3C1298EF-58F1-40EA-A50F-F17EB4E0C9C5}" presName="arrowAndChildren" presStyleCnt="0"/>
      <dgm:spPr/>
    </dgm:pt>
    <dgm:pt modelId="{06CE7A9A-1523-4019-AEA3-5E51FF71C7A7}" type="pres">
      <dgm:prSet presAssocID="{3C1298EF-58F1-40EA-A50F-F17EB4E0C9C5}" presName="parentTextArrow" presStyleLbl="node1" presStyleIdx="5" presStyleCnt="11"/>
      <dgm:spPr/>
    </dgm:pt>
    <dgm:pt modelId="{69A47E62-A001-4F89-BD4E-C94F86BC8E7A}" type="pres">
      <dgm:prSet presAssocID="{94094E5C-18AA-4291-B00B-0D9CEC818042}" presName="sp" presStyleCnt="0"/>
      <dgm:spPr/>
    </dgm:pt>
    <dgm:pt modelId="{DD3E5A3F-3E42-4C8F-A700-5E2E80AFC225}" type="pres">
      <dgm:prSet presAssocID="{371E1029-6F8B-45FA-B2B2-3E4564682572}" presName="arrowAndChildren" presStyleCnt="0"/>
      <dgm:spPr/>
    </dgm:pt>
    <dgm:pt modelId="{B71CC5C6-8D03-4ACD-96FA-028A95789569}" type="pres">
      <dgm:prSet presAssocID="{371E1029-6F8B-45FA-B2B2-3E4564682572}" presName="parentTextArrow" presStyleLbl="node1" presStyleIdx="6" presStyleCnt="11"/>
      <dgm:spPr/>
    </dgm:pt>
    <dgm:pt modelId="{CB70F192-8FBD-4F89-BB35-A0E9FB074EC0}" type="pres">
      <dgm:prSet presAssocID="{84190C10-D95F-4116-961C-0FC9C6780F4F}" presName="sp" presStyleCnt="0"/>
      <dgm:spPr/>
    </dgm:pt>
    <dgm:pt modelId="{BB04790C-6405-4361-89A8-A71B5552DD89}" type="pres">
      <dgm:prSet presAssocID="{15DA0869-F21B-4FA7-BA86-7C079E0F5057}" presName="arrowAndChildren" presStyleCnt="0"/>
      <dgm:spPr/>
    </dgm:pt>
    <dgm:pt modelId="{506CF5D5-F003-48FB-B93F-7F8044968064}" type="pres">
      <dgm:prSet presAssocID="{15DA0869-F21B-4FA7-BA86-7C079E0F5057}" presName="parentTextArrow" presStyleLbl="node1" presStyleIdx="7" presStyleCnt="11"/>
      <dgm:spPr/>
    </dgm:pt>
    <dgm:pt modelId="{E2E255EE-3611-40E3-A085-04ABF734BE64}" type="pres">
      <dgm:prSet presAssocID="{0D295688-EF6F-4F13-91A8-43EFD7A1949A}" presName="sp" presStyleCnt="0"/>
      <dgm:spPr/>
    </dgm:pt>
    <dgm:pt modelId="{07E3294E-000E-4B02-BA13-030AF0B63859}" type="pres">
      <dgm:prSet presAssocID="{556A8238-D13F-43CB-AAEC-046619095E39}" presName="arrowAndChildren" presStyleCnt="0"/>
      <dgm:spPr/>
    </dgm:pt>
    <dgm:pt modelId="{B4D1837F-D4A9-41BD-93BE-7899B3B969BA}" type="pres">
      <dgm:prSet presAssocID="{556A8238-D13F-43CB-AAEC-046619095E39}" presName="parentTextArrow" presStyleLbl="node1" presStyleIdx="8" presStyleCnt="11"/>
      <dgm:spPr/>
    </dgm:pt>
    <dgm:pt modelId="{BA7E26F6-B65C-48D8-90BF-26DB39EEE7CD}" type="pres">
      <dgm:prSet presAssocID="{C16E3D66-CBCB-4E5E-A8BD-3F19C9FB5FA5}" presName="sp" presStyleCnt="0"/>
      <dgm:spPr/>
    </dgm:pt>
    <dgm:pt modelId="{56F91140-9131-4356-B21C-060748E87EFD}" type="pres">
      <dgm:prSet presAssocID="{A0863920-A450-43F7-B4EA-EEEB7ED7F50E}" presName="arrowAndChildren" presStyleCnt="0"/>
      <dgm:spPr/>
    </dgm:pt>
    <dgm:pt modelId="{5B990BF1-FA3C-450B-A33B-D9B4E140530D}" type="pres">
      <dgm:prSet presAssocID="{A0863920-A450-43F7-B4EA-EEEB7ED7F50E}" presName="parentTextArrow" presStyleLbl="node1" presStyleIdx="9" presStyleCnt="11"/>
      <dgm:spPr/>
    </dgm:pt>
    <dgm:pt modelId="{50C63B01-588A-40C4-8F7C-02938B4E2CCD}" type="pres">
      <dgm:prSet presAssocID="{23D2516F-D5E1-49E3-98AD-6CB84032AF8D}" presName="sp" presStyleCnt="0"/>
      <dgm:spPr/>
    </dgm:pt>
    <dgm:pt modelId="{E6471F51-510B-4865-A6D0-70B828DADEB1}" type="pres">
      <dgm:prSet presAssocID="{670F6E52-0F8D-4A80-88F7-B1DC23422F8E}" presName="arrowAndChildren" presStyleCnt="0"/>
      <dgm:spPr/>
    </dgm:pt>
    <dgm:pt modelId="{BFA127AD-EB87-474A-8586-5AF93726E149}" type="pres">
      <dgm:prSet presAssocID="{670F6E52-0F8D-4A80-88F7-B1DC23422F8E}" presName="parentTextArrow" presStyleLbl="node1" presStyleIdx="10" presStyleCnt="11"/>
      <dgm:spPr/>
    </dgm:pt>
  </dgm:ptLst>
  <dgm:cxnLst>
    <dgm:cxn modelId="{DBA1B809-F750-4EE3-96E8-88C72E4F8283}" type="presOf" srcId="{3C1298EF-58F1-40EA-A50F-F17EB4E0C9C5}" destId="{06CE7A9A-1523-4019-AEA3-5E51FF71C7A7}" srcOrd="0" destOrd="0" presId="urn:microsoft.com/office/officeart/2005/8/layout/process4"/>
    <dgm:cxn modelId="{2FA3F40A-85AC-43BB-AA5D-0E8B871770A5}" type="presOf" srcId="{114518C5-B351-48E9-9D71-542BD587CBD4}" destId="{3B130946-9F35-4401-AE3D-CF3830371283}" srcOrd="0" destOrd="0" presId="urn:microsoft.com/office/officeart/2005/8/layout/process4"/>
    <dgm:cxn modelId="{2FCDF025-6EA2-4C6A-984E-F3FA86589392}" srcId="{D386BDE8-ABB3-4B51-A298-BCFDFE6EFC9D}" destId="{15DA0869-F21B-4FA7-BA86-7C079E0F5057}" srcOrd="3" destOrd="0" parTransId="{A7988BDC-8D31-4549-AEED-F093A571C9FB}" sibTransId="{84190C10-D95F-4116-961C-0FC9C6780F4F}"/>
    <dgm:cxn modelId="{2877D931-F3AE-4D2C-BFB9-57B4B3725667}" srcId="{D386BDE8-ABB3-4B51-A298-BCFDFE6EFC9D}" destId="{556A8238-D13F-43CB-AAEC-046619095E39}" srcOrd="2" destOrd="0" parTransId="{C67E04A7-5BF4-4F3C-8966-7E5A9BBB6746}" sibTransId="{0D295688-EF6F-4F13-91A8-43EFD7A1949A}"/>
    <dgm:cxn modelId="{50648C34-C033-4B80-AA93-B64B7134F4AA}" srcId="{D386BDE8-ABB3-4B51-A298-BCFDFE6EFC9D}" destId="{C98B8B51-8201-4761-A172-64E0121DB762}" srcOrd="7" destOrd="0" parTransId="{48A20614-B1F1-4D73-891D-E277FD760943}" sibTransId="{BD5A5C12-CED5-437E-A3A4-966FB8ED974F}"/>
    <dgm:cxn modelId="{AEFD8F39-3528-4576-9221-9D6E27AE58C2}" srcId="{D386BDE8-ABB3-4B51-A298-BCFDFE6EFC9D}" destId="{114518C5-B351-48E9-9D71-542BD587CBD4}" srcOrd="10" destOrd="0" parTransId="{3EAF0941-C28E-48EC-BB41-D58B95EB13B9}" sibTransId="{FA8C7E3A-EBF9-44C2-9AF4-BA6F1A242F2F}"/>
    <dgm:cxn modelId="{5CFF0D43-FE3A-4750-8A75-835F6EEC1939}" srcId="{D386BDE8-ABB3-4B51-A298-BCFDFE6EFC9D}" destId="{773FFC0C-F451-4147-967A-002AFF270FAF}" srcOrd="8" destOrd="0" parTransId="{6DCB4365-4A6F-4687-BE04-FE6AC98D3B18}" sibTransId="{FAB29B95-E5FF-4DE7-BCC2-BA7AD68EB464}"/>
    <dgm:cxn modelId="{24C70E4C-A255-4975-8F31-E9DC58A4FBB5}" type="presOf" srcId="{D386BDE8-ABB3-4B51-A298-BCFDFE6EFC9D}" destId="{B7BCDD5C-6E41-4BA9-A832-B6D816C23A4E}" srcOrd="0" destOrd="0" presId="urn:microsoft.com/office/officeart/2005/8/layout/process4"/>
    <dgm:cxn modelId="{0698BB4C-692B-440E-9B78-E2550F29100B}" type="presOf" srcId="{556A8238-D13F-43CB-AAEC-046619095E39}" destId="{B4D1837F-D4A9-41BD-93BE-7899B3B969BA}" srcOrd="0" destOrd="0" presId="urn:microsoft.com/office/officeart/2005/8/layout/process4"/>
    <dgm:cxn modelId="{F1E6BE51-AFD5-42ED-9A45-DC626C176ECF}" srcId="{D386BDE8-ABB3-4B51-A298-BCFDFE6EFC9D}" destId="{D45439EA-1C84-493A-98B9-00275480E255}" srcOrd="6" destOrd="0" parTransId="{B4EA6617-AF32-4B3B-B65C-F896B96B4272}" sibTransId="{1864F06D-DD0F-47D5-A450-6DB067687CD9}"/>
    <dgm:cxn modelId="{76902074-8B8B-46EC-BA79-A5D93AF616F7}" type="presOf" srcId="{B032EC57-77C2-4331-96C4-BDFE590AE406}" destId="{E3C3A88C-330B-4740-A2C2-5E2CBA059CF3}" srcOrd="0" destOrd="0" presId="urn:microsoft.com/office/officeart/2005/8/layout/process4"/>
    <dgm:cxn modelId="{68CC5255-C472-473A-8D36-1587766B02D0}" type="presOf" srcId="{670F6E52-0F8D-4A80-88F7-B1DC23422F8E}" destId="{BFA127AD-EB87-474A-8586-5AF93726E149}" srcOrd="0" destOrd="0" presId="urn:microsoft.com/office/officeart/2005/8/layout/process4"/>
    <dgm:cxn modelId="{4C374678-2B4D-4A6C-828A-FEC358F48CFD}" srcId="{D386BDE8-ABB3-4B51-A298-BCFDFE6EFC9D}" destId="{3C1298EF-58F1-40EA-A50F-F17EB4E0C9C5}" srcOrd="5" destOrd="0" parTransId="{9A7B70D6-3D67-4E56-94DE-21EBE25ED256}" sibTransId="{8B2A2BA5-0725-47B0-825E-040A19137651}"/>
    <dgm:cxn modelId="{D38DC27C-0CFA-4DC0-AFBC-92B2AF422FFA}" type="presOf" srcId="{15DA0869-F21B-4FA7-BA86-7C079E0F5057}" destId="{506CF5D5-F003-48FB-B93F-7F8044968064}" srcOrd="0" destOrd="0" presId="urn:microsoft.com/office/officeart/2005/8/layout/process4"/>
    <dgm:cxn modelId="{134EC59E-FA0B-4874-8547-BA46F93C1907}" srcId="{D386BDE8-ABB3-4B51-A298-BCFDFE6EFC9D}" destId="{B032EC57-77C2-4331-96C4-BDFE590AE406}" srcOrd="9" destOrd="0" parTransId="{70129EB1-BD10-4978-8355-B6EC9ACB50F2}" sibTransId="{1126ECDB-B487-49AF-9FBE-BDFF144260E0}"/>
    <dgm:cxn modelId="{5179CAAA-C4F0-4F61-85D7-B50E6EB6811F}" srcId="{D386BDE8-ABB3-4B51-A298-BCFDFE6EFC9D}" destId="{670F6E52-0F8D-4A80-88F7-B1DC23422F8E}" srcOrd="0" destOrd="0" parTransId="{49BA227F-B04D-4214-9614-E8F2E39784C7}" sibTransId="{23D2516F-D5E1-49E3-98AD-6CB84032AF8D}"/>
    <dgm:cxn modelId="{F185C8C1-BDFE-40CD-B44A-6810422BDAF6}" type="presOf" srcId="{371E1029-6F8B-45FA-B2B2-3E4564682572}" destId="{B71CC5C6-8D03-4ACD-96FA-028A95789569}" srcOrd="0" destOrd="0" presId="urn:microsoft.com/office/officeart/2005/8/layout/process4"/>
    <dgm:cxn modelId="{B06E71C4-C669-4736-9363-8BE1FB8CF92B}" type="presOf" srcId="{D45439EA-1C84-493A-98B9-00275480E255}" destId="{1BBD3196-22AE-4146-AD4E-939FA971440E}" srcOrd="0" destOrd="0" presId="urn:microsoft.com/office/officeart/2005/8/layout/process4"/>
    <dgm:cxn modelId="{2B189BCE-7A03-4568-A1E2-046A8625F954}" srcId="{D386BDE8-ABB3-4B51-A298-BCFDFE6EFC9D}" destId="{A0863920-A450-43F7-B4EA-EEEB7ED7F50E}" srcOrd="1" destOrd="0" parTransId="{DBE54A30-71D7-4385-9021-D28D8948A28B}" sibTransId="{C16E3D66-CBCB-4E5E-A8BD-3F19C9FB5FA5}"/>
    <dgm:cxn modelId="{976237D6-02BF-4C62-9E3C-39DEDCF1DC08}" type="presOf" srcId="{773FFC0C-F451-4147-967A-002AFF270FAF}" destId="{3CE2F19F-389A-4894-A580-59549182BEEF}" srcOrd="0" destOrd="0" presId="urn:microsoft.com/office/officeart/2005/8/layout/process4"/>
    <dgm:cxn modelId="{AB84A3E3-700C-46DF-AA23-4BA1D5D1C96B}" type="presOf" srcId="{C98B8B51-8201-4761-A172-64E0121DB762}" destId="{E1220591-215A-45DD-AEDE-0F1B9E9AECA4}" srcOrd="0" destOrd="0" presId="urn:microsoft.com/office/officeart/2005/8/layout/process4"/>
    <dgm:cxn modelId="{E5AF07F6-C16A-49B5-A165-3AC029EA2672}" srcId="{D386BDE8-ABB3-4B51-A298-BCFDFE6EFC9D}" destId="{371E1029-6F8B-45FA-B2B2-3E4564682572}" srcOrd="4" destOrd="0" parTransId="{898AD59A-D7CE-4CCF-AC5A-D1A950142FC2}" sibTransId="{94094E5C-18AA-4291-B00B-0D9CEC818042}"/>
    <dgm:cxn modelId="{4F3517F9-2B48-46F2-8190-45265E86EF58}" type="presOf" srcId="{A0863920-A450-43F7-B4EA-EEEB7ED7F50E}" destId="{5B990BF1-FA3C-450B-A33B-D9B4E140530D}" srcOrd="0" destOrd="0" presId="urn:microsoft.com/office/officeart/2005/8/layout/process4"/>
    <dgm:cxn modelId="{DCAEF040-E529-4CCF-826A-719100B4772B}" type="presParOf" srcId="{B7BCDD5C-6E41-4BA9-A832-B6D816C23A4E}" destId="{480E53FB-C2B5-49CF-85F7-D4EA852015FB}" srcOrd="0" destOrd="0" presId="urn:microsoft.com/office/officeart/2005/8/layout/process4"/>
    <dgm:cxn modelId="{12040AE7-0C35-49E8-AEAB-BC46DD090DDB}" type="presParOf" srcId="{480E53FB-C2B5-49CF-85F7-D4EA852015FB}" destId="{3B130946-9F35-4401-AE3D-CF3830371283}" srcOrd="0" destOrd="0" presId="urn:microsoft.com/office/officeart/2005/8/layout/process4"/>
    <dgm:cxn modelId="{A952DAAA-D181-400B-8165-54831F11EB9C}" type="presParOf" srcId="{B7BCDD5C-6E41-4BA9-A832-B6D816C23A4E}" destId="{B8577BB7-8534-40F5-B02F-6AA68AF6C980}" srcOrd="1" destOrd="0" presId="urn:microsoft.com/office/officeart/2005/8/layout/process4"/>
    <dgm:cxn modelId="{F63A8FBD-371E-4580-ABC5-45D1DEE86D17}" type="presParOf" srcId="{B7BCDD5C-6E41-4BA9-A832-B6D816C23A4E}" destId="{E9FD3AE0-73FF-43AE-B1DC-AF06AC039BDA}" srcOrd="2" destOrd="0" presId="urn:microsoft.com/office/officeart/2005/8/layout/process4"/>
    <dgm:cxn modelId="{B90D3CA0-25B2-4BC9-A840-F862BD1D54E5}" type="presParOf" srcId="{E9FD3AE0-73FF-43AE-B1DC-AF06AC039BDA}" destId="{E3C3A88C-330B-4740-A2C2-5E2CBA059CF3}" srcOrd="0" destOrd="0" presId="urn:microsoft.com/office/officeart/2005/8/layout/process4"/>
    <dgm:cxn modelId="{D58C3781-87F3-4D71-9872-4FBD6618A78D}" type="presParOf" srcId="{B7BCDD5C-6E41-4BA9-A832-B6D816C23A4E}" destId="{F40A9E2F-DB85-4BD4-80CB-973F15889D46}" srcOrd="3" destOrd="0" presId="urn:microsoft.com/office/officeart/2005/8/layout/process4"/>
    <dgm:cxn modelId="{7946EC98-D326-4654-A132-15514E47D5DF}" type="presParOf" srcId="{B7BCDD5C-6E41-4BA9-A832-B6D816C23A4E}" destId="{09B23D5B-E53D-4FB6-AC2E-3F25009F29D9}" srcOrd="4" destOrd="0" presId="urn:microsoft.com/office/officeart/2005/8/layout/process4"/>
    <dgm:cxn modelId="{B1C64EC6-1EBC-4585-8193-749137C9FF11}" type="presParOf" srcId="{09B23D5B-E53D-4FB6-AC2E-3F25009F29D9}" destId="{3CE2F19F-389A-4894-A580-59549182BEEF}" srcOrd="0" destOrd="0" presId="urn:microsoft.com/office/officeart/2005/8/layout/process4"/>
    <dgm:cxn modelId="{AD93E97F-AC02-4A20-A342-9C0ECA6AC126}" type="presParOf" srcId="{B7BCDD5C-6E41-4BA9-A832-B6D816C23A4E}" destId="{B7D7E420-7A02-401F-8125-6242F710F83F}" srcOrd="5" destOrd="0" presId="urn:microsoft.com/office/officeart/2005/8/layout/process4"/>
    <dgm:cxn modelId="{8B4E2579-27C6-4498-89DD-78CB9A421A56}" type="presParOf" srcId="{B7BCDD5C-6E41-4BA9-A832-B6D816C23A4E}" destId="{1A252138-669D-4136-92EC-C1A180F24CD0}" srcOrd="6" destOrd="0" presId="urn:microsoft.com/office/officeart/2005/8/layout/process4"/>
    <dgm:cxn modelId="{36505A2E-D17C-4C1C-B7F6-534240E4ED58}" type="presParOf" srcId="{1A252138-669D-4136-92EC-C1A180F24CD0}" destId="{E1220591-215A-45DD-AEDE-0F1B9E9AECA4}" srcOrd="0" destOrd="0" presId="urn:microsoft.com/office/officeart/2005/8/layout/process4"/>
    <dgm:cxn modelId="{B6DE3E45-E9B8-4CC3-8496-A8C20A1277AF}" type="presParOf" srcId="{B7BCDD5C-6E41-4BA9-A832-B6D816C23A4E}" destId="{028DD097-E767-4FE6-B6A4-DB22701CB635}" srcOrd="7" destOrd="0" presId="urn:microsoft.com/office/officeart/2005/8/layout/process4"/>
    <dgm:cxn modelId="{9C8AE87F-43E2-4064-B95E-B7617453B9CF}" type="presParOf" srcId="{B7BCDD5C-6E41-4BA9-A832-B6D816C23A4E}" destId="{D81427DB-65A3-4CE2-9C5E-3D615FD64EDF}" srcOrd="8" destOrd="0" presId="urn:microsoft.com/office/officeart/2005/8/layout/process4"/>
    <dgm:cxn modelId="{78706EC6-3BFD-4092-9C37-0589385A1AE8}" type="presParOf" srcId="{D81427DB-65A3-4CE2-9C5E-3D615FD64EDF}" destId="{1BBD3196-22AE-4146-AD4E-939FA971440E}" srcOrd="0" destOrd="0" presId="urn:microsoft.com/office/officeart/2005/8/layout/process4"/>
    <dgm:cxn modelId="{C8C61CD0-1C1E-4D61-883F-D24FCF25D60F}" type="presParOf" srcId="{B7BCDD5C-6E41-4BA9-A832-B6D816C23A4E}" destId="{C063BD54-951D-44F5-8C6C-7FBEAC9628EC}" srcOrd="9" destOrd="0" presId="urn:microsoft.com/office/officeart/2005/8/layout/process4"/>
    <dgm:cxn modelId="{61745D55-EF26-42C2-A882-BA356702297D}" type="presParOf" srcId="{B7BCDD5C-6E41-4BA9-A832-B6D816C23A4E}" destId="{0BBF1141-A7CE-4142-8568-5F3D1A4030BD}" srcOrd="10" destOrd="0" presId="urn:microsoft.com/office/officeart/2005/8/layout/process4"/>
    <dgm:cxn modelId="{A036CEED-8EBE-474F-993E-765D95AF5C36}" type="presParOf" srcId="{0BBF1141-A7CE-4142-8568-5F3D1A4030BD}" destId="{06CE7A9A-1523-4019-AEA3-5E51FF71C7A7}" srcOrd="0" destOrd="0" presId="urn:microsoft.com/office/officeart/2005/8/layout/process4"/>
    <dgm:cxn modelId="{B4882B85-5BC8-4A06-B81D-563FEC6B678B}" type="presParOf" srcId="{B7BCDD5C-6E41-4BA9-A832-B6D816C23A4E}" destId="{69A47E62-A001-4F89-BD4E-C94F86BC8E7A}" srcOrd="11" destOrd="0" presId="urn:microsoft.com/office/officeart/2005/8/layout/process4"/>
    <dgm:cxn modelId="{FFCEC845-C6F3-4BAF-BB0D-4EDEAC274282}" type="presParOf" srcId="{B7BCDD5C-6E41-4BA9-A832-B6D816C23A4E}" destId="{DD3E5A3F-3E42-4C8F-A700-5E2E80AFC225}" srcOrd="12" destOrd="0" presId="urn:microsoft.com/office/officeart/2005/8/layout/process4"/>
    <dgm:cxn modelId="{923E5412-D72C-4CDC-83A2-20B16F1B3E16}" type="presParOf" srcId="{DD3E5A3F-3E42-4C8F-A700-5E2E80AFC225}" destId="{B71CC5C6-8D03-4ACD-96FA-028A95789569}" srcOrd="0" destOrd="0" presId="urn:microsoft.com/office/officeart/2005/8/layout/process4"/>
    <dgm:cxn modelId="{AA8005B6-4779-4CDD-8CE1-E0327C174C50}" type="presParOf" srcId="{B7BCDD5C-6E41-4BA9-A832-B6D816C23A4E}" destId="{CB70F192-8FBD-4F89-BB35-A0E9FB074EC0}" srcOrd="13" destOrd="0" presId="urn:microsoft.com/office/officeart/2005/8/layout/process4"/>
    <dgm:cxn modelId="{1DFDBCD5-5C2F-472E-88F0-14773482CD66}" type="presParOf" srcId="{B7BCDD5C-6E41-4BA9-A832-B6D816C23A4E}" destId="{BB04790C-6405-4361-89A8-A71B5552DD89}" srcOrd="14" destOrd="0" presId="urn:microsoft.com/office/officeart/2005/8/layout/process4"/>
    <dgm:cxn modelId="{90B859CA-A239-4254-BF9E-AC1EC725420E}" type="presParOf" srcId="{BB04790C-6405-4361-89A8-A71B5552DD89}" destId="{506CF5D5-F003-48FB-B93F-7F8044968064}" srcOrd="0" destOrd="0" presId="urn:microsoft.com/office/officeart/2005/8/layout/process4"/>
    <dgm:cxn modelId="{40410580-5BB1-42D1-8EC6-07EA134DCCF5}" type="presParOf" srcId="{B7BCDD5C-6E41-4BA9-A832-B6D816C23A4E}" destId="{E2E255EE-3611-40E3-A085-04ABF734BE64}" srcOrd="15" destOrd="0" presId="urn:microsoft.com/office/officeart/2005/8/layout/process4"/>
    <dgm:cxn modelId="{D1BFC7E3-4713-4292-80B4-DAE6FA318E77}" type="presParOf" srcId="{B7BCDD5C-6E41-4BA9-A832-B6D816C23A4E}" destId="{07E3294E-000E-4B02-BA13-030AF0B63859}" srcOrd="16" destOrd="0" presId="urn:microsoft.com/office/officeart/2005/8/layout/process4"/>
    <dgm:cxn modelId="{40FCF32E-E03F-4639-88F0-0FD4D9E69A33}" type="presParOf" srcId="{07E3294E-000E-4B02-BA13-030AF0B63859}" destId="{B4D1837F-D4A9-41BD-93BE-7899B3B969BA}" srcOrd="0" destOrd="0" presId="urn:microsoft.com/office/officeart/2005/8/layout/process4"/>
    <dgm:cxn modelId="{3C675C2A-6279-4BA0-802F-CC495C5568E4}" type="presParOf" srcId="{B7BCDD5C-6E41-4BA9-A832-B6D816C23A4E}" destId="{BA7E26F6-B65C-48D8-90BF-26DB39EEE7CD}" srcOrd="17" destOrd="0" presId="urn:microsoft.com/office/officeart/2005/8/layout/process4"/>
    <dgm:cxn modelId="{1BADF1C3-40B1-4CDC-8AE8-4C652EA27962}" type="presParOf" srcId="{B7BCDD5C-6E41-4BA9-A832-B6D816C23A4E}" destId="{56F91140-9131-4356-B21C-060748E87EFD}" srcOrd="18" destOrd="0" presId="urn:microsoft.com/office/officeart/2005/8/layout/process4"/>
    <dgm:cxn modelId="{8C7CB754-615E-4BC5-A2A6-F1E9561D5BF1}" type="presParOf" srcId="{56F91140-9131-4356-B21C-060748E87EFD}" destId="{5B990BF1-FA3C-450B-A33B-D9B4E140530D}" srcOrd="0" destOrd="0" presId="urn:microsoft.com/office/officeart/2005/8/layout/process4"/>
    <dgm:cxn modelId="{1D19304E-455A-4561-8050-A253A5DF0C61}" type="presParOf" srcId="{B7BCDD5C-6E41-4BA9-A832-B6D816C23A4E}" destId="{50C63B01-588A-40C4-8F7C-02938B4E2CCD}" srcOrd="19" destOrd="0" presId="urn:microsoft.com/office/officeart/2005/8/layout/process4"/>
    <dgm:cxn modelId="{CE72C07D-89B8-43D1-A2A1-1AE4368075F8}" type="presParOf" srcId="{B7BCDD5C-6E41-4BA9-A832-B6D816C23A4E}" destId="{E6471F51-510B-4865-A6D0-70B828DADEB1}" srcOrd="20" destOrd="0" presId="urn:microsoft.com/office/officeart/2005/8/layout/process4"/>
    <dgm:cxn modelId="{91AA72C2-6B93-4005-A1A1-B2807C686AB6}" type="presParOf" srcId="{E6471F51-510B-4865-A6D0-70B828DADEB1}" destId="{BFA127AD-EB87-474A-8586-5AF93726E1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30946-9F35-4401-AE3D-CF3830371283}">
      <dsp:nvSpPr>
        <dsp:cNvPr id="0" name=""/>
        <dsp:cNvSpPr/>
      </dsp:nvSpPr>
      <dsp:spPr>
        <a:xfrm>
          <a:off x="0" y="6677314"/>
          <a:ext cx="7566464" cy="438318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Feedback/Feedforward e Encerramento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>
        <a:off x="0" y="6677314"/>
        <a:ext cx="7566464" cy="438318"/>
      </dsp:txXfrm>
    </dsp:sp>
    <dsp:sp modelId="{E3C3A88C-330B-4740-A2C2-5E2CBA059CF3}">
      <dsp:nvSpPr>
        <dsp:cNvPr id="0" name=""/>
        <dsp:cNvSpPr/>
      </dsp:nvSpPr>
      <dsp:spPr>
        <a:xfrm rot="10800000">
          <a:off x="0" y="6009754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Socialização da Prática e Feedback/Feedforward 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6009754"/>
        <a:ext cx="7566464" cy="438031"/>
      </dsp:txXfrm>
    </dsp:sp>
    <dsp:sp modelId="{3CE2F19F-389A-4894-A580-59549182BEEF}">
      <dsp:nvSpPr>
        <dsp:cNvPr id="0" name=""/>
        <dsp:cNvSpPr/>
      </dsp:nvSpPr>
      <dsp:spPr>
        <a:xfrm rot="10800000">
          <a:off x="0" y="5342195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Socialização da Prática 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5342195"/>
        <a:ext cx="7566464" cy="438031"/>
      </dsp:txXfrm>
    </dsp:sp>
    <dsp:sp modelId="{E1220591-215A-45DD-AEDE-0F1B9E9AECA4}">
      <dsp:nvSpPr>
        <dsp:cNvPr id="0" name=""/>
        <dsp:cNvSpPr/>
      </dsp:nvSpPr>
      <dsp:spPr>
        <a:xfrm rot="10800000">
          <a:off x="0" y="4674636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1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Tecnologias e Ferramentas Plugadas e Desplugadas 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4674636"/>
        <a:ext cx="7566464" cy="438031"/>
      </dsp:txXfrm>
    </dsp:sp>
    <dsp:sp modelId="{1BBD3196-22AE-4146-AD4E-939FA971440E}">
      <dsp:nvSpPr>
        <dsp:cNvPr id="0" name=""/>
        <dsp:cNvSpPr/>
      </dsp:nvSpPr>
      <dsp:spPr>
        <a:xfrm rot="10800000">
          <a:off x="0" y="4007077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Educação Integral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4007077"/>
        <a:ext cx="7566464" cy="438031"/>
      </dsp:txXfrm>
    </dsp:sp>
    <dsp:sp modelId="{06CE7A9A-1523-4019-AEA3-5E51FF71C7A7}">
      <dsp:nvSpPr>
        <dsp:cNvPr id="0" name=""/>
        <dsp:cNvSpPr/>
      </dsp:nvSpPr>
      <dsp:spPr>
        <a:xfrm rot="10800000">
          <a:off x="0" y="3339518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Recomposição da Aprendizagem 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3339518"/>
        <a:ext cx="7566464" cy="438031"/>
      </dsp:txXfrm>
    </dsp:sp>
    <dsp:sp modelId="{B71CC5C6-8D03-4ACD-96FA-028A95789569}">
      <dsp:nvSpPr>
        <dsp:cNvPr id="0" name=""/>
        <dsp:cNvSpPr/>
      </dsp:nvSpPr>
      <dsp:spPr>
        <a:xfrm rot="10800000">
          <a:off x="0" y="2671959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Avaliação e Feedback do Programa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2671959"/>
        <a:ext cx="7566464" cy="438031"/>
      </dsp:txXfrm>
    </dsp:sp>
    <dsp:sp modelId="{506CF5D5-F003-48FB-B93F-7F8044968064}">
      <dsp:nvSpPr>
        <dsp:cNvPr id="0" name=""/>
        <dsp:cNvSpPr/>
      </dsp:nvSpPr>
      <dsp:spPr>
        <a:xfrm rot="10800000">
          <a:off x="0" y="2004399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Metodologias Ativas e Técnica de Gestão de Sala de Aula: Todo Mundo Escreve 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2004399"/>
        <a:ext cx="7566464" cy="438031"/>
      </dsp:txXfrm>
    </dsp:sp>
    <dsp:sp modelId="{B4D1837F-D4A9-41BD-93BE-7899B3B969BA}">
      <dsp:nvSpPr>
        <dsp:cNvPr id="0" name=""/>
        <dsp:cNvSpPr/>
      </dsp:nvSpPr>
      <dsp:spPr>
        <a:xfrm rot="10800000">
          <a:off x="0" y="1336840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Avaliação e Feedback da Aprendizagem</a:t>
          </a:r>
          <a:endParaRPr lang="pt-BR" sz="1300" b="1" kern="1200" dirty="0">
            <a:solidFill>
              <a:schemeClr val="bg1"/>
            </a:solidFill>
            <a:latin typeface="Verdana"/>
            <a:ea typeface="Verdana"/>
          </a:endParaRPr>
        </a:p>
      </dsp:txBody>
      <dsp:txXfrm rot="10800000">
        <a:off x="0" y="1336840"/>
        <a:ext cx="7566464" cy="438031"/>
      </dsp:txXfrm>
    </dsp:sp>
    <dsp:sp modelId="{5B990BF1-FA3C-450B-A33B-D9B4E140530D}">
      <dsp:nvSpPr>
        <dsp:cNvPr id="0" name=""/>
        <dsp:cNvSpPr/>
      </dsp:nvSpPr>
      <dsp:spPr>
        <a:xfrm rot="10800000">
          <a:off x="0" y="669281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3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Metodologias Ativas e Técnica de Gestão de Sala de Aula: Virem e Conversem </a:t>
          </a:r>
          <a:endParaRPr lang="en-US" sz="1300" b="1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669281"/>
        <a:ext cx="7566464" cy="438031"/>
      </dsp:txXfrm>
    </dsp:sp>
    <dsp:sp modelId="{BFA127AD-EB87-474A-8586-5AF93726E149}">
      <dsp:nvSpPr>
        <dsp:cNvPr id="0" name=""/>
        <dsp:cNvSpPr/>
      </dsp:nvSpPr>
      <dsp:spPr>
        <a:xfrm rot="10800000">
          <a:off x="0" y="1722"/>
          <a:ext cx="7566464" cy="67413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bg1"/>
              </a:solidFill>
              <a:latin typeface="Verdana"/>
              <a:ea typeface="Calibri"/>
              <a:cs typeface="Calibri"/>
            </a:rPr>
            <a:t>Acolhimento e Desenho Universal para a Aprendizagem (DUA)</a:t>
          </a:r>
          <a:endParaRPr lang="en-US" sz="1300" b="1" u="none" kern="1200" dirty="0">
            <a:solidFill>
              <a:schemeClr val="bg1"/>
            </a:solidFill>
            <a:latin typeface="Verdana"/>
            <a:ea typeface="Calibri"/>
            <a:cs typeface="Calibri"/>
          </a:endParaRPr>
        </a:p>
      </dsp:txBody>
      <dsp:txXfrm rot="10800000">
        <a:off x="0" y="1722"/>
        <a:ext cx="7566464" cy="438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E159-4C6F-4F2E-9C80-F470BF226737}" type="datetimeFigureOut">
              <a:rPr lang="pt-BR" smtClean="0"/>
              <a:t>29/02/2024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20B5-CD0C-438D-B87F-B9400942C32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60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5CcgQjS0/wnc8v7qfcKbyPDV94hwoEg/edit?utm_content=DAF5CcgQjS0&amp;utm_campaign=designshare&amp;utm_medium=link2&amp;utm_source=sharebutt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arolinacanon/diante-dos-resultados-dos-experimentos-sociais-vistos-quais--ujvevzz163rzj72i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FBTl_po3F4k&amp;t=12s&amp;ab_channel=ElixComunica%C3%A7%C3%A3o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ttps/repositorio.educacao.sp.gov.b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000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Fonte: Documento de Orientação e Estudo – Programa Multiplica SP #Professores, pág. 38.</a:t>
            </a:r>
          </a:p>
          <a:p>
            <a:endParaRPr lang="pt-BR" dirty="0"/>
          </a:p>
          <a:p>
            <a:r>
              <a:rPr lang="pt-BR" dirty="0"/>
              <a:t>“De acordo com Moscovici (1997), o feedback torna-se útil quando atende aos seguintes requisitos: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/>
              <a:t>Ser descritivo: </a:t>
            </a:r>
            <a:r>
              <a:rPr lang="pt-BR" dirty="0"/>
              <a:t>Ter uma proposta de diálogo, sem julgamentos, apenas relatando o que foi observado.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/>
              <a:t>Ser específico: </a:t>
            </a:r>
            <a:r>
              <a:rPr lang="pt-BR" dirty="0"/>
              <a:t>Proporcionar ao formador a reflexão do seu comportamento e atitudes diante do saber docente, focado no diálogo. 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/>
              <a:t>Ser compatível: </a:t>
            </a:r>
            <a:r>
              <a:rPr lang="pt-BR" dirty="0"/>
              <a:t>Estar pautado nas necessidades do observador e do observado, sem constrangimentos, mantendo a ética, sem deixar de enfatizar pontos, tópicos e momentos visíveis a serem trabalhados na melhoria e na dinâmica do formador, durante a reunião com seus cursistas. 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/>
              <a:t>Ser dirigido: </a:t>
            </a:r>
            <a:r>
              <a:rPr lang="pt-BR" dirty="0"/>
              <a:t>Deve ser voltado para comportamentos que o observador deva refletir para a melhoria da sua prática. As fragilidades identificadas precisam ser analisadas de forma construtiva e, a partir disso, definidas metas e estratégias para solucionar as dificuldades apresentadas. 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/>
              <a:t>Ser solicitado: </a:t>
            </a:r>
            <a:r>
              <a:rPr lang="pt-BR" dirty="0"/>
              <a:t>Deve ser clara para o formador a importância da devolutiva; assim, observador e observado devem combinar previamente o momento das devolutivas, pois, quando isso acontece, fica mais fácil a execução do feedback. 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/>
              <a:t>Ser oportuno: </a:t>
            </a:r>
            <a:r>
              <a:rPr lang="pt-BR" dirty="0"/>
              <a:t>O observador precisa atentar-se para o prazo da devolutiva, pois se passar muito tempo entre o ato de observar e o feedback, a devolutiva pode perder o sentido, tornando-se ineficaz. 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b="1" dirty="0"/>
              <a:t>Ser esclarecedor: </a:t>
            </a:r>
            <a:r>
              <a:rPr lang="pt-BR" dirty="0"/>
              <a:t>Propor uma comunicação clara e objetiva, favorecendo, dessa forma, a construção de um novo olhar sobre os processos de ensino e aprendizagem do adulto professor, contribuindo para o seu processo formativo.”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776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24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176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047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43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Link do Canva: </a:t>
            </a:r>
            <a:r>
              <a:rPr lang="pt-BR" dirty="0">
                <a:hlinkClick r:id="rId3"/>
              </a:rPr>
              <a:t>https://www.canva.com/design/DAF5CcgQjS0/wnc8v7qfcKbyPDV94hwoEg/edit?utm_content=DAF5CcgQjS0&amp;utm_campaign=designshare&amp;utm_medium=link2&amp;utm_source=sharebutton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14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Link do mural no Padlet: </a:t>
            </a:r>
            <a:r>
              <a:rPr lang="pt-BR" dirty="0">
                <a:hlinkClick r:id="rId3"/>
              </a:rPr>
              <a:t>https://padlet.com/carolinacanon/diante-dos-resultados-dos-experimentos-sociais-vistos-quais--ujvevzz163rzj72i</a:t>
            </a:r>
            <a:endParaRPr lang="pt-BR" dirty="0"/>
          </a:p>
          <a:p>
            <a:r>
              <a:rPr lang="pt-BR" dirty="0"/>
              <a:t>Link do vídeo: </a:t>
            </a:r>
            <a:r>
              <a:rPr lang="pt-BR" dirty="0">
                <a:hlinkClick r:id="rId4"/>
              </a:rPr>
              <a:t>https://www.youtube.com/watch?v=FBTl_po3F4k&amp;t=12s&amp;ab_channel=ElixComunica%C3%A7%C3%A3o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09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58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39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  <a:hlinkClick r:id="rId3"/>
              </a:rPr>
              <a:t>https://https://repositorio.educacao.sp.gov.br</a:t>
            </a:r>
            <a:endParaRPr lang="pt-BR" sz="1200" b="0" i="0" u="none" strike="noStrike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como objetivo analisar a atividade escolhida a partir do Material Digital e, em seguida, planejar a realização com os estudantes.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levantar os conhecimentos e as experiências dos participantes.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Analisar a atividade do Material Digital</a:t>
            </a:r>
            <a:r>
              <a:rPr lang="pt-BR" sz="1800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</a:t>
            </a:r>
            <a:r>
              <a:rPr lang="pt-BR" sz="1800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metodologia, a estratégia e/ou a ferramenta e a 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temática/eixo 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serão propostos.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41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/>
              <a:buChar char="•"/>
            </a:pPr>
            <a:r>
              <a:rPr lang="pt-BR" sz="1200" dirty="0">
                <a:latin typeface="Verdana"/>
                <a:ea typeface="Verdana"/>
                <a:cs typeface="Arial"/>
              </a:rPr>
              <a:t>Tem como objetivo trazer os principais conceitos que serão objeto de estudo do encontro.​</a:t>
            </a:r>
            <a:endParaRPr lang="pt-BR" dirty="0"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endParaRPr lang="pt-BR" sz="1200" dirty="0">
              <a:latin typeface="Verdana"/>
              <a:ea typeface="Verdana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1200" dirty="0">
                <a:latin typeface="Verdana"/>
                <a:ea typeface="Verdana"/>
                <a:cs typeface="Arial"/>
              </a:rPr>
              <a:t>Retomar conceitos importantes em diversos momentos do encontro, adequando conforme a necessidade de continuidade das discussões.</a:t>
            </a:r>
            <a:r>
              <a:rPr lang="en-US" sz="1200" dirty="0">
                <a:latin typeface="Verdana"/>
                <a:ea typeface="Verdana"/>
                <a:cs typeface="Arial"/>
              </a:rPr>
              <a:t>​</a:t>
            </a:r>
          </a:p>
          <a:p>
            <a:pPr marL="342900" indent="-342900" algn="just">
              <a:buFont typeface="Arial"/>
              <a:buChar char="•"/>
            </a:pPr>
            <a:endParaRPr lang="en-US" sz="1200" dirty="0">
              <a:latin typeface="Verdana"/>
              <a:ea typeface="Verdana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1200" dirty="0">
                <a:latin typeface="Verdana"/>
                <a:ea typeface="Verdana"/>
                <a:cs typeface="Arial"/>
              </a:rPr>
              <a:t>Esse momento pode ser desdobrado em (i) Introdução aos conceitos importantes e (ii) Aprofundamento dos conceitos importantes.</a:t>
            </a:r>
            <a:r>
              <a:rPr lang="en-US" sz="1200" dirty="0">
                <a:latin typeface="Verdana"/>
                <a:ea typeface="Verdana"/>
                <a:cs typeface="Arial"/>
              </a:rPr>
              <a:t>​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01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DCE53-CA1B-9259-B240-0F2896CD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B3EFAC-8436-91B0-40AA-D08F831DD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8265F3F-7FFB-6314-B19C-F5BB4D6A8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02060"/>
                </a:solidFill>
                <a:ea typeface="Verdana"/>
                <a:cs typeface="Segoe UI"/>
              </a:rPr>
              <a:t>O Desenho Universal para a Aprendizagem (DUA) é uma</a:t>
            </a:r>
            <a:r>
              <a:rPr lang="pt-BR" sz="1200" dirty="0">
                <a:solidFill>
                  <a:srgbClr val="002060"/>
                </a:solidFill>
                <a:ea typeface="Segoe UI"/>
                <a:cs typeface="Segoe UI"/>
              </a:rPr>
              <a:t> </a:t>
            </a:r>
            <a:r>
              <a:rPr lang="pt-BR" sz="1200" b="1" dirty="0">
                <a:solidFill>
                  <a:srgbClr val="002060"/>
                </a:solidFill>
                <a:ea typeface="Segoe UI"/>
                <a:cs typeface="Segoe UI"/>
              </a:rPr>
              <a:t>ACESSIBILIZAÇÃO CURRICULAR</a:t>
            </a:r>
            <a:r>
              <a:rPr lang="pt-BR" sz="1200" dirty="0">
                <a:solidFill>
                  <a:srgbClr val="002060"/>
                </a:solidFill>
                <a:ea typeface="Segoe UI"/>
                <a:cs typeface="Segoe UI"/>
              </a:rPr>
              <a:t> que repara os obstáculos para promover o acesso à aprendizagem equânime, possibilitando visibilidade a distintas capacidades, potencialidades, conhecimentos prévios e motivacionais, de acordo com a vivência de cada um. Nos auxilia a identificar e remover as barreiras, nas diferentes formas de aprendizado e envolvimento, dentro do processo educacional, fazendo uso de recursos, estratégias, conteúdos e conduções com intencionalidades pedagógicas inclusivas e universais. </a:t>
            </a:r>
            <a:r>
              <a:rPr lang="en-US" sz="1200" dirty="0">
                <a:solidFill>
                  <a:srgbClr val="002060"/>
                </a:solidFill>
                <a:ea typeface="Segoe UI"/>
                <a:cs typeface="Segoe UI"/>
              </a:rPr>
              <a:t>​</a:t>
            </a:r>
            <a:endParaRPr lang="en-US" sz="1200" dirty="0">
              <a:solidFill>
                <a:srgbClr val="002060"/>
              </a:solidFill>
              <a:cs typeface="Calibri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102A8-8041-B93A-6273-D8E60EF9B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53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Verdana"/>
                <a:ea typeface="Verdana"/>
                <a:cs typeface="Arial"/>
              </a:rPr>
              <a:t>Apresentar um resumo de tudo o que foi trabalhado e compartilhado no encontro.</a:t>
            </a:r>
            <a:r>
              <a:rPr lang="en-US" sz="1200" dirty="0">
                <a:latin typeface="Verdana"/>
                <a:ea typeface="Verdana"/>
                <a:cs typeface="Arial"/>
              </a:rPr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200" dirty="0">
              <a:latin typeface="Verdana"/>
              <a:ea typeface="Verdana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Verdana"/>
                <a:ea typeface="Verdana"/>
                <a:cs typeface="Arial"/>
              </a:rPr>
              <a:t>É importante possibilitar que os participantes também possam compartilhar aspectos que foram importantes no encontro.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34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64F166-BCE0-778F-31A4-F709AA234E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12C4B4C-C68F-6082-7FF5-496ABF2B4357}"/>
              </a:ext>
            </a:extLst>
          </p:cNvPr>
          <p:cNvSpPr/>
          <p:nvPr userDrawn="1"/>
        </p:nvSpPr>
        <p:spPr>
          <a:xfrm>
            <a:off x="525676" y="582132"/>
            <a:ext cx="17236648" cy="9122735"/>
          </a:xfrm>
          <a:prstGeom prst="rect">
            <a:avLst/>
          </a:prstGeom>
          <a:solidFill>
            <a:schemeClr val="lt1">
              <a:alpha val="84147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EE32C3-69CF-8C4F-44BD-7D7BEEFABE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04923" y="8305800"/>
            <a:ext cx="1313091" cy="126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alto.gov.br/ccivil_03/_ato2007-2010/2008/lei/l11645.htm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planalto.gov.br/ccivil_03/leis/2003/l10.639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eunes.ufes.br/sites/ceunes.ufes.br/files/field/anexo/ed145_def_cb.pdf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s://www.youtube.com/watch?v=MuOE3IJZoZU&amp;ab_channel=ID_BR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contrapoder.net/wp-content/uploads/2020/04/ALMEIDA-2019.-O-QUE-%C3%89-RACISMO-ESTRUTURAL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iplicasp.educacao.sp.gov.br/wp-content/uploads/2023/12/documentoorientadormultiplicaspv06.pdf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efape.educacao.sp.gov.br/wp-content/uploads/2021/06/eixos-de-formacao-202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nalto.gov.br/ccivil_03/_ato2015-2018/2015/lei/l13146.htm" TargetMode="External"/><Relationship Id="rId5" Type="http://schemas.openxmlformats.org/officeDocument/2006/relationships/hyperlink" Target="https://www.scielo.br/j/rbee/a/F5g6rWB3wTZwyBN4LpLgv5C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alto.gov.br/ccivil_03/leis/2003/l10.639.htm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al.sp.gov.br/repositorio/legislacao/decreto/2023/decreto-67635-06.04.2023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cao.sp.gov.br/wp-content/uploads/2021/09/PEE-SP-DOCUMENTO-OFICIAL.pdf" TargetMode="External"/><Relationship Id="rId5" Type="http://schemas.openxmlformats.org/officeDocument/2006/relationships/hyperlink" Target="https://multiplicasp.educacao.sp.gov.br/wp-content/uploads/2023/11/nova-resolucao-multiplica-professores-revisado.pdf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hyperlink" Target="https://www.planalto.gov.br/ccivil_03/_ato2007-2010/2008/lei/l11645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youtube.com/watch?v=FBTl_po3F4k&amp;t=12s&amp;ab_channel=ElixComunica%C3%A7%C3%A3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BTl_po3F4k?start=5&amp;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microsoft.com/office/2011/relationships/webextension" Target="../webextensions/webextension1.xml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hyperlink" Target="https://repositorio.educacao.sp.gov.br/Inicio/MidiasCMSP" TargetMode="External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xAQLkKpLJas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2A0E14-BCA1-2EAE-1FEC-9270979183B7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1696750" y="842920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ROTEIRO FORMATIVO</a:t>
            </a:r>
          </a:p>
        </p:txBody>
      </p:sp>
      <p:pic>
        <p:nvPicPr>
          <p:cNvPr id="15" name="Imagem 14" descr="Uma imagem contendo objeto, relógio, mesa, pequeno&#10;&#10;Descrição gerada automaticamente">
            <a:extLst>
              <a:ext uri="{FF2B5EF4-FFF2-40B4-BE49-F238E27FC236}">
                <a16:creationId xmlns:a16="http://schemas.microsoft.com/office/drawing/2014/main" id="{76D407D4-57EB-D3BA-577A-B6B60DEFA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36" y="2592857"/>
            <a:ext cx="11315726" cy="6789435"/>
          </a:xfrm>
          <a:prstGeom prst="rect">
            <a:avLst/>
          </a:prstGeom>
          <a:effectLst/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B4101A19-BFD3-4A96-C8AA-960548613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</p:spPr>
      </p:pic>
      <p:pic>
        <p:nvPicPr>
          <p:cNvPr id="21" name="Imagem 20" descr="Forma&#10;&#10;Descrição gerada automaticamente">
            <a:extLst>
              <a:ext uri="{FF2B5EF4-FFF2-40B4-BE49-F238E27FC236}">
                <a16:creationId xmlns:a16="http://schemas.microsoft.com/office/drawing/2014/main" id="{E49BD82A-4D15-ECA5-D54F-A95FB6A03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59806" y="2034424"/>
            <a:ext cx="5645381" cy="1049399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59E40BB4-3D7E-CAA9-4091-5028E99FB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3" y="4518308"/>
            <a:ext cx="5449091" cy="3065114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1B851C3-8519-D47F-72E0-69867B4B3FA2}"/>
              </a:ext>
            </a:extLst>
          </p:cNvPr>
          <p:cNvSpPr txBox="1"/>
          <p:nvPr/>
        </p:nvSpPr>
        <p:spPr>
          <a:xfrm>
            <a:off x="1696750" y="2062712"/>
            <a:ext cx="15676851" cy="106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6600" b="1" spc="703" dirty="0">
                <a:solidFill>
                  <a:srgbClr val="FF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3A55894-3DD3-EC15-9053-0546E6F3B83A}"/>
              </a:ext>
            </a:extLst>
          </p:cNvPr>
          <p:cNvSpPr txBox="1"/>
          <p:nvPr/>
        </p:nvSpPr>
        <p:spPr>
          <a:xfrm>
            <a:off x="13171720" y="8681300"/>
            <a:ext cx="4557644" cy="994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5"/>
              </a:lnSpc>
            </a:pPr>
            <a:r>
              <a:rPr lang="en-US" sz="3400" b="1" spc="703" dirty="0">
                <a:solidFill>
                  <a:schemeClr val="bg1"/>
                </a:solidFill>
                <a:latin typeface="Verdana"/>
                <a:ea typeface="Verdana"/>
              </a:rPr>
              <a:t>1</a:t>
            </a:r>
            <a:r>
              <a:rPr lang="en-US" sz="3400" b="1" u="sng" spc="703" baseline="30000" dirty="0">
                <a:solidFill>
                  <a:schemeClr val="bg1"/>
                </a:solidFill>
                <a:latin typeface="Verdana"/>
                <a:ea typeface="Verdana"/>
              </a:rPr>
              <a:t>o</a:t>
            </a:r>
            <a:r>
              <a:rPr lang="en-US" sz="3400" b="1" spc="703" dirty="0">
                <a:solidFill>
                  <a:schemeClr val="bg1"/>
                </a:solidFill>
                <a:latin typeface="Verdana"/>
                <a:ea typeface="Verdana"/>
              </a:rPr>
              <a:t> ENCONTRO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>
            <a:extLst>
              <a:ext uri="{FF2B5EF4-FFF2-40B4-BE49-F238E27FC236}">
                <a16:creationId xmlns:a16="http://schemas.microsoft.com/office/drawing/2014/main" id="{CF74D212-5CE1-A1C8-49EB-B06A633CD668}"/>
              </a:ext>
            </a:extLst>
          </p:cNvPr>
          <p:cNvSpPr txBox="1"/>
          <p:nvPr/>
        </p:nvSpPr>
        <p:spPr>
          <a:xfrm>
            <a:off x="2549290" y="639354"/>
            <a:ext cx="1169833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DO ENCONTRO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5F31D55-9724-161E-6F6A-A91558CA570F}"/>
              </a:ext>
            </a:extLst>
          </p:cNvPr>
          <p:cNvSpPr txBox="1"/>
          <p:nvPr/>
        </p:nvSpPr>
        <p:spPr>
          <a:xfrm>
            <a:off x="2549291" y="839171"/>
            <a:ext cx="383962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F38204-3A4C-017C-008F-E12D26D12FA2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22B221A-628D-383A-C790-0CDCEAEB33AE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5347E7C4-B232-FB57-F17D-79214CC89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1" name="Imagem 20" descr="Forma&#10;&#10;Descrição gerada automaticamente">
              <a:extLst>
                <a:ext uri="{FF2B5EF4-FFF2-40B4-BE49-F238E27FC236}">
                  <a16:creationId xmlns:a16="http://schemas.microsoft.com/office/drawing/2014/main" id="{9602020B-FF45-6306-1509-4959B030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4A43C26-4457-756F-3A65-813D78A9C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05"/>
          <a:stretch/>
        </p:blipFill>
        <p:spPr>
          <a:xfrm>
            <a:off x="995570" y="1192696"/>
            <a:ext cx="1112393" cy="939913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B6299F8-D0D2-7382-E81F-CE98DE7C2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30887"/>
              </p:ext>
            </p:extLst>
          </p:nvPr>
        </p:nvGraphicFramePr>
        <p:xfrm>
          <a:off x="1796687" y="2593423"/>
          <a:ext cx="14251176" cy="6582014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3266360">
                  <a:extLst>
                    <a:ext uri="{9D8B030D-6E8A-4147-A177-3AD203B41FA5}">
                      <a16:colId xmlns:a16="http://schemas.microsoft.com/office/drawing/2014/main" val="1636359682"/>
                    </a:ext>
                  </a:extLst>
                </a:gridCol>
                <a:gridCol w="10984816">
                  <a:extLst>
                    <a:ext uri="{9D8B030D-6E8A-4147-A177-3AD203B41FA5}">
                      <a16:colId xmlns:a16="http://schemas.microsoft.com/office/drawing/2014/main" val="1940896491"/>
                    </a:ext>
                  </a:extLst>
                </a:gridCol>
              </a:tblGrid>
              <a:tr h="695984">
                <a:tc>
                  <a:txBody>
                    <a:bodyPr/>
                    <a:lstStyle/>
                    <a:p>
                      <a:pPr fontAlgn="ctr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r>
                        <a:rPr lang="pt-BR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Ser descritivo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pPr algn="just" rtl="0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Ter uma proposta de diálogo, sem julgamentos, apenas relatando o que foi observado.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454706886"/>
                  </a:ext>
                </a:extLst>
              </a:tr>
              <a:tr h="755639">
                <a:tc>
                  <a:txBody>
                    <a:bodyPr/>
                    <a:lstStyle/>
                    <a:p>
                      <a:pPr fontAlgn="ctr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r>
                        <a:rPr lang="pt-BR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Ser específico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t"/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pPr algn="just" rtl="0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Proporcionar ao formador a reflexão do seu comportamento e atitudes diante do saber docente, focado no diálogo.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1353248575"/>
                  </a:ext>
                </a:extLst>
              </a:tr>
              <a:tr h="1113573">
                <a:tc>
                  <a:txBody>
                    <a:bodyPr/>
                    <a:lstStyle/>
                    <a:p>
                      <a:pPr fontAlgn="ctr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r>
                        <a:rPr lang="pt-BR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Ser compatível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t"/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pPr algn="just" rtl="0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Estar pautado nas necessidades do observador e do observado, sem constrangimentos, mantendo a ética, sem deixar de enfatizar pontos, tópicos e momentos visíveis a serem trabalhados na melhoria e na dinâmica do formador, durante a reunião com seus cursistas.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2977594873"/>
                  </a:ext>
                </a:extLst>
              </a:tr>
              <a:tr h="1113573">
                <a:tc>
                  <a:txBody>
                    <a:bodyPr/>
                    <a:lstStyle/>
                    <a:p>
                      <a:pPr fontAlgn="ctr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r>
                        <a:rPr lang="pt-BR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Ser dirigido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t"/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pPr algn="just" rtl="0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Deve ser voltado para comportamentos que o observador deva refletir para a melhoria da sua prática. As fragilidades identificadas precisam ser analisadas de forma construtiva e, a partir disso, definidas metas e estratégias para solucionar as dificuldades apresentadas.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1554903705"/>
                  </a:ext>
                </a:extLst>
              </a:tr>
              <a:tr h="1113573">
                <a:tc>
                  <a:txBody>
                    <a:bodyPr/>
                    <a:lstStyle/>
                    <a:p>
                      <a:pPr fontAlgn="ctr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r>
                        <a:rPr lang="pt-BR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Ser solicitado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t"/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pPr algn="just" rtl="0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Deve ser clara para o formador a importância da devolutiva; assim, observador e observado devem combinar previamente o momento das devolutivas, pois, quando isso acontece, fica mais fácil a execução do feedback.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393292575"/>
                  </a:ext>
                </a:extLst>
              </a:tr>
              <a:tr h="894836">
                <a:tc>
                  <a:txBody>
                    <a:bodyPr/>
                    <a:lstStyle/>
                    <a:p>
                      <a:pPr fontAlgn="ctr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r>
                        <a:rPr lang="pt-BR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Ser oportuno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t"/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pPr algn="just" rtl="0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O observador precisa atentar para o prazo da devolutiva, pois se passar muito tempo entre o ato de observar e o feedback, a devolutiva pode perder o sentido, tornando-se ineficaz.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1810287116"/>
                  </a:ext>
                </a:extLst>
              </a:tr>
              <a:tr h="894836">
                <a:tc>
                  <a:txBody>
                    <a:bodyPr/>
                    <a:lstStyle/>
                    <a:p>
                      <a:pPr fontAlgn="ctr"/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</a:endParaRPr>
                    </a:p>
                    <a:p>
                      <a:pPr algn="ctr" rtl="0" fontAlgn="base"/>
                      <a:r>
                        <a:rPr lang="pt-BR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Verdana"/>
                        </a:rPr>
                        <a:t>Ser esclarecedor </a:t>
                      </a:r>
                    </a:p>
                  </a:txBody>
                  <a:tcPr marL="66675" marR="66675" anchor="ctr"/>
                </a:tc>
                <a:tc>
                  <a:txBody>
                    <a:bodyPr/>
                    <a:lstStyle/>
                    <a:p>
                      <a:pPr fontAlgn="t"/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  <a:p>
                      <a:pPr algn="just" rtl="0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Propor uma comunicação clara e objetiva, favorecendo, dessa forma, a construção de um novo olhar sobre os processos de ensino e aprendizagem do adulto professor, contribuindo para o seu processo formativo. </a:t>
                      </a:r>
                    </a:p>
                  </a:txBody>
                  <a:tcPr marL="66675" marR="66675"/>
                </a:tc>
                <a:extLst>
                  <a:ext uri="{0D108BD9-81ED-4DB2-BD59-A6C34878D82A}">
                    <a16:rowId xmlns:a16="http://schemas.microsoft.com/office/drawing/2014/main" val="220972363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6A63CF1-95C8-7A9F-D0EF-B3AC07E9F523}"/>
              </a:ext>
            </a:extLst>
          </p:cNvPr>
          <p:cNvSpPr txBox="1"/>
          <p:nvPr/>
        </p:nvSpPr>
        <p:spPr>
          <a:xfrm rot="16200000">
            <a:off x="-1955985" y="5422765"/>
            <a:ext cx="658201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400" dirty="0">
                <a:latin typeface="Verdana"/>
                <a:ea typeface="Verdana"/>
                <a:cs typeface="Calibri"/>
              </a:rPr>
              <a:t>Feedback útil</a:t>
            </a:r>
            <a:endParaRPr lang="pt-BR" sz="5400" dirty="0">
              <a:latin typeface="Verdana"/>
              <a:ea typeface="Verdan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243564-23D7-50A6-FBA2-94F4B6063A2A}"/>
              </a:ext>
            </a:extLst>
          </p:cNvPr>
          <p:cNvSpPr txBox="1"/>
          <p:nvPr/>
        </p:nvSpPr>
        <p:spPr>
          <a:xfrm>
            <a:off x="811495" y="9303971"/>
            <a:ext cx="1747650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Fonte: Documento de Orientação e Estudo - Programa Multiplica SP #Professores.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8C231C78-AF38-B1D0-0BEF-B18667E3392B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SAIBA MAIS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C4DE1201-EF8C-F016-6FC8-ECB4923BCB87}"/>
              </a:ext>
            </a:extLst>
          </p:cNvPr>
          <p:cNvSpPr txBox="1"/>
          <p:nvPr/>
        </p:nvSpPr>
        <p:spPr>
          <a:xfrm>
            <a:off x="2549291" y="839171"/>
            <a:ext cx="383962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9E101C-4BD2-716C-6B0C-52B924ECA31F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B3D9FD9-5EAC-5C20-641D-B594E1CF566B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2D2E7CBF-919E-FF47-50C3-7EC0E951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9EC8D364-C7CB-9040-23E2-ED7ED26D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886A717-9FB2-B5F9-D1E1-82BA60A65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60" y="1031782"/>
            <a:ext cx="1081024" cy="108102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0382176-7802-19C3-B82A-CC0624696783}"/>
              </a:ext>
            </a:extLst>
          </p:cNvPr>
          <p:cNvSpPr txBox="1"/>
          <p:nvPr/>
        </p:nvSpPr>
        <p:spPr>
          <a:xfrm>
            <a:off x="1395662" y="2898719"/>
            <a:ext cx="150795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BRASIL. Ministério da Educação.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Diretrizes Curriculares Nacionais para a Educação das Relações Étnico-Raciais e para o Ensino de História e Cultura Afro-Brasileira e Africana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Brasília, 2004. Disponível em: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https://ceunes.ufes.br/sites/ceunes.ufes.br/files/field/anexo/ed145_def_cb.pdf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Acesso em: 1</a:t>
            </a:r>
            <a:r>
              <a:rPr lang="pt-BR" sz="2000" b="0" i="0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fev. 2024.</a:t>
            </a:r>
          </a:p>
          <a:p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BRASIL.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n</a:t>
            </a:r>
            <a:r>
              <a:rPr lang="pt-BR" sz="2000" i="1" u="sng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10.639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9 de janeiro de 2003. Disponível em: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https://www.planalto.gov.br/ccivil_03/leis/2003/l10.639.htm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Acesso em: 1</a:t>
            </a:r>
            <a:r>
              <a:rPr lang="pt-BR" sz="2000" b="0" i="0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fev. 2024.</a:t>
            </a:r>
          </a:p>
          <a:p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BRASIL.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n</a:t>
            </a:r>
            <a:r>
              <a:rPr lang="pt-BR" sz="2000" b="0" i="1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11.645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10 de março de 2008. Disponível em: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https://www.planalto.gov.br/ccivil_03/_ato2007-2010/2008/lei/l11645.htm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Acesso em: 1</a:t>
            </a:r>
            <a:r>
              <a:rPr lang="pt-BR" sz="2000" b="0" i="0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fev. 2024.</a:t>
            </a:r>
          </a:p>
          <a:p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ALMEIDA, Silvio.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o racismo estrutural?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Belo Horizonte: Letramento, 2018. Disponível em: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https://contrapoder.net/wp-content/uploads/2020/04/ALMEIDA-2019.-O-QUE-%C3%89-RACISMO-ESTRUTURAL.pdf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Acesso em: 1</a:t>
            </a:r>
            <a:r>
              <a:rPr lang="pt-BR" sz="2000" b="0" i="0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fev. 2024. </a:t>
            </a:r>
          </a:p>
          <a:p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INSTITUTO IDENTIDADES DO BRASIL. Canal ID_BR.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</a:rPr>
              <a:t>O jogo do privilégio branco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. 2016.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https://www.youtube.com/watch?v=MuOE3IJZoZU&amp;ab_channel=ID_BR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. Acesso em: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pt-BR" sz="2000" b="0" i="0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fev. 2024.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12A2727-455B-D8B6-11A5-28DA4EA57B17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2C74B990-9F1C-6DB6-1BA1-E26C61D8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3E23DA28-4588-2720-3964-686AFADB3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4D97D10-E264-1D76-1FA4-3C480A15C437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96EF5E-6566-1438-E565-45F286C0E043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9C3CA3A-DC1E-A3C0-D065-C1E0076AF154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0F2C90BD-30EF-6FAC-515B-0C13CA52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B2B6ECF7-E9E3-59C0-BD35-E1B9AC5F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5" name="Google Shape;276;p22">
            <a:extLst>
              <a:ext uri="{FF2B5EF4-FFF2-40B4-BE49-F238E27FC236}">
                <a16:creationId xmlns:a16="http://schemas.microsoft.com/office/drawing/2014/main" id="{1E57DA71-CB99-BFC9-AFBF-7908F018B4D6}"/>
              </a:ext>
            </a:extLst>
          </p:cNvPr>
          <p:cNvSpPr txBox="1">
            <a:spLocks/>
          </p:cNvSpPr>
          <p:nvPr/>
        </p:nvSpPr>
        <p:spPr>
          <a:xfrm>
            <a:off x="1232197" y="2898719"/>
            <a:ext cx="15642972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ASSOCIAÇÃO BRASILEIRA DE PESQUISADORES EM EDUCAÇÃO ESPECIAL – ABPEE.</a:t>
            </a:r>
            <a:r>
              <a:rPr lang="pt-BR" sz="200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Diretrizes para o Desenho Universal para a Aprendizagem (DUA)</a:t>
            </a:r>
            <a:r>
              <a:rPr lang="pt-BR" sz="200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pt-BR" sz="200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Disponível em: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r>
              <a:rPr lang="pt-BR" sz="2000" b="0" i="0" u="sng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https://www.scielo.br/j/rbee/a/F5g6rWB3wTZwyBN4LpLgv5C/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Acesso em: 06 jul. 2023. </a:t>
            </a:r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BRASIL. </a:t>
            </a:r>
            <a:r>
              <a:rPr lang="pt-BR" sz="2000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Lei n</a:t>
            </a:r>
            <a:r>
              <a:rPr lang="pt-BR" sz="2000" b="0" i="1" u="sng" strike="noStrike" baseline="30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13.146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de 6 de julho de 2015. </a:t>
            </a:r>
            <a:r>
              <a:rPr lang="pt-BR" sz="200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Institui a Lei Brasileira de Inclusão da Pessoa com Deficiência (Estatuto da Pessoa com Deficiência).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Disponível em: </a:t>
            </a:r>
            <a:r>
              <a:rPr lang="pt-BR" sz="2000" b="0" i="0" u="sng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http://www.planalto.gov.br/ccivil_03/_ato2015-2018/2015/lei/l13146.htm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Acesso em: 07 jul. 2023.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en-US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LEMOV, Doug. </a:t>
            </a:r>
            <a:r>
              <a:rPr lang="pt-BR" sz="200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Aula nota 10 3.0: 63 técnicas para melhorar a gestão da sala de aula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Porto Alegre: Penso, 2023.</a:t>
            </a:r>
            <a:br>
              <a:rPr lang="pt-BR" sz="20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SÃO PAULO (Estado). Secretaria da Educação. EFAPE. </a:t>
            </a:r>
            <a:r>
              <a:rPr lang="pt-BR" sz="2000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Eixos de Formação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Fev. 2020.Disponível em: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https://efape.educacao.sp.gov.br/wp-content/uploads/2021/06/eixos-de-formacao-2021.pdf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Acesso em: 30 jan. 2024.</a:t>
            </a:r>
            <a:endParaRPr lang="pt-BR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SÃO PAULO (Estado). Secretaria da Educação. EFAPE. </a:t>
            </a:r>
            <a:r>
              <a:rPr lang="pt-BR" sz="2000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Documento de Orientação e Estudo: Programa Multiplica SP #Professores.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2024. Disponível em: 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https://multiplicasp.educacao.sp.gov.br/wp-content/uploads/2023/12/documentoorientadormultiplicaspv06.pdf</a:t>
            </a: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Acesso em: 30 jan. 2024.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60A70C-67F7-A17E-A249-65E4A02D5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4935E9B-D95F-8020-2386-1D526E05BD74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E8698C7B-5812-0E90-8E33-6B7264945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DCF86935-4E66-3DE1-CD23-E3CC7D91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63821-0F92-B9B9-E9FB-A5A250D0F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5AF23C8-789F-678E-3DFE-51521BF478EC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14BC8D-E1E5-04FF-9358-5603F5F50A64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B40E030D-9046-9A1A-1373-2BB2F5AE35C8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2CBF79A6-52DE-4634-8414-88CA698C8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E33084E9-BC27-66C0-2C8C-132E8D99C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5" name="Google Shape;276;p22">
            <a:extLst>
              <a:ext uri="{FF2B5EF4-FFF2-40B4-BE49-F238E27FC236}">
                <a16:creationId xmlns:a16="http://schemas.microsoft.com/office/drawing/2014/main" id="{3D3A0DEB-D8D9-AFB6-0ADE-CEBA6379A27D}"/>
              </a:ext>
            </a:extLst>
          </p:cNvPr>
          <p:cNvSpPr txBox="1">
            <a:spLocks/>
          </p:cNvSpPr>
          <p:nvPr/>
        </p:nvSpPr>
        <p:spPr>
          <a:xfrm>
            <a:off x="1513551" y="2582621"/>
            <a:ext cx="15361618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SÃO PAULO (Estado). Secretaria da Educação. </a:t>
            </a:r>
            <a:r>
              <a:rPr lang="pt-BR" sz="2000" b="0" i="1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Resolução SEDUC 49</a:t>
            </a:r>
            <a:r>
              <a:rPr lang="pt-BR" sz="20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de 10 de novembro de 2023. </a:t>
            </a:r>
            <a:r>
              <a:rPr lang="pt-BR" sz="2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Dispõe sobre o Programa Multiplica SP #Professores no âmbito da Secretaria da Educação, instituído pela Resolução SEDUC 17, de 12 maio de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2023. </a:t>
            </a:r>
            <a:r>
              <a:rPr lang="pt-BR" sz="2000" b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Disponível em: </a:t>
            </a:r>
            <a:r>
              <a:rPr lang="pt-BR" sz="2000" b="0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https://multiplicasp.educacao.sp.gov.br/wp-content/uploads/2023/11/nova-resolucao-multiplica-professores-revisado</a:t>
            </a:r>
            <a:r>
              <a:rPr lang="pt-BR" sz="2000" b="0" i="0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.pdf/</a:t>
            </a:r>
            <a:r>
              <a:rPr lang="pt-BR" sz="2000" b="0" i="0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0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Acesso em: 30 jan. 2024.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SÃO PAULO (Estado). Secretaria da Educação.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</a:rPr>
              <a:t>Política de Educação Especial do Estado de São Paulo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. 2021.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j-lt"/>
                <a:hlinkClick r:id="rId6"/>
              </a:rPr>
              <a:t>https://www.educacao.sp.gov.br/wp-content/uploads/2021/09/PEE-SP-DOCUMENTO-OFICIAL.pdf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. Acesso em: 30 jan. 2024.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SÃO PAULO (Estado). Secretaria da Educação.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Decreto n</a:t>
            </a:r>
            <a:r>
              <a:rPr lang="pt-BR" sz="2000" i="1" u="sng" baseline="30000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o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 67.635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, de 6 de abril de 2023.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 Dispõe sobre a Educação Especial na rede estadual de ensino e dá providências correlatas. Disponível em: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j-lt"/>
                <a:hlinkClick r:id="rId7"/>
              </a:rPr>
              <a:t>https://www.al.sp.gov.br/repositorio/legislacao/decreto/2023/decreto-67635-06.04.2023.html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. Acesso em: 30 jan. 2024.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BRASIL.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n</a:t>
            </a:r>
            <a:r>
              <a:rPr lang="pt-BR" sz="2000" i="1" u="sng" baseline="30000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o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10.639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9 de janeiro de 2003. Disponível em: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https://www.planalto.gov.br/ccivil_03/leis/2003/l10.639.htm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Acesso em: 1</a:t>
            </a:r>
            <a:r>
              <a:rPr lang="pt-BR" sz="2000" b="0" i="0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fev. 2024.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BRASIL. 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</a:t>
            </a:r>
            <a:r>
              <a:rPr lang="pt-BR" sz="2000" i="1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n</a:t>
            </a:r>
            <a:r>
              <a:rPr lang="pt-BR" sz="2000" i="1" u="sng" baseline="30000" dirty="0">
                <a:latin typeface="Verdana" panose="020B0604030504040204" pitchFamily="34" charset="0"/>
                <a:ea typeface="Verdana" panose="020B0604030504040204" pitchFamily="34" charset="0"/>
                <a:cs typeface="+mj-lt"/>
              </a:rPr>
              <a:t>o</a:t>
            </a:r>
            <a:r>
              <a:rPr lang="pt-BR" sz="2000" b="0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11.645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de 10 de março de 2008. Disponível em:</a:t>
            </a:r>
            <a:b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https://www.planalto.gov.br/ccivil_03/_ato2007-2010/2008/lei/l11645.htm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Acesso em: 1</a:t>
            </a:r>
            <a:r>
              <a:rPr lang="pt-BR" sz="2000" b="0" i="0" u="sng" strike="noStrike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fev. 2024.</a:t>
            </a:r>
            <a:br>
              <a:rPr lang="pt-BR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AEB8FB-32AA-D3CB-6F01-E3A21A7027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62DC1212-E541-D3BC-435D-2E7A675AD0E1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473D6463-23FD-531E-B417-3051BCF4F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CD066894-8D4F-D358-4D59-390F3ECF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EEA5D2-155E-0A1E-941F-D51B0C4CBE6C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solidFill>
              <a:srgbClr val="389E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AFC5C21F-CD04-0EF2-C5DB-71BADD2C0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5D6983F2-9A7E-0CC8-850D-17179945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40547" y="1940155"/>
            <a:ext cx="5645381" cy="1049399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4AA1B16B-FA2C-6676-7311-44B55A7D1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9" y="4034995"/>
            <a:ext cx="6807199" cy="1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>
            <a:extLst>
              <a:ext uri="{FF2B5EF4-FFF2-40B4-BE49-F238E27FC236}">
                <a16:creationId xmlns:a16="http://schemas.microsoft.com/office/drawing/2014/main" id="{5FB557F3-11A0-8990-5511-32F00E9AD07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2549291" y="639354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PERCURSO FORMATIVO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21F27B-3ACF-816B-02C3-5A712EF3FB73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A49709DA-C23B-BA81-5C7E-EB6A6C0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B582008F-8656-A4D1-5B0F-0D4709CC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43B4A37-6860-B71D-CDB3-6535BCFF8269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2" name="Imagem 21" descr="Ícone&#10;&#10;Descrição gerada automaticamente">
              <a:extLst>
                <a:ext uri="{FF2B5EF4-FFF2-40B4-BE49-F238E27FC236}">
                  <a16:creationId xmlns:a16="http://schemas.microsoft.com/office/drawing/2014/main" id="{DF63C970-61ED-8A9D-4987-02F7769D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3" name="Imagem 22" descr="Forma&#10;&#10;Descrição gerada automaticamente">
              <a:extLst>
                <a:ext uri="{FF2B5EF4-FFF2-40B4-BE49-F238E27FC236}">
                  <a16:creationId xmlns:a16="http://schemas.microsoft.com/office/drawing/2014/main" id="{4B662A93-F750-81ED-9DE2-A2D80277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2E89485-8019-42F2-79CA-8A7F7A243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27" y="1049065"/>
            <a:ext cx="1076960" cy="108458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2CFBAB8-E496-9435-3EC3-D11C63B643AD}"/>
              </a:ext>
            </a:extLst>
          </p:cNvPr>
          <p:cNvSpPr txBox="1"/>
          <p:nvPr/>
        </p:nvSpPr>
        <p:spPr>
          <a:xfrm>
            <a:off x="2549291" y="839171"/>
            <a:ext cx="383962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818BC8F-DD2E-645B-EC61-F2F02C8AC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34" y="2872878"/>
            <a:ext cx="15394974" cy="58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2CE2377-E1DB-FC87-3FF5-1C9EF50C8ECE}"/>
              </a:ext>
            </a:extLst>
          </p:cNvPr>
          <p:cNvSpPr txBox="1"/>
          <p:nvPr/>
        </p:nvSpPr>
        <p:spPr>
          <a:xfrm>
            <a:off x="2549291" y="639354"/>
            <a:ext cx="12365922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INÍCIO DE CONVERSA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320A9EA4-5834-D5DE-F966-FD7A20F33640}"/>
              </a:ext>
            </a:extLst>
          </p:cNvPr>
          <p:cNvSpPr txBox="1"/>
          <p:nvPr/>
        </p:nvSpPr>
        <p:spPr>
          <a:xfrm>
            <a:off x="2549291" y="839171"/>
            <a:ext cx="383962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F8214-B224-91C1-159B-6437D26F266B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DD19BD2-1044-0677-92C1-CE9AF5421A9C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1" name="Imagem 10" descr="Ícone&#10;&#10;Descrição gerada automaticamente">
              <a:extLst>
                <a:ext uri="{FF2B5EF4-FFF2-40B4-BE49-F238E27FC236}">
                  <a16:creationId xmlns:a16="http://schemas.microsoft.com/office/drawing/2014/main" id="{E3FAD4C3-D1E3-1807-8750-F82DE541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2" name="Imagem 11" descr="Forma&#10;&#10;Descrição gerada automaticamente">
              <a:extLst>
                <a:ext uri="{FF2B5EF4-FFF2-40B4-BE49-F238E27FC236}">
                  <a16:creationId xmlns:a16="http://schemas.microsoft.com/office/drawing/2014/main" id="{E412233E-90AF-D58E-D400-52CD6DD4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340C45E-60D9-8008-85A7-C3A5FEDE06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40" t="5872"/>
          <a:stretch/>
        </p:blipFill>
        <p:spPr>
          <a:xfrm>
            <a:off x="1043847" y="1076899"/>
            <a:ext cx="1040607" cy="1047070"/>
          </a:xfrm>
          <a:prstGeom prst="rect">
            <a:avLst/>
          </a:prstGeom>
        </p:spPr>
      </p:pic>
      <p:sp>
        <p:nvSpPr>
          <p:cNvPr id="2" name="Google Shape;213;p28">
            <a:extLst>
              <a:ext uri="{FF2B5EF4-FFF2-40B4-BE49-F238E27FC236}">
                <a16:creationId xmlns:a16="http://schemas.microsoft.com/office/drawing/2014/main" id="{60D40C76-C2FE-FB52-C6E6-AAC7FAFF1D79}"/>
              </a:ext>
            </a:extLst>
          </p:cNvPr>
          <p:cNvSpPr txBox="1"/>
          <p:nvPr/>
        </p:nvSpPr>
        <p:spPr>
          <a:xfrm>
            <a:off x="1654198" y="2527982"/>
            <a:ext cx="9111202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Teste da Boneca – Elix Comunicação| </a:t>
            </a:r>
            <a:r>
              <a:rPr lang="pt-BR" sz="1600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https://www.youtube.com/watch?v=FBTl_po3F4k&amp;t=12s&amp;ab_channel=ElixComunica%C3%A7%C3%A3o</a:t>
            </a:r>
            <a:endParaRPr lang="pt-BR" sz="3200" i="0" u="none" strike="noStrike" cap="none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BED60E2-85DE-9012-79D9-1704DFB72C24}"/>
              </a:ext>
            </a:extLst>
          </p:cNvPr>
          <p:cNvGrpSpPr/>
          <p:nvPr/>
        </p:nvGrpSpPr>
        <p:grpSpPr>
          <a:xfrm>
            <a:off x="1340091" y="2622786"/>
            <a:ext cx="9721552" cy="7062961"/>
            <a:chOff x="2317819" y="2330927"/>
            <a:chExt cx="12155814" cy="7261974"/>
          </a:xfrm>
        </p:grpSpPr>
        <p:cxnSp>
          <p:nvCxnSpPr>
            <p:cNvPr id="6" name="Google Shape;106;p4">
              <a:extLst>
                <a:ext uri="{FF2B5EF4-FFF2-40B4-BE49-F238E27FC236}">
                  <a16:creationId xmlns:a16="http://schemas.microsoft.com/office/drawing/2014/main" id="{480F346B-873F-FC7B-5CE4-F66FE22CE8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819" y="9526455"/>
              <a:ext cx="12153740" cy="0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106;p4">
              <a:extLst>
                <a:ext uri="{FF2B5EF4-FFF2-40B4-BE49-F238E27FC236}">
                  <a16:creationId xmlns:a16="http://schemas.microsoft.com/office/drawing/2014/main" id="{21CF7855-DE2D-90A5-05A0-2DBF6D73389A}"/>
                </a:ext>
              </a:extLst>
            </p:cNvPr>
            <p:cNvCxnSpPr>
              <a:cxnSpLocks/>
            </p:cNvCxnSpPr>
            <p:nvPr/>
          </p:nvCxnSpPr>
          <p:spPr>
            <a:xfrm>
              <a:off x="2343837" y="2349589"/>
              <a:ext cx="0" cy="7243312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106;p4">
              <a:extLst>
                <a:ext uri="{FF2B5EF4-FFF2-40B4-BE49-F238E27FC236}">
                  <a16:creationId xmlns:a16="http://schemas.microsoft.com/office/drawing/2014/main" id="{EA59375A-C6D4-DE81-CA4E-673392A0DD1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3633" y="2330927"/>
              <a:ext cx="0" cy="7243312"/>
            </a:xfrm>
            <a:prstGeom prst="straightConnector1">
              <a:avLst/>
            </a:prstGeom>
            <a:noFill/>
            <a:ln w="31750" cap="flat" cmpd="sng">
              <a:solidFill>
                <a:srgbClr val="389E94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13" name="Mídia Online 8" title="Teste da Boneca - Elix Comunicação">
            <a:hlinkClick r:id="" action="ppaction://media"/>
            <a:extLst>
              <a:ext uri="{FF2B5EF4-FFF2-40B4-BE49-F238E27FC236}">
                <a16:creationId xmlns:a16="http://schemas.microsoft.com/office/drawing/2014/main" id="{387FA970-9F60-F329-6007-4FAEC25D85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520559" y="3820495"/>
            <a:ext cx="9111202" cy="5627334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D689322-3F2F-697E-E96A-F825EF99BC7A}"/>
              </a:ext>
            </a:extLst>
          </p:cNvPr>
          <p:cNvGrpSpPr/>
          <p:nvPr/>
        </p:nvGrpSpPr>
        <p:grpSpPr>
          <a:xfrm>
            <a:off x="11491524" y="2384869"/>
            <a:ext cx="5454008" cy="4690881"/>
            <a:chOff x="12080900" y="3106033"/>
            <a:chExt cx="5454008" cy="4690881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A5F1169-B209-7BB3-FF11-D80FAA4AAF1C}"/>
                </a:ext>
              </a:extLst>
            </p:cNvPr>
            <p:cNvSpPr txBox="1"/>
            <p:nvPr/>
          </p:nvSpPr>
          <p:spPr>
            <a:xfrm>
              <a:off x="12290480" y="3248150"/>
              <a:ext cx="503484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Diante dos resultados do experimento social, quais são suas expectativas em relação às formações do Programa Multiplica SP #Professores 2024? </a:t>
              </a:r>
            </a:p>
          </p:txBody>
        </p:sp>
        <p:sp>
          <p:nvSpPr>
            <p:cNvPr id="15" name="Texto Explicativo: Seta para Baixo 14">
              <a:extLst>
                <a:ext uri="{FF2B5EF4-FFF2-40B4-BE49-F238E27FC236}">
                  <a16:creationId xmlns:a16="http://schemas.microsoft.com/office/drawing/2014/main" id="{9CC4CB24-C241-01EB-7102-B53B2DC6B20B}"/>
                </a:ext>
              </a:extLst>
            </p:cNvPr>
            <p:cNvSpPr/>
            <p:nvPr/>
          </p:nvSpPr>
          <p:spPr>
            <a:xfrm>
              <a:off x="12080900" y="3106033"/>
              <a:ext cx="5454008" cy="4690881"/>
            </a:xfrm>
            <a:prstGeom prst="downArrowCallout">
              <a:avLst/>
            </a:prstGeom>
            <a:noFill/>
            <a:ln>
              <a:solidFill>
                <a:srgbClr val="389E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26" name="Picture 2" descr="Código QR deste padlet">
            <a:extLst>
              <a:ext uri="{FF2B5EF4-FFF2-40B4-BE49-F238E27FC236}">
                <a16:creationId xmlns:a16="http://schemas.microsoft.com/office/drawing/2014/main" id="{26122561-7069-3336-C66E-D92012F5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907" y="7217867"/>
            <a:ext cx="2485486" cy="24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D0A0129C-1D89-F807-AEE1-5B84FE89E025}"/>
              </a:ext>
            </a:extLst>
          </p:cNvPr>
          <p:cNvSpPr txBox="1"/>
          <p:nvPr/>
        </p:nvSpPr>
        <p:spPr>
          <a:xfrm>
            <a:off x="2549290" y="639354"/>
            <a:ext cx="1194066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DA PAUTA FORMATIVA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5B51A3E-8CE3-AB7D-F6F2-21C9E41C47B8}"/>
              </a:ext>
            </a:extLst>
          </p:cNvPr>
          <p:cNvSpPr txBox="1"/>
          <p:nvPr/>
        </p:nvSpPr>
        <p:spPr>
          <a:xfrm>
            <a:off x="2549291" y="839171"/>
            <a:ext cx="383962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F96265-AA11-CE2F-CBC3-AC8B7AAD21DF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3" name="Google Shape;106;p4">
            <a:extLst>
              <a:ext uri="{FF2B5EF4-FFF2-40B4-BE49-F238E27FC236}">
                <a16:creationId xmlns:a16="http://schemas.microsoft.com/office/drawing/2014/main" id="{08494951-D800-72FA-CC98-E18969390A32}"/>
              </a:ext>
            </a:extLst>
          </p:cNvPr>
          <p:cNvCxnSpPr>
            <a:cxnSpLocks/>
          </p:cNvCxnSpPr>
          <p:nvPr/>
        </p:nvCxnSpPr>
        <p:spPr>
          <a:xfrm>
            <a:off x="9144000" y="2028279"/>
            <a:ext cx="0" cy="7380583"/>
          </a:xfrm>
          <a:prstGeom prst="straightConnector1">
            <a:avLst/>
          </a:prstGeom>
          <a:noFill/>
          <a:ln w="31750" cap="flat" cmpd="sng">
            <a:solidFill>
              <a:srgbClr val="389E94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C73B89A7-D031-0BB3-5157-3E577E33B1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202" y="1022115"/>
            <a:ext cx="1090295" cy="109029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C5B145-103E-D79C-C0BA-58978EF4190C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D763D982-FC52-F4DD-D3D4-A15A20DC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9FE70022-B7F2-460F-A3B5-532F0E4A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2E8BB978-34A3-3152-C04A-A1CD63BE482A}"/>
              </a:ext>
            </a:extLst>
          </p:cNvPr>
          <p:cNvSpPr txBox="1"/>
          <p:nvPr/>
        </p:nvSpPr>
        <p:spPr>
          <a:xfrm>
            <a:off x="1259447" y="2754378"/>
            <a:ext cx="7650010" cy="5177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400" b="1" dirty="0">
                <a:solidFill>
                  <a:srgbClr val="389E94"/>
                </a:solidFill>
                <a:latin typeface="Verdana"/>
                <a:ea typeface="Verdana"/>
                <a:cs typeface="Calibri"/>
              </a:rPr>
              <a:t>OBJETIVOS</a:t>
            </a:r>
          </a:p>
          <a:p>
            <a:pPr algn="just"/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342900" indent="-342900"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Verdana"/>
                <a:ea typeface="Verdana"/>
                <a:cs typeface="Calibri"/>
              </a:rPr>
              <a:t>Discorrer sobre os pilares do Programa e do percurso formativo do curso;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419100" indent="-34290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Verdana"/>
                <a:ea typeface="Verdana"/>
                <a:cs typeface="Calibri"/>
              </a:rPr>
              <a:t>Apresentar o eixo DUA – Desenho Universal para a Aprendizagem;</a:t>
            </a:r>
          </a:p>
          <a:p>
            <a:pPr marL="419100" indent="-34290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Verdana"/>
                <a:ea typeface="Verdana"/>
                <a:cs typeface="Calibri"/>
              </a:rPr>
              <a:t>Dialogar sobre as expectativas, impressões dos participantes e, quando necessário, sanar dúvidas.</a:t>
            </a:r>
          </a:p>
        </p:txBody>
      </p:sp>
      <p:pic>
        <p:nvPicPr>
          <p:cNvPr id="7" name="Gráfico 6" descr="Peças de quebra-cabeça estrutura de tópicos">
            <a:extLst>
              <a:ext uri="{FF2B5EF4-FFF2-40B4-BE49-F238E27FC236}">
                <a16:creationId xmlns:a16="http://schemas.microsoft.com/office/drawing/2014/main" id="{C2A95F6F-37D8-0E6C-3BB3-3EAF7DFE2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248203">
            <a:off x="11856671" y="5709744"/>
            <a:ext cx="3073677" cy="30736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7D88822-27EF-06DC-DC9C-805394889570}"/>
              </a:ext>
            </a:extLst>
          </p:cNvPr>
          <p:cNvSpPr txBox="1"/>
          <p:nvPr/>
        </p:nvSpPr>
        <p:spPr>
          <a:xfrm rot="10800000" flipV="1">
            <a:off x="10768070" y="9008315"/>
            <a:ext cx="525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</a:rPr>
              <a:t>Imagens dos banco de dados do PowerPoint.</a:t>
            </a:r>
          </a:p>
        </p:txBody>
      </p:sp>
      <p:sp>
        <p:nvSpPr>
          <p:cNvPr id="9" name="Google Shape;102;p18">
            <a:extLst>
              <a:ext uri="{FF2B5EF4-FFF2-40B4-BE49-F238E27FC236}">
                <a16:creationId xmlns:a16="http://schemas.microsoft.com/office/drawing/2014/main" id="{EF3E8D26-36E6-BE7D-43D1-722E3C632869}"/>
              </a:ext>
            </a:extLst>
          </p:cNvPr>
          <p:cNvSpPr txBox="1"/>
          <p:nvPr/>
        </p:nvSpPr>
        <p:spPr>
          <a:xfrm>
            <a:off x="9613088" y="3137952"/>
            <a:ext cx="7316449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457200"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Verdana"/>
                <a:ea typeface="Verdana"/>
                <a:cs typeface="Calibri"/>
              </a:rPr>
              <a:t>Técnica 43: Discussão disciplinada </a:t>
            </a:r>
            <a:endParaRPr lang="pt-BR" sz="28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457200" indent="-457200"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457200" indent="-457200"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2800" dirty="0">
                <a:latin typeface="Verdana"/>
                <a:ea typeface="Verdana"/>
                <a:cs typeface="Calibri"/>
              </a:rPr>
              <a:t>Estratégia: Compartilhamento de experiências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02886FE-F0ED-EC9C-D882-2DE54C97B1CE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6" name="Imagem 15" descr="Ícone&#10;&#10;Descrição gerada automaticamente">
              <a:extLst>
                <a:ext uri="{FF2B5EF4-FFF2-40B4-BE49-F238E27FC236}">
                  <a16:creationId xmlns:a16="http://schemas.microsoft.com/office/drawing/2014/main" id="{CC4BB415-3BEC-591B-C31D-ADBCD8DD6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id="{6B0A71F4-5E77-EDED-E464-FE6424205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8315940-9F4E-7F63-44E9-DB40827FF0F0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FEDBB0A6-45E7-4983-E933-CBF6FD99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F8979C99-7958-18B4-7DE9-2A3AA6AE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5" name="TextBox 10">
            <a:extLst>
              <a:ext uri="{FF2B5EF4-FFF2-40B4-BE49-F238E27FC236}">
                <a16:creationId xmlns:a16="http://schemas.microsoft.com/office/drawing/2014/main" id="{881EB35F-6FDD-0523-52BA-D0AC53683383}"/>
              </a:ext>
            </a:extLst>
          </p:cNvPr>
          <p:cNvSpPr txBox="1"/>
          <p:nvPr/>
        </p:nvSpPr>
        <p:spPr>
          <a:xfrm>
            <a:off x="2549290" y="1629115"/>
            <a:ext cx="68594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E8B254-C141-33CC-CA57-1D36EB47257D}"/>
              </a:ext>
            </a:extLst>
          </p:cNvPr>
          <p:cNvSpPr txBox="1"/>
          <p:nvPr/>
        </p:nvSpPr>
        <p:spPr>
          <a:xfrm>
            <a:off x="1312157" y="4313466"/>
            <a:ext cx="628485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dirty="0">
                <a:latin typeface="Verdana"/>
                <a:ea typeface="Verdana"/>
                <a:cs typeface="Arial"/>
              </a:rPr>
              <a:t>Os eixos são temáticas abordadas sob a perspectiva do </a:t>
            </a:r>
            <a:r>
              <a:rPr lang="pt-BR" sz="2800" b="1" u="sng" dirty="0">
                <a:latin typeface="Verdana"/>
                <a:ea typeface="Verdana"/>
                <a:cs typeface="Arial"/>
              </a:rPr>
              <a:t>Material Digital</a:t>
            </a:r>
            <a:r>
              <a:rPr lang="pt-BR" sz="2800" dirty="0">
                <a:latin typeface="Verdana"/>
                <a:ea typeface="Verdana"/>
                <a:cs typeface="Arial"/>
              </a:rPr>
              <a:t>, possibilitando espaços de reflexão, diálogo e troca de experiências frente às atividades realizadas com os estudantes. ​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D360C-26D8-7762-D8B6-29D6B382C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934032"/>
              </p:ext>
            </p:extLst>
          </p:nvPr>
        </p:nvGraphicFramePr>
        <p:xfrm>
          <a:off x="8381283" y="2384869"/>
          <a:ext cx="7566464" cy="71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7753F34-5765-C5F6-CFB6-CBE3672F5C1B}"/>
              </a:ext>
            </a:extLst>
          </p:cNvPr>
          <p:cNvSpPr txBox="1"/>
          <p:nvPr/>
        </p:nvSpPr>
        <p:spPr>
          <a:xfrm>
            <a:off x="1312156" y="3591967"/>
            <a:ext cx="7126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spc="703" dirty="0">
                <a:solidFill>
                  <a:srgbClr val="389E94"/>
                </a:solidFill>
                <a:latin typeface="Verdana"/>
                <a:ea typeface="Verdana"/>
              </a:rPr>
              <a:t>Eixos do Programa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9A994063-AE93-7796-1F4D-582D613EAEB0}"/>
              </a:ext>
            </a:extLst>
          </p:cNvPr>
          <p:cNvSpPr txBox="1"/>
          <p:nvPr/>
        </p:nvSpPr>
        <p:spPr>
          <a:xfrm>
            <a:off x="2549290" y="639354"/>
            <a:ext cx="15422735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SOBRE O USO DO MATERIAL DIGITAL</a:t>
            </a:r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0CE637E1-2EEA-7B40-2F58-6B5F0D300950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AFD02C-BA9B-D653-82C6-108E8AA6DD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634" y="1022993"/>
            <a:ext cx="1083564" cy="1076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B1BD-D173-CC5A-E91E-C74EACAC4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A22E85A-3801-44A3-1A6B-172D312F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60" y="2289503"/>
            <a:ext cx="7895192" cy="6632428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FA7CD1F-2BDF-E71C-2320-F9B1098EFF09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71A3A87A-A5B7-E161-7262-5BBDFF584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486DFDF8-3844-8E9A-DD98-61573BAA0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B77847-897C-0BE3-E86E-335DEB0C3E19}"/>
              </a:ext>
            </a:extLst>
          </p:cNvPr>
          <p:cNvSpPr txBox="1"/>
          <p:nvPr/>
        </p:nvSpPr>
        <p:spPr>
          <a:xfrm>
            <a:off x="1748852" y="2710631"/>
            <a:ext cx="6510182" cy="5716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389E94"/>
                </a:solidFill>
                <a:latin typeface="Verdana"/>
                <a:ea typeface="Verdana"/>
                <a:cs typeface="Arial"/>
              </a:rPr>
              <a:t>Navegação Guiada – Repositório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71885E-B107-03A9-3A44-BBA0BDB9CC79}"/>
              </a:ext>
            </a:extLst>
          </p:cNvPr>
          <p:cNvSpPr txBox="1"/>
          <p:nvPr/>
        </p:nvSpPr>
        <p:spPr>
          <a:xfrm>
            <a:off x="11035922" y="2448065"/>
            <a:ext cx="6589224" cy="65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1"/>
                </a:solidFill>
                <a:latin typeface="Verdana"/>
                <a:ea typeface="Verdana"/>
                <a:cs typeface="Arial"/>
              </a:rPr>
              <a:t>Estrutura do Material Digital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45A8011-18D9-2DFC-1D22-DDD6AF947F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71" t="22250" r="43500" b="67111"/>
          <a:stretch/>
        </p:blipFill>
        <p:spPr>
          <a:xfrm>
            <a:off x="11073175" y="4751843"/>
            <a:ext cx="3641531" cy="6195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2D9CD13-C87E-92EC-23D5-7C24D3D869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188" t="21529" r="54344" b="67110"/>
          <a:stretch/>
        </p:blipFill>
        <p:spPr>
          <a:xfrm>
            <a:off x="11073175" y="5415411"/>
            <a:ext cx="2237249" cy="687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2F7168D-0E60-290B-34B2-AA1E435A0E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262" t="23422" r="47212" b="67786"/>
          <a:stretch/>
        </p:blipFill>
        <p:spPr>
          <a:xfrm>
            <a:off x="11073175" y="6131427"/>
            <a:ext cx="3017476" cy="53969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B1414F7-DCB9-A661-449E-BFCF74885D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188" t="22611" r="39346" b="67380"/>
          <a:stretch/>
        </p:blipFill>
        <p:spPr>
          <a:xfrm>
            <a:off x="11073175" y="6777418"/>
            <a:ext cx="3185469" cy="4752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A80F246-FE1B-26FE-57E8-A599D3C52EC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333" t="22519" r="16840" b="64328"/>
          <a:stretch/>
        </p:blipFill>
        <p:spPr>
          <a:xfrm>
            <a:off x="11073175" y="3843751"/>
            <a:ext cx="3641531" cy="8728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1E3DF5C-06F2-B77F-9F5C-21CC2593065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857" t="22519" r="23684" b="66999"/>
          <a:stretch/>
        </p:blipFill>
        <p:spPr>
          <a:xfrm>
            <a:off x="11073175" y="7256352"/>
            <a:ext cx="4066225" cy="45021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748C010-7FA9-11D0-D87A-B511DF4F822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482" t="21529" r="41552" b="68192"/>
          <a:stretch/>
        </p:blipFill>
        <p:spPr>
          <a:xfrm>
            <a:off x="11073175" y="7658439"/>
            <a:ext cx="3655998" cy="60142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90C773B-573A-EB1A-CAD4-E5C6441E362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643" t="23620" r="46809" b="68364"/>
          <a:stretch/>
        </p:blipFill>
        <p:spPr>
          <a:xfrm>
            <a:off x="11073175" y="8361254"/>
            <a:ext cx="3114684" cy="45928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AB54842-4FDF-9D6A-55BA-A744A86C8B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298" y="8371289"/>
            <a:ext cx="1300857" cy="118234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1E6BE99-2AFF-2D49-D680-7014582353E2}"/>
              </a:ext>
            </a:extLst>
          </p:cNvPr>
          <p:cNvSpPr txBox="1"/>
          <p:nvPr/>
        </p:nvSpPr>
        <p:spPr>
          <a:xfrm>
            <a:off x="811495" y="8450494"/>
            <a:ext cx="8557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15"/>
              </a:rPr>
              <a:t>https://repositorio.educacao.sp.gov.br/Inicio/MidiasCMSP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 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9ADFD7F-DC44-3D9E-CE3F-3CC0968BD66E}"/>
              </a:ext>
            </a:extLst>
          </p:cNvPr>
          <p:cNvSpPr txBox="1"/>
          <p:nvPr/>
        </p:nvSpPr>
        <p:spPr>
          <a:xfrm>
            <a:off x="2549290" y="1629115"/>
            <a:ext cx="68594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71D0011-9D52-FA2B-313A-CA7C2EECB139}"/>
              </a:ext>
            </a:extLst>
          </p:cNvPr>
          <p:cNvSpPr txBox="1"/>
          <p:nvPr/>
        </p:nvSpPr>
        <p:spPr>
          <a:xfrm>
            <a:off x="2549290" y="639354"/>
            <a:ext cx="15422735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SOBRE O USO DO MATERIAL DIGITAL</a:t>
            </a:r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3BE1FB04-0E56-DCCC-2254-8D85298383A5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2913CDB2-E7BF-AE1F-ED65-CAAFBDD060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634" y="1022993"/>
            <a:ext cx="1083564" cy="107670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59FA99C-B42D-C73D-CCA1-AF7F388215C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18699" b="22274"/>
          <a:stretch/>
        </p:blipFill>
        <p:spPr>
          <a:xfrm>
            <a:off x="11039760" y="3139486"/>
            <a:ext cx="3084306" cy="660273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1" name="Suplemento 30">
                <a:extLst>
                  <a:ext uri="{FF2B5EF4-FFF2-40B4-BE49-F238E27FC236}">
                    <a16:creationId xmlns:a16="http://schemas.microsoft.com/office/drawing/2014/main" id="{7E81FD36-4CCB-F1AC-6F9E-5E647E1EB6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681496"/>
                  </p:ext>
                </p:extLst>
              </p:nvPr>
            </p:nvGraphicFramePr>
            <p:xfrm>
              <a:off x="949430" y="3596342"/>
              <a:ext cx="8290697" cy="466351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18"/>
              </a:graphicData>
            </a:graphic>
          </p:graphicFrame>
        </mc:Choice>
        <mc:Fallback>
          <p:pic>
            <p:nvPicPr>
              <p:cNvPr id="31" name="Suplemento 30">
                <a:extLst>
                  <a:ext uri="{FF2B5EF4-FFF2-40B4-BE49-F238E27FC236}">
                    <a16:creationId xmlns:a16="http://schemas.microsoft.com/office/drawing/2014/main" id="{7E81FD36-4CCB-F1AC-6F9E-5E647E1EB6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9430" y="3596342"/>
                <a:ext cx="8290697" cy="46635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15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4A37CE02-8FB3-6CBE-CC83-F48F6B50DA61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A4FC66E-0F79-42F0-A53F-C97EC1A01BFA}"/>
              </a:ext>
            </a:extLst>
          </p:cNvPr>
          <p:cNvSpPr txBox="1"/>
          <p:nvPr/>
        </p:nvSpPr>
        <p:spPr>
          <a:xfrm>
            <a:off x="2549291" y="839171"/>
            <a:ext cx="8214110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Pilares do Programa Multiplica SP #Professores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4D81904-8F14-33FE-DC08-EFEC1B96DEE2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245AB6C8-B85B-7079-F875-937970CE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0" name="Imagem 19" descr="Forma&#10;&#10;Descrição gerada automaticamente">
              <a:extLst>
                <a:ext uri="{FF2B5EF4-FFF2-40B4-BE49-F238E27FC236}">
                  <a16:creationId xmlns:a16="http://schemas.microsoft.com/office/drawing/2014/main" id="{E0BFA02D-FED8-BED8-0E82-0E48DC24E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A1183D4-C666-98DF-D0BC-C760BBDD90FE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Google Shape;115;p19">
            <a:extLst>
              <a:ext uri="{FF2B5EF4-FFF2-40B4-BE49-F238E27FC236}">
                <a16:creationId xmlns:a16="http://schemas.microsoft.com/office/drawing/2014/main" id="{06888E0B-883B-B232-95A2-A98858F41936}"/>
              </a:ext>
            </a:extLst>
          </p:cNvPr>
          <p:cNvSpPr txBox="1"/>
          <p:nvPr/>
        </p:nvSpPr>
        <p:spPr>
          <a:xfrm>
            <a:off x="1633868" y="4022366"/>
            <a:ext cx="9319881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pt-BR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A </a:t>
            </a:r>
            <a:r>
              <a:rPr lang="pt-B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formação entre pares</a:t>
            </a:r>
            <a:r>
              <a:rPr lang="pt-BR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 é uma abordagem </a:t>
            </a:r>
            <a:r>
              <a:rPr lang="pt-B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colaborativa</a:t>
            </a:r>
            <a:r>
              <a:rPr lang="pt-BR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 de desenvolvimento profissional que oferece uma oportunidade valiosa para os professores </a:t>
            </a:r>
            <a:r>
              <a:rPr lang="pt-B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aprenderem uns com os outros</a:t>
            </a:r>
            <a:r>
              <a:rPr lang="pt-BR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pt-BR" sz="2800" kern="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pt-BR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Ao criar espaços de colaboração e </a:t>
            </a:r>
            <a:r>
              <a:rPr lang="pt-B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troca de experiências</a:t>
            </a:r>
            <a:r>
              <a:rPr lang="pt-BR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, a formação entre pares promove a aprendizagem contínua e o </a:t>
            </a:r>
            <a:r>
              <a:rPr lang="pt-BR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aprimoramento das práticas pedagógicas</a:t>
            </a:r>
            <a:r>
              <a:rPr lang="pt-BR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  <a:sym typeface="Arial"/>
              </a:rPr>
              <a:t>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Google Shape;116;p19">
            <a:extLst>
              <a:ext uri="{FF2B5EF4-FFF2-40B4-BE49-F238E27FC236}">
                <a16:creationId xmlns:a16="http://schemas.microsoft.com/office/drawing/2014/main" id="{10B18D4C-1D49-CFF0-60BB-1FD7647308A5}"/>
              </a:ext>
            </a:extLst>
          </p:cNvPr>
          <p:cNvSpPr txBox="1"/>
          <p:nvPr/>
        </p:nvSpPr>
        <p:spPr>
          <a:xfrm>
            <a:off x="1633869" y="2729745"/>
            <a:ext cx="111252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Programa Multiplica SP #Professores Formação entre pares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A568FB-B943-571F-07B9-FB11322437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pic>
        <p:nvPicPr>
          <p:cNvPr id="2" name="Picture 2" descr="Diagrama">
            <a:extLst>
              <a:ext uri="{FF2B5EF4-FFF2-40B4-BE49-F238E27FC236}">
                <a16:creationId xmlns:a16="http://schemas.microsoft.com/office/drawing/2014/main" id="{07B6C604-94DA-80F2-ED83-E680B8A62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" t="1995" r="2965" b="4802"/>
          <a:stretch/>
        </p:blipFill>
        <p:spPr bwMode="auto">
          <a:xfrm>
            <a:off x="11422506" y="2706480"/>
            <a:ext cx="5636302" cy="5691421"/>
          </a:xfrm>
          <a:prstGeom prst="flowChartConnector">
            <a:avLst/>
          </a:prstGeom>
          <a:solidFill>
            <a:schemeClr val="bg2"/>
          </a:solidFill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65855A4-179C-5AEC-159E-C931BE5E9D98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FDF0F731-C316-994F-3520-EC17DCA7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E24746C0-8912-353F-91C4-433B07818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F9E95-07B5-1955-A28B-479955466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2EF79861-2B38-B01C-24FB-6A82C6688C8D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5B474EF2-C714-3C16-843B-9F56C8145881}"/>
              </a:ext>
            </a:extLst>
          </p:cNvPr>
          <p:cNvSpPr txBox="1"/>
          <p:nvPr/>
        </p:nvSpPr>
        <p:spPr>
          <a:xfrm>
            <a:off x="2549291" y="839171"/>
            <a:ext cx="8214110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Desenho Universal para a Aprendizagem − DUA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8981DD1-8EEC-80EE-609E-736C0F1CEAB0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7545EA9A-2B41-ACE7-9C6A-7D901DDD4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0" name="Imagem 19" descr="Forma&#10;&#10;Descrição gerada automaticamente">
              <a:extLst>
                <a:ext uri="{FF2B5EF4-FFF2-40B4-BE49-F238E27FC236}">
                  <a16:creationId xmlns:a16="http://schemas.microsoft.com/office/drawing/2014/main" id="{0686A72E-4C4C-DB26-D580-27534F1F3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3C9CE0B-9712-4993-0F15-CE5FFC74F2B6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E1E6A4-F3FC-494E-03CF-04BF9650E6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96A4736E-6BD4-9ACB-E331-1822FD796687}"/>
              </a:ext>
            </a:extLst>
          </p:cNvPr>
          <p:cNvGrpSpPr/>
          <p:nvPr/>
        </p:nvGrpSpPr>
        <p:grpSpPr>
          <a:xfrm>
            <a:off x="735378" y="3432352"/>
            <a:ext cx="16871813" cy="4151353"/>
            <a:chOff x="607190" y="2421263"/>
            <a:chExt cx="16692133" cy="3646114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C3C6214F-EE53-788F-0B33-B17CE5F63BC8}"/>
                </a:ext>
              </a:extLst>
            </p:cNvPr>
            <p:cNvSpPr/>
            <p:nvPr/>
          </p:nvSpPr>
          <p:spPr>
            <a:xfrm>
              <a:off x="607190" y="2432368"/>
              <a:ext cx="5181336" cy="363500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40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7D80BAD-743B-CD5A-C24E-45FAD84E79CF}"/>
                </a:ext>
              </a:extLst>
            </p:cNvPr>
            <p:cNvSpPr txBox="1"/>
            <p:nvPr/>
          </p:nvSpPr>
          <p:spPr>
            <a:xfrm>
              <a:off x="841621" y="3061010"/>
              <a:ext cx="4775981" cy="240640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3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Desenho</a:t>
              </a:r>
              <a:endParaRPr lang="pt-BR" sz="280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endParaRPr lang="pt-BR" sz="2801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pt-BR" sz="2801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Múltiplas formas, caminhos, </a:t>
              </a:r>
            </a:p>
            <a:p>
              <a:pPr algn="ctr"/>
              <a:r>
                <a:rPr lang="pt-BR" sz="2801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desenhos para o</a:t>
              </a:r>
            </a:p>
            <a:p>
              <a:pPr algn="ctr"/>
              <a:r>
                <a:rPr lang="pt-BR" sz="2801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ensino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8CB30D0-A4A9-4A57-FBA2-2DF743FD0DA0}"/>
                </a:ext>
              </a:extLst>
            </p:cNvPr>
            <p:cNvSpPr/>
            <p:nvPr/>
          </p:nvSpPr>
          <p:spPr>
            <a:xfrm>
              <a:off x="11666051" y="2421263"/>
              <a:ext cx="5633272" cy="35508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801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Aprendizagem</a:t>
              </a:r>
            </a:p>
            <a:p>
              <a:pPr algn="ctr"/>
              <a:endParaRPr lang="en-US" sz="280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endParaRPr>
            </a:p>
            <a:p>
              <a:pPr algn="ctr"/>
              <a:r>
                <a:rPr lang="pt-BR" sz="2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Baseado nas neurociências: três redes cerebrais</a:t>
              </a:r>
            </a:p>
            <a:p>
              <a:pPr algn="ctr"/>
              <a:r>
                <a:rPr lang="pt-BR" sz="2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(reconhecimento, </a:t>
              </a:r>
            </a:p>
            <a:p>
              <a:pPr algn="ctr"/>
              <a:r>
                <a:rPr lang="pt-BR" sz="24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estratégia e afetiva, para o aprendizado)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A39E242-72B0-FC0F-8BA3-995577853209}"/>
                </a:ext>
              </a:extLst>
            </p:cNvPr>
            <p:cNvSpPr/>
            <p:nvPr/>
          </p:nvSpPr>
          <p:spPr>
            <a:xfrm>
              <a:off x="6309331" y="2432368"/>
              <a:ext cx="4863889" cy="34254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pt-BR" sz="3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Universal</a:t>
              </a:r>
              <a:r>
                <a:rPr lang="en-US" sz="3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​</a:t>
              </a:r>
              <a:r>
                <a:rPr lang="pt-BR" sz="3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​</a:t>
              </a:r>
            </a:p>
            <a:p>
              <a:pPr algn="ctr" rtl="0"/>
              <a:endParaRPr lang="pt-BR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/>
              </a:endParaRPr>
            </a:p>
            <a:p>
              <a:pPr algn="ctr" rtl="0"/>
              <a:r>
                <a:rPr lang="pt-BR" sz="3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Acessibilidade no </a:t>
              </a:r>
              <a:r>
                <a:rPr lang="en-US" sz="3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​</a:t>
              </a:r>
            </a:p>
            <a:p>
              <a:pPr algn="ctr" rtl="0"/>
              <a:r>
                <a:rPr lang="pt-BR" sz="3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/>
                </a:rPr>
                <a:t>Currículo</a:t>
              </a:r>
              <a:endParaRPr lang="pt-BR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800C45-415F-40E3-D40D-EEC4B9F1F602}"/>
              </a:ext>
            </a:extLst>
          </p:cNvPr>
          <p:cNvSpPr txBox="1"/>
          <p:nvPr/>
        </p:nvSpPr>
        <p:spPr>
          <a:xfrm>
            <a:off x="2549290" y="8987778"/>
            <a:ext cx="92469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Fonte: ATPC EFAPE – Inclusão Escolar e Desenho Universal para a Aprendizagem. Disponível em: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+mn-lt"/>
                <a:hlinkClick r:id="rId6"/>
              </a:rPr>
              <a:t>www.youtube.com/watch?v=xAQLkKpLJas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 ​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94B1F10-0C97-15F5-3F5A-DF35CBCE8EB4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B285A2B4-5694-5200-1213-1845DB636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1" name="Imagem 10" descr="Forma&#10;&#10;Descrição gerada automaticamente">
              <a:extLst>
                <a:ext uri="{FF2B5EF4-FFF2-40B4-BE49-F238E27FC236}">
                  <a16:creationId xmlns:a16="http://schemas.microsoft.com/office/drawing/2014/main" id="{412A9498-F6E1-4C41-A1F7-DC8ACD79C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8">
            <a:extLst>
              <a:ext uri="{FF2B5EF4-FFF2-40B4-BE49-F238E27FC236}">
                <a16:creationId xmlns:a16="http://schemas.microsoft.com/office/drawing/2014/main" id="{0AF23B1A-4F2A-B302-F144-97E12003851D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CONCLUIR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DCF39DB4-7E3F-668E-BCE7-898E25648550}"/>
              </a:ext>
            </a:extLst>
          </p:cNvPr>
          <p:cNvSpPr txBox="1"/>
          <p:nvPr/>
        </p:nvSpPr>
        <p:spPr>
          <a:xfrm>
            <a:off x="2549291" y="839171"/>
            <a:ext cx="3839621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en-US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FF806C-4264-FD6A-E233-E552768E03F2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97B40A1-AC4E-AF88-ED7E-83CA5F7EDB10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30" name="Imagem 29" descr="Ícone&#10;&#10;Descrição gerada automaticamente">
              <a:extLst>
                <a:ext uri="{FF2B5EF4-FFF2-40B4-BE49-F238E27FC236}">
                  <a16:creationId xmlns:a16="http://schemas.microsoft.com/office/drawing/2014/main" id="{CC62EC0D-A47A-70D9-9E62-6C3B5D734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31" name="Imagem 30" descr="Forma&#10;&#10;Descrição gerada automaticamente">
              <a:extLst>
                <a:ext uri="{FF2B5EF4-FFF2-40B4-BE49-F238E27FC236}">
                  <a16:creationId xmlns:a16="http://schemas.microsoft.com/office/drawing/2014/main" id="{4628809A-B072-96D7-F3F6-52070CD4F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39" name="Google Shape;213;p28">
            <a:extLst>
              <a:ext uri="{FF2B5EF4-FFF2-40B4-BE49-F238E27FC236}">
                <a16:creationId xmlns:a16="http://schemas.microsoft.com/office/drawing/2014/main" id="{B54AA0BC-BF72-453F-B9E3-E754065215C1}"/>
              </a:ext>
            </a:extLst>
          </p:cNvPr>
          <p:cNvSpPr txBox="1"/>
          <p:nvPr/>
        </p:nvSpPr>
        <p:spPr>
          <a:xfrm>
            <a:off x="2370217" y="3077074"/>
            <a:ext cx="13648673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39750" indent="-539750">
              <a:lnSpc>
                <a:spcPct val="150000"/>
              </a:lnSpc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Acolhimento: expectativas acerca do Programa e seu impacto no aprimoramento de uma escolarização antirracista; </a:t>
            </a:r>
          </a:p>
          <a:p>
            <a:pPr marL="539750" indent="-539750">
              <a:lnSpc>
                <a:spcPct val="150000"/>
              </a:lnSpc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Eixos do Programa e as respectivas abordagens e estratégias para trabalhar com o Material Digital; </a:t>
            </a:r>
          </a:p>
          <a:p>
            <a:pPr marL="539750" indent="-539750">
              <a:lnSpc>
                <a:spcPct val="150000"/>
              </a:lnSpc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Pilares do Programa Multiplica SP #Professores;</a:t>
            </a:r>
          </a:p>
          <a:p>
            <a:pPr marL="539750" indent="-539750">
              <a:lnSpc>
                <a:spcPct val="150000"/>
              </a:lnSpc>
              <a:buClr>
                <a:srgbClr val="389E94"/>
              </a:buClr>
              <a:buSzPct val="130000"/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DUA: conceitualização e aplicabilidade no cotidiano escolar.</a:t>
            </a:r>
          </a:p>
          <a:p>
            <a:pPr marL="457200" indent="-457200">
              <a:buSzPct val="130000"/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85BFAE-F240-5937-1C15-9F6143B53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20" y="1050763"/>
            <a:ext cx="1093089" cy="1093089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7BD2E45-8FD2-4340-6740-A224005CFA05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4" name="Imagem 3" descr="Ícone&#10;&#10;Descrição gerada automaticamente">
              <a:extLst>
                <a:ext uri="{FF2B5EF4-FFF2-40B4-BE49-F238E27FC236}">
                  <a16:creationId xmlns:a16="http://schemas.microsoft.com/office/drawing/2014/main" id="{6B71EFFD-3384-622F-3B88-2FBD20F1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5" name="Imagem 4" descr="Forma&#10;&#10;Descrição gerada automaticamente">
              <a:extLst>
                <a:ext uri="{FF2B5EF4-FFF2-40B4-BE49-F238E27FC236}">
                  <a16:creationId xmlns:a16="http://schemas.microsoft.com/office/drawing/2014/main" id="{E1403CE7-4C72-C62D-DAB2-707B79085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webextensions/webextension1.xml><?xml version="1.0" encoding="utf-8"?>
<we:webextension xmlns:we="http://schemas.microsoft.com/office/webextensions/webextension/2010/11" id="{259E3FA5-4456-4F9D-AE5B-930B13D6CAB5}">
  <we:reference id="wa104295828" version="1.9.0.0" store="pt-BR" storeType="OMEX"/>
  <we:alternateReferences>
    <we:reference id="WA104295828" version="1.9.0.0" store="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repositorio.educacao.sp.gov.br/Inicio/MidiasCMSP&quot;,&quot;values&quot;:{},&quot;data&quot;:{&quot;uri&quot;:&quot;repositorio.educacao.sp.gov.br/Inicio/MidiasCMSP&quot;},&quot;secure&quot;:false}],&quot;name&quot;:&quot;repositorio.educacao.sp.gov.br/Inicio/MidiasCMSP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825B55-1D56-46AB-A991-389678AEF356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07C290-DD7E-4A87-91DF-62E1CE10513D}">
  <ds:schemaRefs>
    <ds:schemaRef ds:uri="ffd51e29-918e-4930-8c82-1a1853184cf9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69ec1f2-e47e-46fc-a579-ceb6a0ffdbf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E2C8F2-8A22-44FB-B27A-7F82F6F94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2230</Words>
  <Application>Microsoft Office PowerPoint</Application>
  <PresentationFormat>Personalizar</PresentationFormat>
  <Paragraphs>173</Paragraphs>
  <Slides>14</Slides>
  <Notes>14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Segoe UI</vt:lpstr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1</dc:title>
  <dc:subject/>
  <dc:creator>Walter Junior</dc:creator>
  <cp:keywords/>
  <dc:description/>
  <cp:lastModifiedBy>Eduardo de Camargo Neto</cp:lastModifiedBy>
  <cp:revision>55</cp:revision>
  <dcterms:created xsi:type="dcterms:W3CDTF">2006-08-16T00:00:00Z</dcterms:created>
  <dcterms:modified xsi:type="dcterms:W3CDTF">2024-02-29T16:34:17Z</dcterms:modified>
  <cp:category/>
  <dc:identifier>DAFn-ggBv_4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