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2" r:id="rId15"/>
    <p:sldId id="271" r:id="rId16"/>
    <p:sldId id="270" r:id="rId17"/>
  </p:sldIdLst>
  <p:sldSz cx="18288000" cy="10287000"/>
  <p:notesSz cx="9926638" cy="6797675"/>
  <p:embeddedFontLs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WrS2p/7GjAnpPpeBwRxAQXJ9Nk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10514-320B-D9F8-DBA8-7EDDE8F7059D}" name="Surya Bueno" initials="SB" userId="6e21e9d7a184f473" providerId="Windows Live"/>
  <p188:author id="{4AFA55A6-B56F-161E-AD2B-7E08318F15C5}" name="Val Pizzani" initials="VP" userId="e08b5bcbaef3faa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E94"/>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6" autoAdjust="0"/>
  </p:normalViewPr>
  <p:slideViewPr>
    <p:cSldViewPr snapToGrid="0">
      <p:cViewPr varScale="1">
        <p:scale>
          <a:sx n="51" d="100"/>
          <a:sy n="51" d="100"/>
        </p:scale>
        <p:origin x="7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301543" cy="34106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pt-BR" dirty="0"/>
          </a:p>
        </p:txBody>
      </p:sp>
      <p:sp>
        <p:nvSpPr>
          <p:cNvPr id="4" name="Google Shape;4;n"/>
          <p:cNvSpPr txBox="1">
            <a:spLocks noGrp="1"/>
          </p:cNvSpPr>
          <p:nvPr>
            <p:ph type="dt" idx="10"/>
          </p:nvPr>
        </p:nvSpPr>
        <p:spPr>
          <a:xfrm>
            <a:off x="5622799" y="0"/>
            <a:ext cx="4301543" cy="34106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pt-BR" dirty="0"/>
          </a:p>
        </p:txBody>
      </p:sp>
      <p:sp>
        <p:nvSpPr>
          <p:cNvPr id="5" name="Google Shape;5;n"/>
          <p:cNvSpPr>
            <a:spLocks noGrp="1" noRot="1" noChangeAspect="1"/>
          </p:cNvSpPr>
          <p:nvPr>
            <p:ph type="sldImg" idx="3"/>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1" y="6456612"/>
            <a:ext cx="4301543" cy="34106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pt-BR" dirty="0"/>
          </a:p>
        </p:txBody>
      </p:sp>
      <p:sp>
        <p:nvSpPr>
          <p:cNvPr id="8" name="Google Shape;8;n"/>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lvl1pPr>
              <a:defRPr>
                <a:latin typeface="Verdana" panose="020B0604030504040204" pitchFamily="34" charset="0"/>
                <a:ea typeface="Verdana" panose="020B0604030504040204" pitchFamily="34" charset="0"/>
              </a:defRPr>
            </a:lvl1pPr>
          </a:lstStyle>
          <a:p>
            <a:pPr algn="r">
              <a:buSzPts val="1200"/>
            </a:pPr>
            <a:fld id="{00000000-1234-1234-1234-123412341234}" type="slidenum">
              <a:rPr lang="pt-BR" sz="1200" smtClean="0">
                <a:solidFill>
                  <a:schemeClr val="dk1"/>
                </a:solidFill>
                <a:cs typeface="Calibri"/>
                <a:sym typeface="Calibri"/>
              </a:rPr>
              <a:pPr algn="r">
                <a:buSzPts val="1200"/>
              </a:pPr>
              <a:t>‹nº›</a:t>
            </a:fld>
            <a:endParaRPr lang="pt-BR" sz="1200" dirty="0">
              <a:solidFill>
                <a:schemeClr val="dk1"/>
              </a:solidFill>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va.com/design/DAF8rxWTLfw/fFTPjvy1sESta_fdWY6hZQ/edit?utm_content=DAF8rxWTLfw&amp;utm_campaign=designshare&amp;utm_medium=link2&amp;utm_source=sharebutt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r.freepik.com/fotos-gratis/martelo-de-madeira-e-livros-na-mesa-de-madeira_21018785.htm#from_view=detail_alsolik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r.freepik.com/fotos-gratis/maos-multirraciais-segurando-papelao-com-igualdade_10870003.htm#fromView=search&amp;page=1&amp;position=12&amp;uuid=17c4892a-2c01-4c86-92e3-71ab580c677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pt/vectors/homem-pessoa-rosto-preto-mandela-156732/"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ervocmsp.educacao.sp.gov.br/105439/622107.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cervocmsp.educacao.sp.gov.br/104619/607395.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va.com/design/DAF8rxWTLfw/fFTPjvy1sESta_fdWY6hZQ/edit?utm_content=DAF8rxWTLfw&amp;utm_campaign=designshare&amp;utm_medium=link2&amp;utm_source=sharebutt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87" name="Google Shape;87;p1: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1</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pt-BR" dirty="0">
                <a:latin typeface="Verdana" panose="020B0604030504040204" pitchFamily="34" charset="0"/>
                <a:ea typeface="Verdana" panose="020B0604030504040204" pitchFamily="34" charset="0"/>
              </a:rPr>
              <a:t>LEMOV, D. </a:t>
            </a:r>
            <a:r>
              <a:rPr lang="pt-BR" b="1" dirty="0">
                <a:latin typeface="Verdana" panose="020B0604030504040204" pitchFamily="34" charset="0"/>
                <a:ea typeface="Verdana" panose="020B0604030504040204" pitchFamily="34" charset="0"/>
              </a:rPr>
              <a:t>Aula Nota 10</a:t>
            </a:r>
            <a:r>
              <a:rPr lang="pt-BR" dirty="0">
                <a:latin typeface="Verdana" panose="020B0604030504040204" pitchFamily="34" charset="0"/>
                <a:ea typeface="Verdana" panose="020B0604030504040204" pitchFamily="34" charset="0"/>
              </a:rPr>
              <a:t> 3.0: 63 técnicas para melhorar a gestão da sala de aula. Porto Alegre: Penso, 2023. </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pt-BR" dirty="0">
                <a:latin typeface="Verdana" panose="020B0604030504040204" pitchFamily="34" charset="0"/>
                <a:ea typeface="Verdana" panose="020B0604030504040204" pitchFamily="34" charset="0"/>
              </a:rPr>
              <a:t>PPT: </a:t>
            </a:r>
            <a:r>
              <a:rPr lang="pt-BR" dirty="0" err="1">
                <a:latin typeface="Verdana" panose="020B0604030504040204" pitchFamily="34" charset="0"/>
                <a:ea typeface="Verdana" panose="020B0604030504040204" pitchFamily="34" charset="0"/>
              </a:rPr>
              <a:t>Smart</a:t>
            </a:r>
            <a:r>
              <a:rPr lang="pt-BR" dirty="0">
                <a:latin typeface="Verdana" panose="020B0604030504040204" pitchFamily="34" charset="0"/>
                <a:ea typeface="Verdana" panose="020B0604030504040204" pitchFamily="34" charset="0"/>
              </a:rPr>
              <a:t> </a:t>
            </a:r>
            <a:r>
              <a:rPr lang="pt-BR" dirty="0" err="1">
                <a:latin typeface="Verdana" panose="020B0604030504040204" pitchFamily="34" charset="0"/>
                <a:ea typeface="Verdana" panose="020B0604030504040204" pitchFamily="34" charset="0"/>
              </a:rPr>
              <a:t>Art</a:t>
            </a:r>
            <a:r>
              <a:rPr lang="pt-BR" dirty="0">
                <a:latin typeface="Verdana" panose="020B0604030504040204" pitchFamily="34" charset="0"/>
                <a:ea typeface="Verdana" panose="020B0604030504040204" pitchFamily="34" charset="0"/>
              </a:rPr>
              <a:t> feita especialmente para a Pauta Formativa 4 – EFAPE</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pt-BR" dirty="0">
                <a:latin typeface="Verdana" panose="020B0604030504040204" pitchFamily="34" charset="0"/>
                <a:ea typeface="Verdana" panose="020B0604030504040204" pitchFamily="34" charset="0"/>
              </a:rPr>
              <a:t>Ou dependendo da situação, havendo tempo, pode-se inverter a ordem dos itens 3 e 4.</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pt-BR" u="sng" dirty="0">
                <a:solidFill>
                  <a:schemeClr val="hlink"/>
                </a:solidFill>
                <a:latin typeface="Verdana" panose="020B0604030504040204" pitchFamily="34" charset="0"/>
                <a:ea typeface="Verdana" panose="020B0604030504040204" pitchFamily="34" charset="0"/>
                <a:hlinkClick r:id="rId3"/>
              </a:rPr>
              <a:t>https://www.canva.com/design/DAF8rxWTLfw/fFTPjvy1sESta_fdWY6hZQ/edit?utm_content=DAF8rxWTLfw&amp;utm_campaign=designshare&amp;utm_medium=link2&amp;utm_source=sharebutton</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p:txBody>
      </p:sp>
      <p:sp>
        <p:nvSpPr>
          <p:cNvPr id="252" name="Google Shape;252;p9: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pt-BR">
                <a:latin typeface="Verdana" panose="020B0604030504040204" pitchFamily="34" charset="0"/>
                <a:ea typeface="Verdana" panose="020B0604030504040204" pitchFamily="34" charset="0"/>
              </a:rPr>
              <a:t>10</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1: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t-BR" b="0" i="0" dirty="0">
                <a:latin typeface="Verdana" panose="020B0604030504040204" pitchFamily="34" charset="0"/>
                <a:ea typeface="Verdana" panose="020B0604030504040204" pitchFamily="34" charset="0"/>
              </a:rPr>
              <a:t>Imagem de Estoque PowerPoint</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287" name="Google Shape;287;p11: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11</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314" name="Google Shape;314;p12: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12</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4: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329" name="Google Shape;329;p14: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13</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3253C6AC-B55C-0E2A-468A-4007720CC1ED}"/>
            </a:ext>
          </a:extLst>
        </p:cNvPr>
        <p:cNvGrpSpPr/>
        <p:nvPr/>
      </p:nvGrpSpPr>
      <p:grpSpPr>
        <a:xfrm>
          <a:off x="0" y="0"/>
          <a:ext cx="0" cy="0"/>
          <a:chOff x="0" y="0"/>
          <a:chExt cx="0" cy="0"/>
        </a:xfrm>
      </p:grpSpPr>
      <p:sp>
        <p:nvSpPr>
          <p:cNvPr id="327" name="Google Shape;327;p14:notes">
            <a:extLst>
              <a:ext uri="{FF2B5EF4-FFF2-40B4-BE49-F238E27FC236}">
                <a16:creationId xmlns:a16="http://schemas.microsoft.com/office/drawing/2014/main" id="{FAFC5D26-5E0B-61BC-DA18-D10622E1727A}"/>
              </a:ext>
            </a:extLst>
          </p:cNvPr>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4:notes">
            <a:extLst>
              <a:ext uri="{FF2B5EF4-FFF2-40B4-BE49-F238E27FC236}">
                <a16:creationId xmlns:a16="http://schemas.microsoft.com/office/drawing/2014/main" id="{0E2DFF15-6CAB-C3A5-8066-8246409F6278}"/>
              </a:ext>
            </a:extLst>
          </p:cNvPr>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329" name="Google Shape;329;p14:notes">
            <a:extLst>
              <a:ext uri="{FF2B5EF4-FFF2-40B4-BE49-F238E27FC236}">
                <a16:creationId xmlns:a16="http://schemas.microsoft.com/office/drawing/2014/main" id="{96BEAFCD-1B6D-82EC-5190-30C9A09C1F74}"/>
              </a:ext>
            </a:extLst>
          </p:cNvPr>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14</a:t>
            </a:fld>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676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erdana" panose="020B0604030504040204" pitchFamily="34" charset="0"/>
              <a:ea typeface="Verdana" panose="020B0604030504040204" pitchFamily="34" charset="0"/>
            </a:endParaRPr>
          </a:p>
        </p:txBody>
      </p:sp>
      <p:sp>
        <p:nvSpPr>
          <p:cNvPr id="270" name="Google Shape;270;p10: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33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5: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5: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344" name="Google Shape;344;p15: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16</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t-BR" dirty="0">
                <a:latin typeface="Verdana" panose="020B0604030504040204" pitchFamily="34" charset="0"/>
                <a:ea typeface="Verdana" panose="020B0604030504040204" pitchFamily="34" charset="0"/>
              </a:rPr>
              <a:t>Link do </a:t>
            </a:r>
            <a:r>
              <a:rPr lang="pt-BR" dirty="0" err="1">
                <a:latin typeface="Verdana" panose="020B0604030504040204" pitchFamily="34" charset="0"/>
                <a:ea typeface="Verdana" panose="020B0604030504040204" pitchFamily="34" charset="0"/>
              </a:rPr>
              <a:t>Canva</a:t>
            </a:r>
            <a:r>
              <a:rPr lang="pt-BR" dirty="0">
                <a:latin typeface="Verdana" panose="020B0604030504040204" pitchFamily="34" charset="0"/>
                <a:ea typeface="Verdana" panose="020B0604030504040204" pitchFamily="34" charset="0"/>
              </a:rPr>
              <a:t>: https://www.canva.com/design/DAF5CcgQjS0/wnc8v7qfcKbyPDV94hwoEg/edit?utm_content=DAF5CcgQjS0&amp;utm_campaign=designshare&amp;utm_medium=link2&amp;utm_source=sharebutton</a:t>
            </a:r>
            <a:endParaRPr dirty="0">
              <a:latin typeface="Verdana" panose="020B0604030504040204" pitchFamily="34" charset="0"/>
              <a:ea typeface="Verdana" panose="020B0604030504040204" pitchFamily="34" charset="0"/>
            </a:endParaRPr>
          </a:p>
        </p:txBody>
      </p:sp>
      <p:sp>
        <p:nvSpPr>
          <p:cNvPr id="100" name="Google Shape;100;p2: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2</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da imagem: https://upload.wikimedia.org/wikipedia/commons/1/12/ApartheidSignEnglishAfrikaans.jpg</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117" name="Google Shape;117;p3: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3</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3e6f2f0f0_0_25: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f3e6f2f0f0_0_25:notes"/>
          <p:cNvSpPr txBox="1">
            <a:spLocks noGrp="1"/>
          </p:cNvSpPr>
          <p:nvPr>
            <p:ph type="body" idx="1"/>
          </p:nvPr>
        </p:nvSpPr>
        <p:spPr>
          <a:xfrm>
            <a:off x="992665" y="3271381"/>
            <a:ext cx="7941300" cy="267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Clr>
                <a:schemeClr val="dk1"/>
              </a:buClr>
              <a:buSzPts val="1400"/>
              <a:buFont typeface="Arial"/>
              <a:buNone/>
            </a:pPr>
            <a:r>
              <a:rPr lang="pt-BR" dirty="0">
                <a:latin typeface="Verdana" panose="020B0604030504040204" pitchFamily="34" charset="0"/>
                <a:ea typeface="Verdana" panose="020B0604030504040204" pitchFamily="34" charset="0"/>
              </a:rPr>
              <a:t>Link da  Imagem: </a:t>
            </a:r>
            <a:r>
              <a:rPr lang="pt-BR" u="sng" dirty="0">
                <a:solidFill>
                  <a:schemeClr val="hlink"/>
                </a:solidFill>
                <a:latin typeface="Verdana" panose="020B0604030504040204" pitchFamily="34" charset="0"/>
                <a:ea typeface="Verdana" panose="020B0604030504040204" pitchFamily="34" charset="0"/>
                <a:hlinkClick r:id="rId3"/>
              </a:rPr>
              <a:t>https://br.freepik.com/fotos-gratis/martelo-de-madeira-e-livros-na-mesa-de-madeira_21018785.htm#from_view=detail_alsolike</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134" name="Google Shape;134;g1f3e6f2f0f0_0_25:notes"/>
          <p:cNvSpPr txBox="1">
            <a:spLocks noGrp="1"/>
          </p:cNvSpPr>
          <p:nvPr>
            <p:ph type="sldNum" idx="12"/>
          </p:nvPr>
        </p:nvSpPr>
        <p:spPr>
          <a:xfrm>
            <a:off x="5622799" y="6456612"/>
            <a:ext cx="4301400" cy="341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4</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b="1" dirty="0">
                <a:latin typeface="Verdana" panose="020B0604030504040204" pitchFamily="34" charset="0"/>
                <a:ea typeface="Verdana" panose="020B0604030504040204" pitchFamily="34" charset="0"/>
              </a:rPr>
              <a:t>Competência 2:</a:t>
            </a:r>
            <a:r>
              <a:rPr lang="pt-BR" dirty="0">
                <a:latin typeface="Verdana" panose="020B0604030504040204" pitchFamily="34" charset="0"/>
                <a:ea typeface="Verdana" panose="020B0604030504040204" pitchFamily="34" charset="0"/>
              </a:rPr>
              <a:t> Pesquisar, investigar, refletir, realizar análise crítica, usar a criatividade e buscar soluções para selecionar, organizar e planejar práticas pedagógicas desafiadoras, coerentes e significativas.</a:t>
            </a:r>
            <a:endParaRPr b="1"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b="1"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r>
              <a:rPr lang="pt-BR" b="1" dirty="0">
                <a:latin typeface="Verdana" panose="020B0604030504040204" pitchFamily="34" charset="0"/>
                <a:ea typeface="Verdana" panose="020B0604030504040204" pitchFamily="34" charset="0"/>
              </a:rPr>
              <a:t>Prática Profissional: </a:t>
            </a:r>
            <a:r>
              <a:rPr lang="pt-BR" dirty="0">
                <a:latin typeface="Verdana" panose="020B0604030504040204" pitchFamily="34" charset="0"/>
                <a:ea typeface="Verdana" panose="020B0604030504040204" pitchFamily="34" charset="0"/>
              </a:rPr>
              <a:t>Planejar e desenvolver sequências didáticas, recursos e ambientes pedagógicos, de forma a garantir aprendizagem efetiva de todos os alunos; Planejar e otimizar a infraestrutura institucional, o currículo e os recursos de ensino-aprendizagem disponíveis (MEC, 2020);</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da  Imagem: </a:t>
            </a:r>
            <a:r>
              <a:rPr lang="pt-BR" u="sng" dirty="0">
                <a:solidFill>
                  <a:schemeClr val="hlink"/>
                </a:solidFill>
                <a:latin typeface="Verdana" panose="020B0604030504040204" pitchFamily="34" charset="0"/>
                <a:ea typeface="Verdana" panose="020B0604030504040204" pitchFamily="34" charset="0"/>
                <a:hlinkClick r:id="rId3"/>
              </a:rPr>
              <a:t>https://br.freepik.com/fotos-gratis/maos-multirraciais-segurando-papelao-com-igualdade_10870003.htm#fromView=search&amp;page=1&amp;position=12&amp;uuid=17c4892a-2c01-4c86-92e3-71ab580c677c</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da  Imagem: </a:t>
            </a:r>
            <a:r>
              <a:rPr lang="pt-BR" u="sng" dirty="0">
                <a:solidFill>
                  <a:schemeClr val="hlink"/>
                </a:solidFill>
                <a:latin typeface="Verdana" panose="020B0604030504040204" pitchFamily="34" charset="0"/>
                <a:ea typeface="Verdana" panose="020B0604030504040204" pitchFamily="34" charset="0"/>
                <a:hlinkClick r:id="rId4"/>
              </a:rPr>
              <a:t>https://pixabay.com/pt/vectors/homem-pessoa-rosto-preto-mandela-156732/</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Clr>
                <a:schemeClr val="dk1"/>
              </a:buClr>
              <a:buSzPts val="1400"/>
              <a:buFont typeface="Arial"/>
              <a:buNone/>
            </a:pPr>
            <a:endParaRPr dirty="0">
              <a:latin typeface="Verdana" panose="020B0604030504040204" pitchFamily="34" charset="0"/>
              <a:ea typeface="Verdana" panose="020B0604030504040204" pitchFamily="34" charset="0"/>
            </a:endParaRPr>
          </a:p>
        </p:txBody>
      </p:sp>
      <p:sp>
        <p:nvSpPr>
          <p:cNvPr id="151" name="Google Shape;151;p4: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5</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da imagem: </a:t>
            </a:r>
            <a:r>
              <a:rPr lang="pt-BR" u="sng" dirty="0">
                <a:solidFill>
                  <a:schemeClr val="hlink"/>
                </a:solidFill>
                <a:latin typeface="Verdana" panose="020B0604030504040204" pitchFamily="34" charset="0"/>
                <a:ea typeface="Verdana" panose="020B0604030504040204" pitchFamily="34" charset="0"/>
                <a:hlinkClick r:id="rId3"/>
              </a:rPr>
              <a:t>https://acervocmsp.educacao.sp.gov.br/105439/622107.pdf</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da imagem: </a:t>
            </a:r>
            <a:r>
              <a:rPr lang="pt-BR" u="sng" dirty="0">
                <a:solidFill>
                  <a:schemeClr val="hlink"/>
                </a:solidFill>
                <a:latin typeface="Verdana" panose="020B0604030504040204" pitchFamily="34" charset="0"/>
                <a:ea typeface="Verdana" panose="020B0604030504040204" pitchFamily="34" charset="0"/>
                <a:hlinkClick r:id="rId4"/>
              </a:rPr>
              <a:t>https://acervocmsp.educacao.sp.gov.br/104619/607395.pdf</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Clr>
                <a:schemeClr val="dk1"/>
              </a:buClr>
              <a:buSzPts val="1400"/>
              <a:buFont typeface="Arial"/>
              <a:buNone/>
            </a:pPr>
            <a:endParaRPr dirty="0">
              <a:latin typeface="Verdana" panose="020B0604030504040204" pitchFamily="34" charset="0"/>
              <a:ea typeface="Verdana" panose="020B0604030504040204" pitchFamily="34" charset="0"/>
            </a:endParaRPr>
          </a:p>
        </p:txBody>
      </p:sp>
      <p:sp>
        <p:nvSpPr>
          <p:cNvPr id="170" name="Google Shape;170;p5: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6</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imagens: https://acervocmsp.educacao.sp.gov.br/105029/614305.pdf</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imagens: https://acervocmsp.educacao.sp.gov.br/104983/620867.pdf</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dirty="0">
              <a:latin typeface="Verdana" panose="020B0604030504040204" pitchFamily="34" charset="0"/>
              <a:ea typeface="Verdana" panose="020B0604030504040204" pitchFamily="34" charset="0"/>
            </a:endParaRPr>
          </a:p>
        </p:txBody>
      </p:sp>
      <p:sp>
        <p:nvSpPr>
          <p:cNvPr id="188" name="Google Shape;188;p6: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7</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imagens: https://acervocmsp.educacao.sp.gov.br/105029/614305.pdf</a:t>
            </a:r>
            <a:endParaRPr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r>
              <a:rPr lang="pt-BR" dirty="0">
                <a:latin typeface="Verdana" panose="020B0604030504040204" pitchFamily="34" charset="0"/>
                <a:ea typeface="Verdana" panose="020B0604030504040204" pitchFamily="34" charset="0"/>
              </a:rPr>
              <a:t>Link imagens: https://acervocmsp.educacao.sp.gov.br/104983/620867.pdf</a:t>
            </a:r>
            <a:endParaRPr dirty="0">
              <a:latin typeface="Verdana" panose="020B0604030504040204" pitchFamily="34" charset="0"/>
              <a:ea typeface="Verdana" panose="020B0604030504040204" pitchFamily="34" charset="0"/>
            </a:endParaRPr>
          </a:p>
        </p:txBody>
      </p:sp>
      <p:sp>
        <p:nvSpPr>
          <p:cNvPr id="204" name="Google Shape;204;p7: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latin typeface="Verdana" panose="020B0604030504040204" pitchFamily="34" charset="0"/>
                <a:ea typeface="Verdana" panose="020B0604030504040204" pitchFamily="34" charset="0"/>
              </a:rPr>
              <a:t>8</a:t>
            </a:fld>
            <a:endParaRPr dirty="0">
              <a:latin typeface="Verdana" panose="020B0604030504040204" pitchFamily="34" charset="0"/>
              <a:ea typeface="Verdan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8: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pt-BR" dirty="0">
                <a:latin typeface="Verdana" panose="020B0604030504040204" pitchFamily="34" charset="0"/>
                <a:ea typeface="Verdana" panose="020B0604030504040204" pitchFamily="34" charset="0"/>
              </a:rPr>
              <a:t>LEMOV, D. </a:t>
            </a:r>
            <a:r>
              <a:rPr lang="pt-BR" b="1" dirty="0">
                <a:latin typeface="Verdana" panose="020B0604030504040204" pitchFamily="34" charset="0"/>
                <a:ea typeface="Verdana" panose="020B0604030504040204" pitchFamily="34" charset="0"/>
              </a:rPr>
              <a:t>Aula Nota 10</a:t>
            </a:r>
            <a:r>
              <a:rPr lang="pt-BR" dirty="0">
                <a:latin typeface="Verdana" panose="020B0604030504040204" pitchFamily="34" charset="0"/>
                <a:ea typeface="Verdana" panose="020B0604030504040204" pitchFamily="34" charset="0"/>
              </a:rPr>
              <a:t> 3.0: 63 técnicas para melhorar a gestão da sala de aula. Porto Alegre: Penso, 2023. </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pt-BR" dirty="0">
                <a:latin typeface="Verdana" panose="020B0604030504040204" pitchFamily="34" charset="0"/>
                <a:ea typeface="Verdana" panose="020B0604030504040204" pitchFamily="34" charset="0"/>
              </a:rPr>
              <a:t>PPT: </a:t>
            </a:r>
            <a:r>
              <a:rPr lang="pt-BR" dirty="0" err="1">
                <a:latin typeface="Verdana" panose="020B0604030504040204" pitchFamily="34" charset="0"/>
                <a:ea typeface="Verdana" panose="020B0604030504040204" pitchFamily="34" charset="0"/>
              </a:rPr>
              <a:t>Smart</a:t>
            </a:r>
            <a:r>
              <a:rPr lang="pt-BR" dirty="0">
                <a:latin typeface="Verdana" panose="020B0604030504040204" pitchFamily="34" charset="0"/>
                <a:ea typeface="Verdana" panose="020B0604030504040204" pitchFamily="34" charset="0"/>
              </a:rPr>
              <a:t> </a:t>
            </a:r>
            <a:r>
              <a:rPr lang="pt-BR" dirty="0" err="1">
                <a:latin typeface="Verdana" panose="020B0604030504040204" pitchFamily="34" charset="0"/>
                <a:ea typeface="Verdana" panose="020B0604030504040204" pitchFamily="34" charset="0"/>
              </a:rPr>
              <a:t>Art</a:t>
            </a:r>
            <a:r>
              <a:rPr lang="pt-BR" dirty="0">
                <a:latin typeface="Verdana" panose="020B0604030504040204" pitchFamily="34" charset="0"/>
                <a:ea typeface="Verdana" panose="020B0604030504040204" pitchFamily="34" charset="0"/>
              </a:rPr>
              <a:t> feita especialmente para a Pauta Formativa 4 - EFAPE</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pt-BR" u="sng" dirty="0">
                <a:solidFill>
                  <a:schemeClr val="hlink"/>
                </a:solidFill>
                <a:latin typeface="Verdana" panose="020B0604030504040204" pitchFamily="34" charset="0"/>
                <a:ea typeface="Verdana" panose="020B0604030504040204" pitchFamily="34" charset="0"/>
                <a:hlinkClick r:id="rId3"/>
              </a:rPr>
              <a:t>https://www.canva.com/design/DAF8rxWTLfw/fFTPjvy1sESta_fdWY6hZQ/edit?utm_content=DAF8rxWTLfw&amp;utm_campaign=designshare&amp;utm_medium=link2&amp;utm_source=sharebutton</a:t>
            </a:r>
            <a:endParaRPr u="sng" dirty="0">
              <a:solidFill>
                <a:schemeClr val="hlink"/>
              </a:solidFill>
              <a:latin typeface="Verdana" panose="020B0604030504040204" pitchFamily="34" charset="0"/>
              <a:ea typeface="Verdana" panose="020B0604030504040204" pitchFamily="34" charset="0"/>
              <a:hlinkClick r:id="rId3"/>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r>
              <a:rPr lang="pt-BR" dirty="0">
                <a:latin typeface="Verdana" panose="020B0604030504040204" pitchFamily="34" charset="0"/>
                <a:ea typeface="Verdana" panose="020B0604030504040204" pitchFamily="34" charset="0"/>
              </a:rPr>
              <a:t>LEMOV </a:t>
            </a:r>
            <a:r>
              <a:rPr lang="pt-BR" dirty="0" err="1">
                <a:latin typeface="Verdana" panose="020B0604030504040204" pitchFamily="34" charset="0"/>
                <a:ea typeface="Verdana" panose="020B0604030504040204" pitchFamily="34" charset="0"/>
              </a:rPr>
              <a:t>pág</a:t>
            </a:r>
            <a:r>
              <a:rPr lang="pt-BR" dirty="0">
                <a:latin typeface="Verdana" panose="020B0604030504040204" pitchFamily="34" charset="0"/>
                <a:ea typeface="Verdana" panose="020B0604030504040204" pitchFamily="34" charset="0"/>
              </a:rPr>
              <a:t> 323 a 327.</a:t>
            </a:r>
            <a:endParaRPr dirty="0">
              <a:latin typeface="Verdana" panose="020B0604030504040204" pitchFamily="34" charset="0"/>
              <a:ea typeface="Verdana" panose="020B060403050404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panose="020B0604030504040204" pitchFamily="34" charset="0"/>
              <a:ea typeface="Verdana" panose="020B0604030504040204" pitchFamily="34" charset="0"/>
            </a:endParaRPr>
          </a:p>
        </p:txBody>
      </p:sp>
      <p:sp>
        <p:nvSpPr>
          <p:cNvPr id="220" name="Google Shape;220;p8:notes"/>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pt-BR">
                <a:latin typeface="Verdana" panose="020B0604030504040204" pitchFamily="34" charset="0"/>
                <a:ea typeface="Verdana" panose="020B0604030504040204" pitchFamily="34" charset="0"/>
              </a:rPr>
              <a:t>9</a:t>
            </a:fld>
            <a:endParaRPr dirty="0">
              <a:latin typeface="Verdana" panose="020B0604030504040204" pitchFamily="34" charset="0"/>
              <a:ea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2" name="Google Shape;2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23" name="Google Shape;2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24" name="Google Shape;2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panose="020B0604030504040204" pitchFamily="34" charset="0"/>
                <a:ea typeface="Verdana" panose="020B0604030504040204" pitchFamily="34" charset="0"/>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dirty="0"/>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latin typeface="Verdana" panose="020B0604030504040204" pitchFamily="34" charset="0"/>
                <a:ea typeface="Verdana" panose="020B0604030504040204" pitchFamily="34" charset="0"/>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dirty="0"/>
          </a:p>
        </p:txBody>
      </p:sp>
      <p:sp>
        <p:nvSpPr>
          <p:cNvPr id="34" name="Google Shape;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35" name="Google Shape;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36" name="Google Shape;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atin typeface="Verdana" panose="020B0604030504040204" pitchFamily="34" charset="0"/>
                <a:ea typeface="Verdana" panose="020B0604030504040204" pitchFamily="34" charset="0"/>
              </a:defRPr>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dirty="0"/>
          </a:p>
        </p:txBody>
      </p:sp>
      <p:sp>
        <p:nvSpPr>
          <p:cNvPr id="40" name="Google Shape;4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atin typeface="Verdana" panose="020B0604030504040204" pitchFamily="34" charset="0"/>
                <a:ea typeface="Verdana" panose="020B0604030504040204" pitchFamily="34" charset="0"/>
              </a:defRPr>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dirty="0"/>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Verdana" panose="020B0604030504040204" pitchFamily="34" charset="0"/>
                <a:ea typeface="Verdana" panose="020B0604030504040204" pitchFamily="34" charset="0"/>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dirty="0"/>
          </a:p>
        </p:txBody>
      </p:sp>
      <p:sp>
        <p:nvSpPr>
          <p:cNvPr id="47" name="Google Shape;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Verdana" panose="020B0604030504040204" pitchFamily="34" charset="0"/>
                <a:ea typeface="Verdana" panose="020B0604030504040204" pitchFamily="34" charset="0"/>
              </a:defRPr>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dirty="0"/>
          </a:p>
        </p:txBody>
      </p:sp>
      <p:sp>
        <p:nvSpPr>
          <p:cNvPr id="48" name="Google Shape;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Verdana" panose="020B0604030504040204" pitchFamily="34" charset="0"/>
                <a:ea typeface="Verdana" panose="020B0604030504040204" pitchFamily="34" charset="0"/>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dirty="0"/>
          </a:p>
        </p:txBody>
      </p:sp>
      <p:sp>
        <p:nvSpPr>
          <p:cNvPr id="49" name="Google Shape;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Verdana" panose="020B0604030504040204" pitchFamily="34" charset="0"/>
                <a:ea typeface="Verdana" panose="020B0604030504040204" pitchFamily="34" charset="0"/>
              </a:defRPr>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dirty="0"/>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atin typeface="Verdana" panose="020B0604030504040204" pitchFamily="34" charset="0"/>
                <a:ea typeface="Verdana" panose="020B0604030504040204" pitchFamily="34" charset="0"/>
              </a:defRPr>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dirty="0"/>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Verdana" panose="020B0604030504040204" pitchFamily="34" charset="0"/>
                <a:ea typeface="Verdana" panose="020B0604030504040204" pitchFamily="34" charset="0"/>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dirty="0"/>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5"/>
          <p:cNvSpPr>
            <a:spLocks noGrp="1"/>
          </p:cNvSpPr>
          <p:nvPr>
            <p:ph type="pic" idx="2"/>
          </p:nvPr>
        </p:nvSpPr>
        <p:spPr>
          <a:xfrm>
            <a:off x="1792288" y="612775"/>
            <a:ext cx="5486400" cy="4114800"/>
          </a:xfrm>
          <a:prstGeom prst="rect">
            <a:avLst/>
          </a:prstGeom>
          <a:noFill/>
          <a:ln>
            <a:noFill/>
          </a:ln>
        </p:spPr>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Verdana" panose="020B0604030504040204" pitchFamily="34" charset="0"/>
                <a:ea typeface="Verdana" panose="020B0604030504040204" pitchFamily="34" charset="0"/>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dirty="0"/>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pt-BR" dirty="0"/>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pt-BR" dirty="0"/>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pt-BR" dirty="0"/>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pic>
        <p:nvPicPr>
          <p:cNvPr id="6" name="Imagem 5">
            <a:extLst>
              <a:ext uri="{FF2B5EF4-FFF2-40B4-BE49-F238E27FC236}">
                <a16:creationId xmlns:a16="http://schemas.microsoft.com/office/drawing/2014/main" id="{0DE9F3A2-D6CD-0486-9F27-9EDAEF05C72D}"/>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0" y="0"/>
            <a:ext cx="18288000" cy="10286999"/>
          </a:xfrm>
          <a:prstGeom prst="rect">
            <a:avLst/>
          </a:prstGeom>
        </p:spPr>
      </p:pic>
      <p:sp>
        <p:nvSpPr>
          <p:cNvPr id="7" name="Retângulo 6">
            <a:extLst>
              <a:ext uri="{FF2B5EF4-FFF2-40B4-BE49-F238E27FC236}">
                <a16:creationId xmlns:a16="http://schemas.microsoft.com/office/drawing/2014/main" id="{24ED10E8-D04A-7DD2-22AF-B58E066BD136}"/>
              </a:ext>
            </a:extLst>
          </p:cNvPr>
          <p:cNvSpPr/>
          <p:nvPr userDrawn="1"/>
        </p:nvSpPr>
        <p:spPr>
          <a:xfrm>
            <a:off x="525676" y="582132"/>
            <a:ext cx="17236648" cy="9122735"/>
          </a:xfrm>
          <a:prstGeom prst="rect">
            <a:avLst/>
          </a:prstGeom>
          <a:solidFill>
            <a:schemeClr val="lt1">
              <a:alpha val="84147"/>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latin typeface="Verdana" panose="020B0604030504040204" pitchFamily="34" charset="0"/>
            </a:endParaRPr>
          </a:p>
        </p:txBody>
      </p:sp>
      <p:pic>
        <p:nvPicPr>
          <p:cNvPr id="8" name="Imagem 7">
            <a:extLst>
              <a:ext uri="{FF2B5EF4-FFF2-40B4-BE49-F238E27FC236}">
                <a16:creationId xmlns:a16="http://schemas.microsoft.com/office/drawing/2014/main" id="{1CCB3A37-9D84-5E99-999A-C8B597B58EC1}"/>
              </a:ext>
            </a:extLst>
          </p:cNvPr>
          <p:cNvPicPr>
            <a:picLocks noChangeAspect="1"/>
          </p:cNvPicPr>
          <p:nvPr userDrawn="1"/>
        </p:nvPicPr>
        <p:blipFill>
          <a:blip r:embed="rId14"/>
          <a:stretch>
            <a:fillRect/>
          </a:stretch>
        </p:blipFill>
        <p:spPr>
          <a:xfrm>
            <a:off x="16304923" y="8305800"/>
            <a:ext cx="1313091" cy="126555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6.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planalto.gov.br/ccivil_03/_ato2007-2010/2008/lei/l11645.htm"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youtube.com/watch?v=PD4Ew5DIGrU" TargetMode="External"/><Relationship Id="rId5" Type="http://schemas.openxmlformats.org/officeDocument/2006/relationships/hyperlink" Target="https://efape.educacao.sp.gov.br/multiplicaspprofessores/" TargetMode="External"/><Relationship Id="rId4" Type="http://schemas.openxmlformats.org/officeDocument/2006/relationships/hyperlink" Target="https://www.planalto.gov.br/ccivil_03/_ato2011-2014/2014/lei/l12990.htm" TargetMode="Externa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britannica.com/topic/apartheid" TargetMode="External"/><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ibge.gov.br/estatisticas/sociais/populacao/9372-caracteristicas-etnico-raciais-da-populacao.html?edicao=9376"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fape.educacao.sp.gov.br/multiplicaspprofessores/" TargetMode="External"/><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efape.educacao.sp.gov.br/curriculopaulista/wp-content/uploads/2023/02/Curriculo_Paulista-etapas-Educa%C3%A7%C3%A3o-Infantil-e-Ensino-Fundamental-ISBN.pdf" TargetMode="External"/><Relationship Id="rId5" Type="http://schemas.openxmlformats.org/officeDocument/2006/relationships/hyperlink" Target="https://efape.educacao.sp.gov.br/wp-content/uploads/2023/11/Documento_Orientador_MultiplicaSP_v03.pdf" TargetMode="External"/><Relationship Id="rId4" Type="http://schemas.openxmlformats.org/officeDocument/2006/relationships/hyperlink" Target="https://efape.educacao.sp.gov.br/curriculopaulista/wp-content/uploads/2020/08/CURR%C3%8DCULO%20PAULISTA%20etapa%20Ensino%20M%C3%A9dio.pdf" TargetMode="Externa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hyperlink" Target="https://acervocmsp.educacao.sp.gov.br/104619/607395.pdf" TargetMode="External"/><Relationship Id="rId13" Type="http://schemas.openxmlformats.org/officeDocument/2006/relationships/image" Target="../media/image9.png"/><Relationship Id="rId3" Type="http://schemas.openxmlformats.org/officeDocument/2006/relationships/hyperlink" Target="https://upload.wikimedia.org/wikipedia/commons/1/12/ApartheidSignEnglishAfrikaans.jpg" TargetMode="External"/><Relationship Id="rId7" Type="http://schemas.openxmlformats.org/officeDocument/2006/relationships/hyperlink" Target="https://acervocmsp.educacao.sp.gov.br/105439/622107.pdf" TargetMode="External"/><Relationship Id="rId12"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pixabay.com/pt/vectors/homem-pessoa-rosto-preto-mandela-156732/" TargetMode="External"/><Relationship Id="rId11" Type="http://schemas.openxmlformats.org/officeDocument/2006/relationships/hyperlink" Target="https://www.canva.com/design/DAF8rxWTLfw/fFTPjvy1sESta_fdWY6hZQ/edit?utm_content=DAF8rxWTLfw&amp;utm_campaign=designshare&amp;utm_medium=link2&amp;utm_source=sharebutton" TargetMode="External"/><Relationship Id="rId5" Type="http://schemas.openxmlformats.org/officeDocument/2006/relationships/hyperlink" Target="https://br.freepik.com/fotos-gratis/maos-multirraciais-segurando-papelao-com-igualdade_10870003.htm#fromView=search&amp;page=1&amp;position=12&amp;uuid=17c4892a-2c01-4c86-92e3-71ab580c677c" TargetMode="External"/><Relationship Id="rId10" Type="http://schemas.openxmlformats.org/officeDocument/2006/relationships/hyperlink" Target="https://acervocmsp.educacao.sp.gov.br/104983/620867.pdf" TargetMode="External"/><Relationship Id="rId4" Type="http://schemas.openxmlformats.org/officeDocument/2006/relationships/hyperlink" Target="https://br.freepik.com/fotos-gratis/martelo-de-madeira-e-livros-na-mesa-de-madeira_21018785.htm#from_view=detail_alsolike" TargetMode="External"/><Relationship Id="rId9" Type="http://schemas.openxmlformats.org/officeDocument/2006/relationships/hyperlink" Target="https://acervocmsp.educacao.sp.gov.br/105029/614305.pdf" TargetMode="External"/><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8288000" cy="10286999"/>
          </a:xfrm>
          <a:prstGeom prst="rect">
            <a:avLst/>
          </a:prstGeom>
          <a:noFill/>
          <a:ln>
            <a:noFill/>
          </a:ln>
        </p:spPr>
      </p:pic>
      <p:sp>
        <p:nvSpPr>
          <p:cNvPr id="90" name="Google Shape;90;p1"/>
          <p:cNvSpPr/>
          <p:nvPr/>
        </p:nvSpPr>
        <p:spPr>
          <a:xfrm>
            <a:off x="525676" y="574157"/>
            <a:ext cx="17236648" cy="9122735"/>
          </a:xfrm>
          <a:prstGeom prst="rect">
            <a:avLst/>
          </a:prstGeom>
          <a:solidFill>
            <a:srgbClr val="389E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91" name="Google Shape;91;p1"/>
          <p:cNvSpPr txBox="1"/>
          <p:nvPr/>
        </p:nvSpPr>
        <p:spPr>
          <a:xfrm>
            <a:off x="1696750" y="842920"/>
            <a:ext cx="7447250" cy="1423147"/>
          </a:xfrm>
          <a:prstGeom prst="rect">
            <a:avLst/>
          </a:prstGeom>
          <a:noFill/>
          <a:ln>
            <a:noFill/>
          </a:ln>
        </p:spPr>
        <p:txBody>
          <a:bodyPr spcFirstLastPara="1" wrap="square" lIns="0" tIns="0" rIns="0" bIns="0" anchor="t" anchorCtr="0">
            <a:spAutoFit/>
          </a:bodyPr>
          <a:lstStyle/>
          <a:p>
            <a:pPr marL="0" marR="0" lvl="0" indent="0" algn="l" rtl="0">
              <a:lnSpc>
                <a:spcPct val="271617"/>
              </a:lnSpc>
              <a:spcBef>
                <a:spcPts val="0"/>
              </a:spcBef>
              <a:spcAft>
                <a:spcPts val="0"/>
              </a:spcAft>
              <a:buClr>
                <a:srgbClr val="000000"/>
              </a:buClr>
              <a:buSzPts val="3400"/>
              <a:buFont typeface="Arial"/>
              <a:buNone/>
            </a:pPr>
            <a:r>
              <a:rPr lang="pt-BR" sz="3400" b="1" i="0" u="none" strike="noStrike" cap="none" dirty="0">
                <a:solidFill>
                  <a:schemeClr val="lt1"/>
                </a:solidFill>
                <a:latin typeface="Verdana"/>
                <a:ea typeface="Verdana"/>
                <a:cs typeface="Verdana"/>
                <a:sym typeface="Verdana"/>
              </a:rPr>
              <a:t>PAUTA FORMATIVA</a:t>
            </a:r>
            <a:endParaRPr sz="14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92" name="Google Shape;92;p1"/>
          <p:cNvSpPr txBox="1"/>
          <p:nvPr/>
        </p:nvSpPr>
        <p:spPr>
          <a:xfrm>
            <a:off x="1563398" y="2066040"/>
            <a:ext cx="15867351" cy="1415772"/>
          </a:xfrm>
          <a:prstGeom prst="rect">
            <a:avLst/>
          </a:prstGeom>
          <a:noFill/>
          <a:ln>
            <a:noFill/>
          </a:ln>
        </p:spPr>
        <p:txBody>
          <a:bodyPr spcFirstLastPara="1" wrap="square" lIns="0" tIns="0" rIns="0" bIns="0" anchor="t" anchorCtr="0">
            <a:spAutoFit/>
          </a:bodyPr>
          <a:lstStyle/>
          <a:p>
            <a:pPr marL="0" marR="0" lvl="0" indent="0" algn="l" rtl="0">
              <a:lnSpc>
                <a:spcPct val="115437"/>
              </a:lnSpc>
              <a:spcBef>
                <a:spcPts val="0"/>
              </a:spcBef>
              <a:spcAft>
                <a:spcPts val="0"/>
              </a:spcAft>
              <a:buClr>
                <a:srgbClr val="000000"/>
              </a:buClr>
              <a:buSzPts val="8000"/>
              <a:buFont typeface="Arial"/>
              <a:buNone/>
            </a:pPr>
            <a:r>
              <a:rPr lang="pt-BR" sz="8000" b="1" i="0" u="none" strike="noStrike" cap="none" dirty="0">
                <a:solidFill>
                  <a:srgbClr val="FFD200"/>
                </a:solidFill>
                <a:latin typeface="Verdana"/>
                <a:ea typeface="Verdana"/>
                <a:cs typeface="Verdana"/>
                <a:sym typeface="Verdana"/>
              </a:rPr>
              <a:t>EDUCAÇÃO ANTIRRACISTA</a:t>
            </a:r>
          </a:p>
        </p:txBody>
      </p:sp>
      <p:pic>
        <p:nvPicPr>
          <p:cNvPr id="93" name="Google Shape;93;p1" descr="Uma imagem contendo objeto, relógio, mesa, pequeno&#10;&#10;Descrição gerada automaticamente"/>
          <p:cNvPicPr preferRelativeResize="0"/>
          <p:nvPr/>
        </p:nvPicPr>
        <p:blipFill rotWithShape="1">
          <a:blip r:embed="rId4">
            <a:alphaModFix/>
          </a:blip>
          <a:srcRect/>
          <a:stretch/>
        </p:blipFill>
        <p:spPr>
          <a:xfrm>
            <a:off x="7325422" y="2656147"/>
            <a:ext cx="11315726" cy="6789435"/>
          </a:xfrm>
          <a:prstGeom prst="rect">
            <a:avLst/>
          </a:prstGeom>
          <a:noFill/>
          <a:ln>
            <a:noFill/>
          </a:ln>
        </p:spPr>
      </p:pic>
      <p:pic>
        <p:nvPicPr>
          <p:cNvPr id="94" name="Google Shape;94;p1" descr="Ícone&#10;&#10;Descrição gerada automaticamente"/>
          <p:cNvPicPr preferRelativeResize="0"/>
          <p:nvPr/>
        </p:nvPicPr>
        <p:blipFill rotWithShape="1">
          <a:blip r:embed="rId5">
            <a:alphaModFix/>
          </a:blip>
          <a:srcRect/>
          <a:stretch/>
        </p:blipFill>
        <p:spPr>
          <a:xfrm>
            <a:off x="-1087422" y="6211256"/>
            <a:ext cx="5569615" cy="6676725"/>
          </a:xfrm>
          <a:prstGeom prst="rect">
            <a:avLst/>
          </a:prstGeom>
          <a:noFill/>
          <a:ln>
            <a:noFill/>
          </a:ln>
        </p:spPr>
      </p:pic>
      <p:pic>
        <p:nvPicPr>
          <p:cNvPr id="95" name="Google Shape;95;p1" descr="Forma&#10;&#10;Descrição gerada automaticamente"/>
          <p:cNvPicPr preferRelativeResize="0"/>
          <p:nvPr/>
        </p:nvPicPr>
        <p:blipFill rotWithShape="1">
          <a:blip r:embed="rId6">
            <a:alphaModFix/>
          </a:blip>
          <a:srcRect/>
          <a:stretch/>
        </p:blipFill>
        <p:spPr>
          <a:xfrm rot="7916522">
            <a:off x="659806" y="2034424"/>
            <a:ext cx="5645381" cy="10493997"/>
          </a:xfrm>
          <a:prstGeom prst="rect">
            <a:avLst/>
          </a:prstGeom>
          <a:noFill/>
          <a:ln>
            <a:noFill/>
          </a:ln>
        </p:spPr>
      </p:pic>
      <p:pic>
        <p:nvPicPr>
          <p:cNvPr id="96" name="Google Shape;96;p1" descr="Ícone&#10;&#10;Descrição gerada automaticamente"/>
          <p:cNvPicPr preferRelativeResize="0"/>
          <p:nvPr/>
        </p:nvPicPr>
        <p:blipFill rotWithShape="1">
          <a:blip r:embed="rId7">
            <a:alphaModFix/>
          </a:blip>
          <a:srcRect/>
          <a:stretch/>
        </p:blipFill>
        <p:spPr>
          <a:xfrm>
            <a:off x="2283323" y="4518308"/>
            <a:ext cx="5449091" cy="30651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 name="Agrupar 1">
            <a:extLst>
              <a:ext uri="{FF2B5EF4-FFF2-40B4-BE49-F238E27FC236}">
                <a16:creationId xmlns:a16="http://schemas.microsoft.com/office/drawing/2014/main" id="{6E5A3FAC-FE4E-FBB3-3DAA-99980E9557AA}"/>
              </a:ext>
            </a:extLst>
          </p:cNvPr>
          <p:cNvGrpSpPr/>
          <p:nvPr/>
        </p:nvGrpSpPr>
        <p:grpSpPr>
          <a:xfrm>
            <a:off x="-718688" y="7718213"/>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73EDB30D-B868-A99F-B04D-6BD1B0413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7919559A-755C-86ED-1B5A-FBDF0466E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pic>
        <p:nvPicPr>
          <p:cNvPr id="12" name="Google Shape;260;p9">
            <a:extLst>
              <a:ext uri="{FF2B5EF4-FFF2-40B4-BE49-F238E27FC236}">
                <a16:creationId xmlns:a16="http://schemas.microsoft.com/office/drawing/2014/main" id="{B45C9C89-AC77-3EB9-4681-6E0BB318E887}"/>
              </a:ext>
            </a:extLst>
          </p:cNvPr>
          <p:cNvPicPr preferRelativeResize="0"/>
          <p:nvPr/>
        </p:nvPicPr>
        <p:blipFill rotWithShape="1">
          <a:blip r:embed="rId5">
            <a:alphaModFix/>
          </a:blip>
          <a:srcRect l="3326" r="3857" b="3588"/>
          <a:stretch/>
        </p:blipFill>
        <p:spPr>
          <a:xfrm>
            <a:off x="1388949" y="2367744"/>
            <a:ext cx="7638444" cy="5952629"/>
          </a:xfrm>
          <a:prstGeom prst="rect">
            <a:avLst/>
          </a:prstGeom>
          <a:noFill/>
          <a:ln>
            <a:noFill/>
          </a:ln>
        </p:spPr>
      </p:pic>
      <p:pic>
        <p:nvPicPr>
          <p:cNvPr id="260" name="Google Shape;260;p9"/>
          <p:cNvPicPr preferRelativeResize="0"/>
          <p:nvPr/>
        </p:nvPicPr>
        <p:blipFill rotWithShape="1">
          <a:blip r:embed="rId5">
            <a:alphaModFix/>
          </a:blip>
          <a:srcRect l="3326" r="3857" b="3588"/>
          <a:stretch/>
        </p:blipFill>
        <p:spPr>
          <a:xfrm>
            <a:off x="9144000" y="2367744"/>
            <a:ext cx="7638444" cy="5952629"/>
          </a:xfrm>
          <a:prstGeom prst="rect">
            <a:avLst/>
          </a:prstGeom>
          <a:noFill/>
          <a:ln>
            <a:noFill/>
          </a:ln>
        </p:spPr>
      </p:pic>
      <p:sp>
        <p:nvSpPr>
          <p:cNvPr id="265" name="Google Shape;265;p9"/>
          <p:cNvSpPr txBox="1"/>
          <p:nvPr/>
        </p:nvSpPr>
        <p:spPr>
          <a:xfrm>
            <a:off x="9674686" y="3371563"/>
            <a:ext cx="6981107" cy="433960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pt-BR" sz="2300" b="1" i="0" u="none" strike="noStrike" cap="none" dirty="0">
                <a:solidFill>
                  <a:schemeClr val="dk1"/>
                </a:solidFill>
                <a:latin typeface="Verdana"/>
                <a:ea typeface="Verdana"/>
                <a:cs typeface="Verdana"/>
                <a:sym typeface="Verdana"/>
              </a:rPr>
              <a:t>3 - Tempo para Reflexão</a:t>
            </a:r>
            <a:r>
              <a:rPr lang="pt-BR" sz="2300" i="0" u="none" strike="noStrike" cap="none" dirty="0">
                <a:solidFill>
                  <a:schemeClr val="dk1"/>
                </a:solidFill>
                <a:latin typeface="Verdana"/>
                <a:ea typeface="Verdana"/>
                <a:cs typeface="Verdana"/>
                <a:sym typeface="Verdana"/>
              </a:rPr>
              <a:t>:</a:t>
            </a:r>
            <a:r>
              <a:rPr lang="pt-BR" sz="2300" b="1" i="0" u="none" strike="noStrike" cap="none" dirty="0">
                <a:solidFill>
                  <a:schemeClr val="dk1"/>
                </a:solidFill>
                <a:latin typeface="Verdana"/>
                <a:ea typeface="Verdana"/>
                <a:cs typeface="Verdana"/>
                <a:sym typeface="Verdana"/>
              </a:rPr>
              <a:t> </a:t>
            </a:r>
            <a:r>
              <a:rPr lang="pt-BR" sz="2300" b="0" i="0" u="none" strike="noStrike" cap="none" dirty="0">
                <a:solidFill>
                  <a:schemeClr val="dk1"/>
                </a:solidFill>
                <a:latin typeface="Verdana"/>
                <a:ea typeface="Verdana"/>
                <a:cs typeface="Verdana"/>
                <a:sym typeface="Verdana"/>
              </a:rPr>
              <a:t>os alunos têm um período definido para refletir e escrever suas respostas.</a:t>
            </a:r>
            <a:endParaRPr sz="2300" b="0" i="0" u="none" strike="noStrike" cap="none" dirty="0">
              <a:solidFill>
                <a:schemeClr val="dk1"/>
              </a:solidFill>
              <a:latin typeface="Verdana"/>
              <a:ea typeface="Verdana"/>
              <a:cs typeface="Verdana"/>
              <a:sym typeface="Verdana"/>
            </a:endParaRPr>
          </a:p>
          <a:p>
            <a:pPr marL="0" marR="0" lvl="0" indent="0" rtl="0">
              <a:lnSpc>
                <a:spcPct val="100000"/>
              </a:lnSpc>
              <a:spcBef>
                <a:spcPts val="0"/>
              </a:spcBef>
              <a:spcAft>
                <a:spcPts val="0"/>
              </a:spcAft>
              <a:buNone/>
            </a:pPr>
            <a:r>
              <a:rPr lang="pt-BR" sz="2300" b="0" i="0" u="none" strike="noStrike" cap="none" dirty="0">
                <a:solidFill>
                  <a:schemeClr val="dk1"/>
                </a:solidFill>
                <a:latin typeface="Verdana"/>
                <a:ea typeface="Verdana"/>
                <a:cs typeface="Verdana"/>
                <a:sym typeface="Verdana"/>
              </a:rPr>
              <a:t>Esse tempo pode variar de acordo com a complexidade do tópico, permitindo uma exploração profunda das ideias.</a:t>
            </a:r>
            <a:endParaRPr sz="2300" b="0" i="0" u="none" strike="noStrike" cap="none" dirty="0">
              <a:solidFill>
                <a:schemeClr val="dk1"/>
              </a:solidFill>
              <a:latin typeface="Verdana"/>
              <a:ea typeface="Verdana"/>
              <a:cs typeface="Verdana"/>
              <a:sym typeface="Verdana"/>
            </a:endParaRPr>
          </a:p>
          <a:p>
            <a:pPr marL="0" marR="0" lvl="0" indent="0" rtl="0">
              <a:lnSpc>
                <a:spcPct val="100000"/>
              </a:lnSpc>
              <a:spcBef>
                <a:spcPts val="0"/>
              </a:spcBef>
              <a:spcAft>
                <a:spcPts val="0"/>
              </a:spcAft>
              <a:buNone/>
            </a:pPr>
            <a:endParaRPr sz="2300" b="1" i="0" u="none" strike="noStrike" cap="none" dirty="0">
              <a:solidFill>
                <a:schemeClr val="dk1"/>
              </a:solidFill>
              <a:latin typeface="Verdana"/>
              <a:ea typeface="Verdana"/>
              <a:cs typeface="Verdana"/>
              <a:sym typeface="Verdana"/>
            </a:endParaRPr>
          </a:p>
          <a:p>
            <a:pPr marL="0" marR="0" lvl="0" indent="0" rtl="0">
              <a:lnSpc>
                <a:spcPct val="100000"/>
              </a:lnSpc>
              <a:spcBef>
                <a:spcPts val="0"/>
              </a:spcBef>
              <a:spcAft>
                <a:spcPts val="0"/>
              </a:spcAft>
              <a:buNone/>
            </a:pPr>
            <a:r>
              <a:rPr lang="pt-BR" sz="2300" b="1" i="0" u="none" strike="noStrike" cap="none" dirty="0">
                <a:solidFill>
                  <a:schemeClr val="dk1"/>
                </a:solidFill>
                <a:latin typeface="Verdana"/>
                <a:ea typeface="Verdana"/>
                <a:cs typeface="Verdana"/>
                <a:sym typeface="Verdana"/>
              </a:rPr>
              <a:t>4 - Compartilhamento</a:t>
            </a:r>
            <a:r>
              <a:rPr lang="pt-BR" sz="2300" i="0" u="none" strike="noStrike" cap="none" dirty="0">
                <a:solidFill>
                  <a:srgbClr val="000000"/>
                </a:solidFill>
                <a:latin typeface="Verdana"/>
                <a:ea typeface="Verdana"/>
                <a:cs typeface="Verdana"/>
                <a:sym typeface="Verdana"/>
              </a:rPr>
              <a:t>:</a:t>
            </a:r>
            <a:r>
              <a:rPr lang="pt-BR" sz="2300" b="1" i="0" u="none" strike="noStrike" cap="none" dirty="0">
                <a:solidFill>
                  <a:srgbClr val="000000"/>
                </a:solidFill>
                <a:latin typeface="Verdana"/>
                <a:ea typeface="Verdana"/>
                <a:cs typeface="Verdana"/>
                <a:sym typeface="Verdana"/>
              </a:rPr>
              <a:t> </a:t>
            </a:r>
            <a:r>
              <a:rPr lang="pt-BR" sz="2300" b="0" i="0" u="none" strike="noStrike" cap="none" dirty="0">
                <a:solidFill>
                  <a:srgbClr val="000000"/>
                </a:solidFill>
                <a:latin typeface="Verdana"/>
                <a:ea typeface="Verdana"/>
                <a:cs typeface="Verdana"/>
                <a:sym typeface="Verdana"/>
              </a:rPr>
              <a:t>os estudantes podem compartilhar suas respostas em grupos pequenos, em pares ou até mesmo em uma discussão envolvente com toda a classe.</a:t>
            </a:r>
            <a:endParaRPr sz="2300" b="0" i="0" u="none" strike="noStrike" cap="none" dirty="0">
              <a:solidFill>
                <a:srgbClr val="000000"/>
              </a:solidFill>
              <a:latin typeface="Verdana"/>
              <a:ea typeface="Verdana"/>
              <a:cs typeface="Verdana"/>
              <a:sym typeface="Verdana"/>
            </a:endParaRPr>
          </a:p>
        </p:txBody>
      </p:sp>
      <p:sp>
        <p:nvSpPr>
          <p:cNvPr id="267" name="Google Shape;267;p9"/>
          <p:cNvSpPr txBox="1"/>
          <p:nvPr/>
        </p:nvSpPr>
        <p:spPr>
          <a:xfrm>
            <a:off x="1868573" y="3371563"/>
            <a:ext cx="6833132" cy="43396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2300" b="1" i="0" u="none" strike="noStrike" cap="none" dirty="0">
                <a:solidFill>
                  <a:schemeClr val="dk1"/>
                </a:solidFill>
                <a:latin typeface="Verdana"/>
                <a:ea typeface="Verdana"/>
                <a:cs typeface="Verdana"/>
                <a:sym typeface="Verdana"/>
              </a:rPr>
              <a:t>Etapas</a:t>
            </a:r>
            <a:endParaRPr sz="2300"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0" marR="0" lvl="0" indent="0" rtl="0">
              <a:lnSpc>
                <a:spcPct val="100000"/>
              </a:lnSpc>
              <a:spcBef>
                <a:spcPts val="0"/>
              </a:spcBef>
              <a:spcAft>
                <a:spcPts val="0"/>
              </a:spcAft>
              <a:buNone/>
            </a:pPr>
            <a:r>
              <a:rPr lang="pt-BR" sz="2300" b="1" i="0" u="none" strike="noStrike" cap="none" dirty="0">
                <a:solidFill>
                  <a:schemeClr val="dk1"/>
                </a:solidFill>
                <a:latin typeface="Verdana"/>
                <a:ea typeface="Verdana"/>
                <a:cs typeface="Verdana"/>
                <a:sym typeface="Verdana"/>
              </a:rPr>
              <a:t>1 – “Definição do Momento”</a:t>
            </a:r>
            <a:r>
              <a:rPr lang="pt-BR" sz="2300" i="0" u="none" strike="noStrike" cap="none" dirty="0">
                <a:solidFill>
                  <a:schemeClr val="dk1"/>
                </a:solidFill>
                <a:latin typeface="Verdana"/>
                <a:ea typeface="Verdana"/>
                <a:cs typeface="Verdana"/>
                <a:sym typeface="Verdana"/>
              </a:rPr>
              <a:t>:</a:t>
            </a:r>
            <a:r>
              <a:rPr lang="pt-BR" sz="2300" b="1" i="0" u="none" strike="noStrike" cap="none" dirty="0">
                <a:solidFill>
                  <a:schemeClr val="dk1"/>
                </a:solidFill>
                <a:latin typeface="Verdana"/>
                <a:ea typeface="Verdana"/>
                <a:cs typeface="Verdana"/>
                <a:sym typeface="Verdana"/>
              </a:rPr>
              <a:t> </a:t>
            </a:r>
            <a:r>
              <a:rPr lang="pt-BR" sz="2300" b="0" i="0" u="none" strike="noStrike" cap="none" dirty="0">
                <a:solidFill>
                  <a:schemeClr val="dk1"/>
                </a:solidFill>
                <a:latin typeface="Verdana"/>
                <a:ea typeface="Verdana"/>
                <a:cs typeface="Verdana"/>
                <a:sym typeface="Verdana"/>
              </a:rPr>
              <a:t> o professor apresenta um tópico, uma pergunta intrigante ou até mesmo um desafio inspirador relacionado ao conteúdo da aula. </a:t>
            </a:r>
            <a:endParaRPr sz="2300" b="0" i="0" u="none" strike="noStrike" cap="none" dirty="0">
              <a:solidFill>
                <a:schemeClr val="dk1"/>
              </a:solidFill>
              <a:latin typeface="Verdana" panose="020B0604030504040204" pitchFamily="34" charset="0"/>
              <a:ea typeface="Verdana" panose="020B0604030504040204" pitchFamily="34" charset="0"/>
              <a:sym typeface="Arial"/>
            </a:endParaRPr>
          </a:p>
          <a:p>
            <a:pPr marL="0" marR="0" lvl="0" indent="0" rtl="0">
              <a:lnSpc>
                <a:spcPct val="100000"/>
              </a:lnSpc>
              <a:spcBef>
                <a:spcPts val="0"/>
              </a:spcBef>
              <a:spcAft>
                <a:spcPts val="0"/>
              </a:spcAft>
              <a:buNone/>
            </a:pPr>
            <a:endParaRPr sz="2300" b="1" i="0" u="none" strike="noStrike" cap="none" dirty="0">
              <a:solidFill>
                <a:schemeClr val="dk1"/>
              </a:solidFill>
              <a:latin typeface="Verdana"/>
              <a:ea typeface="Verdana"/>
              <a:cs typeface="Verdana"/>
              <a:sym typeface="Verdana"/>
            </a:endParaRPr>
          </a:p>
          <a:p>
            <a:pPr marL="0" marR="0" lvl="0" indent="0" rtl="0">
              <a:lnSpc>
                <a:spcPct val="100000"/>
              </a:lnSpc>
              <a:spcBef>
                <a:spcPts val="0"/>
              </a:spcBef>
              <a:spcAft>
                <a:spcPts val="0"/>
              </a:spcAft>
              <a:buNone/>
            </a:pPr>
            <a:r>
              <a:rPr lang="pt-BR" sz="2300" b="1" i="0" u="none" strike="noStrike" cap="none" dirty="0">
                <a:solidFill>
                  <a:schemeClr val="dk1"/>
                </a:solidFill>
                <a:latin typeface="Verdana"/>
                <a:ea typeface="Verdana"/>
                <a:cs typeface="Verdana"/>
                <a:sym typeface="Verdana"/>
              </a:rPr>
              <a:t>2 – </a:t>
            </a:r>
            <a:r>
              <a:rPr lang="pt-BR" sz="2300" b="1" i="0" u="none" strike="noStrike" cap="none" dirty="0">
                <a:solidFill>
                  <a:srgbClr val="000000"/>
                </a:solidFill>
                <a:latin typeface="Verdana"/>
                <a:ea typeface="Verdana"/>
                <a:cs typeface="Verdana"/>
                <a:sym typeface="Verdana"/>
              </a:rPr>
              <a:t>“Pausa para Escrita”</a:t>
            </a:r>
            <a:r>
              <a:rPr lang="pt-BR" sz="2300" i="0" u="none" strike="noStrike" cap="none" dirty="0">
                <a:solidFill>
                  <a:srgbClr val="000000"/>
                </a:solidFill>
                <a:latin typeface="Verdana"/>
                <a:ea typeface="Verdana"/>
                <a:cs typeface="Verdana"/>
                <a:sym typeface="Verdana"/>
              </a:rPr>
              <a:t>:</a:t>
            </a:r>
            <a:r>
              <a:rPr lang="pt-BR" sz="2300" b="1" i="0" u="none" strike="noStrike" cap="none" dirty="0">
                <a:solidFill>
                  <a:srgbClr val="000000"/>
                </a:solidFill>
                <a:latin typeface="Verdana"/>
                <a:ea typeface="Verdana"/>
                <a:cs typeface="Verdana"/>
                <a:sym typeface="Verdana"/>
              </a:rPr>
              <a:t> </a:t>
            </a:r>
            <a:r>
              <a:rPr lang="pt-BR" sz="2300" b="0" i="0" u="none" strike="noStrike" cap="none" dirty="0">
                <a:solidFill>
                  <a:srgbClr val="000000"/>
                </a:solidFill>
                <a:latin typeface="Verdana"/>
                <a:ea typeface="Verdana"/>
                <a:cs typeface="Verdana"/>
                <a:sym typeface="Verdana"/>
              </a:rPr>
              <a:t>Os alunos são orientados a escrever suas respostas, pensamentos e opiniões sobre o tema apresentado. Isso pode ser feito individualmente ou em grupos, incentivando a colaboração e a criatividade.</a:t>
            </a:r>
            <a:endParaRPr sz="2300" dirty="0">
              <a:latin typeface="Verdana" panose="020B0604030504040204" pitchFamily="34" charset="0"/>
              <a:ea typeface="Verdana" panose="020B0604030504040204" pitchFamily="34" charset="0"/>
            </a:endParaRPr>
          </a:p>
        </p:txBody>
      </p:sp>
      <p:sp>
        <p:nvSpPr>
          <p:cNvPr id="5" name="Oval 20">
            <a:extLst>
              <a:ext uri="{FF2B5EF4-FFF2-40B4-BE49-F238E27FC236}">
                <a16:creationId xmlns:a16="http://schemas.microsoft.com/office/drawing/2014/main" id="{98D3C05B-EC4F-DE8F-AA10-E6D27D0B66A3}"/>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extBox 10">
            <a:extLst>
              <a:ext uri="{FF2B5EF4-FFF2-40B4-BE49-F238E27FC236}">
                <a16:creationId xmlns:a16="http://schemas.microsoft.com/office/drawing/2014/main" id="{F2AAD853-1010-23F4-D4FA-0905EFC26842}"/>
              </a:ext>
            </a:extLst>
          </p:cNvPr>
          <p:cNvSpPr txBox="1"/>
          <p:nvPr/>
        </p:nvSpPr>
        <p:spPr>
          <a:xfrm>
            <a:off x="2549291" y="839171"/>
            <a:ext cx="12956204" cy="1189108"/>
          </a:xfrm>
          <a:prstGeom prst="rect">
            <a:avLst/>
          </a:prstGeom>
        </p:spPr>
        <p:txBody>
          <a:bodyPr wrap="square" lIns="0" tIns="0" rIns="0" bIns="0" rtlCol="0" anchor="t">
            <a:spAutoFit/>
          </a:bodyPr>
          <a:lstStyle/>
          <a:p>
            <a:pPr>
              <a:lnSpc>
                <a:spcPts val="11672"/>
              </a:lnSpc>
            </a:pPr>
            <a:r>
              <a:rPr lang="pt-BR" sz="2400" dirty="0">
                <a:solidFill>
                  <a:srgbClr val="389E94"/>
                </a:solidFill>
                <a:latin typeface="Verdana" panose="020B0604030504040204" pitchFamily="34" charset="0"/>
                <a:ea typeface="Verdana" panose="020B0604030504040204" pitchFamily="34" charset="0"/>
                <a:cs typeface="Verdana" panose="020B0604030504040204" pitchFamily="34" charset="0"/>
              </a:rPr>
              <a:t>Metodologias Ativas e Técnicas de Gestão de Sala de Aula – Todo mundo escreve</a:t>
            </a:r>
          </a:p>
        </p:txBody>
      </p:sp>
      <p:pic>
        <p:nvPicPr>
          <p:cNvPr id="7" name="Imagem 6">
            <a:extLst>
              <a:ext uri="{FF2B5EF4-FFF2-40B4-BE49-F238E27FC236}">
                <a16:creationId xmlns:a16="http://schemas.microsoft.com/office/drawing/2014/main" id="{B18A74CB-2AE9-6ED0-6FA9-488150F93EA3}"/>
              </a:ext>
            </a:extLst>
          </p:cNvPr>
          <p:cNvPicPr>
            <a:picLocks noChangeAspect="1"/>
          </p:cNvPicPr>
          <p:nvPr/>
        </p:nvPicPr>
        <p:blipFill rotWithShape="1">
          <a:blip r:embed="rId6"/>
          <a:srcRect l="4094" t="6115" r="3805" b="5655"/>
          <a:stretch/>
        </p:blipFill>
        <p:spPr>
          <a:xfrm>
            <a:off x="1015014" y="1074197"/>
            <a:ext cx="1041012" cy="997259"/>
          </a:xfrm>
          <a:prstGeom prst="rect">
            <a:avLst/>
          </a:prstGeom>
        </p:spPr>
      </p:pic>
      <p:sp>
        <p:nvSpPr>
          <p:cNvPr id="8" name="TextBox 8">
            <a:extLst>
              <a:ext uri="{FF2B5EF4-FFF2-40B4-BE49-F238E27FC236}">
                <a16:creationId xmlns:a16="http://schemas.microsoft.com/office/drawing/2014/main" id="{B24588E7-2272-5D02-5AE2-6120B48E925B}"/>
              </a:ext>
            </a:extLst>
          </p:cNvPr>
          <p:cNvSpPr txBox="1"/>
          <p:nvPr/>
        </p:nvSpPr>
        <p:spPr>
          <a:xfrm>
            <a:off x="2549291" y="639354"/>
            <a:ext cx="11106748" cy="975267"/>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CONCEITOS IMPORTANTES</a:t>
            </a:r>
          </a:p>
        </p:txBody>
      </p:sp>
      <p:grpSp>
        <p:nvGrpSpPr>
          <p:cNvPr id="9" name="Agrupar 8">
            <a:extLst>
              <a:ext uri="{FF2B5EF4-FFF2-40B4-BE49-F238E27FC236}">
                <a16:creationId xmlns:a16="http://schemas.microsoft.com/office/drawing/2014/main" id="{11627349-CFB7-9519-35A6-C4EEC1B240BC}"/>
              </a:ext>
            </a:extLst>
          </p:cNvPr>
          <p:cNvGrpSpPr/>
          <p:nvPr/>
        </p:nvGrpSpPr>
        <p:grpSpPr>
          <a:xfrm>
            <a:off x="15738709" y="-748339"/>
            <a:ext cx="2829203" cy="4333052"/>
            <a:chOff x="15675743" y="-804518"/>
            <a:chExt cx="2829203" cy="4333052"/>
          </a:xfrm>
        </p:grpSpPr>
        <p:pic>
          <p:nvPicPr>
            <p:cNvPr id="10" name="Imagem 9" descr="Ícone&#10;&#10;Descrição gerada automaticamente">
              <a:extLst>
                <a:ext uri="{FF2B5EF4-FFF2-40B4-BE49-F238E27FC236}">
                  <a16:creationId xmlns:a16="http://schemas.microsoft.com/office/drawing/2014/main" id="{5A23AAFC-AD6B-5F4D-9EC4-158464601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11" name="Imagem 10" descr="Forma&#10;&#10;Descrição gerada automaticamente">
              <a:extLst>
                <a:ext uri="{FF2B5EF4-FFF2-40B4-BE49-F238E27FC236}">
                  <a16:creationId xmlns:a16="http://schemas.microsoft.com/office/drawing/2014/main" id="{571F6FC9-FA17-4F00-81ED-0DFFD4A0D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98" name="Google Shape;298;p11"/>
          <p:cNvGrpSpPr/>
          <p:nvPr/>
        </p:nvGrpSpPr>
        <p:grpSpPr>
          <a:xfrm>
            <a:off x="2085544" y="3550140"/>
            <a:ext cx="14566142" cy="4912235"/>
            <a:chOff x="291790" y="1381805"/>
            <a:chExt cx="14566142" cy="4912235"/>
          </a:xfrm>
        </p:grpSpPr>
        <p:sp>
          <p:nvSpPr>
            <p:cNvPr id="299" name="Google Shape;299;p11"/>
            <p:cNvSpPr/>
            <p:nvPr/>
          </p:nvSpPr>
          <p:spPr>
            <a:xfrm>
              <a:off x="291790" y="1381805"/>
              <a:ext cx="6958500" cy="2174700"/>
            </a:xfrm>
            <a:prstGeom prst="rect">
              <a:avLst/>
            </a:prstGeom>
            <a:solidFill>
              <a:schemeClr val="lt1">
                <a:alpha val="40000"/>
              </a:schemeClr>
            </a:solidFill>
            <a:ln w="9525" cap="flat" cmpd="sng">
              <a:solidFill>
                <a:srgbClr val="F79543">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Verdana" panose="020B0604030504040204" pitchFamily="34" charset="0"/>
                <a:ea typeface="Verdana" panose="020B0604030504040204" pitchFamily="34" charset="0"/>
                <a:sym typeface="Arial"/>
              </a:endParaRPr>
            </a:p>
          </p:txBody>
        </p:sp>
        <p:sp>
          <p:nvSpPr>
            <p:cNvPr id="300" name="Google Shape;300;p11"/>
            <p:cNvSpPr txBox="1"/>
            <p:nvPr/>
          </p:nvSpPr>
          <p:spPr>
            <a:xfrm>
              <a:off x="291790" y="1381805"/>
              <a:ext cx="6958500" cy="2174700"/>
            </a:xfrm>
            <a:prstGeom prst="rect">
              <a:avLst/>
            </a:prstGeom>
            <a:noFill/>
            <a:ln>
              <a:solidFill>
                <a:srgbClr val="389E94"/>
              </a:solidFill>
            </a:ln>
          </p:spPr>
          <p:txBody>
            <a:bodyPr spcFirstLastPara="1" wrap="square" lIns="14729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Verdana"/>
                <a:buNone/>
              </a:pPr>
              <a:r>
                <a:rPr lang="pt-BR" sz="4000" b="0" i="0" u="none" strike="noStrike" cap="none" dirty="0">
                  <a:solidFill>
                    <a:schemeClr val="dk1"/>
                  </a:solidFill>
                  <a:latin typeface="Verdana"/>
                  <a:ea typeface="Verdana"/>
                  <a:cs typeface="Verdana"/>
                  <a:sym typeface="Verdana"/>
                </a:rPr>
                <a:t>       Desigualdades</a:t>
              </a:r>
              <a:endParaRPr sz="4000" b="0" i="0" u="none" strike="noStrike" cap="none" dirty="0">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chemeClr val="lt1"/>
                </a:buClr>
                <a:buSzPts val="4000"/>
                <a:buFont typeface="Verdana"/>
                <a:buNone/>
              </a:pPr>
              <a:r>
                <a:rPr lang="pt-BR" sz="4000" b="0" i="0" u="none" strike="noStrike" cap="none" dirty="0">
                  <a:solidFill>
                    <a:schemeClr val="dk1"/>
                  </a:solidFill>
                  <a:latin typeface="Verdana"/>
                  <a:ea typeface="Verdana"/>
                  <a:cs typeface="Verdana"/>
                  <a:sym typeface="Verdana"/>
                </a:rPr>
                <a:t>                 e</a:t>
              </a:r>
              <a:endParaRPr sz="4000" b="0" i="0" u="none" strike="noStrike" cap="none" dirty="0">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chemeClr val="lt1"/>
                </a:buClr>
                <a:buSzPts val="4000"/>
                <a:buFont typeface="Verdana"/>
                <a:buNone/>
              </a:pPr>
              <a:r>
                <a:rPr lang="pt-BR" sz="4000" b="0" i="0" u="none" strike="noStrike" cap="none" dirty="0">
                  <a:solidFill>
                    <a:schemeClr val="dk1"/>
                  </a:solidFill>
                  <a:latin typeface="Verdana"/>
                  <a:ea typeface="Verdana"/>
                  <a:cs typeface="Verdana"/>
                  <a:sym typeface="Verdana"/>
                </a:rPr>
                <a:t>          Reparações</a:t>
              </a:r>
              <a:endParaRPr sz="4000" b="0" i="0" u="none" strike="noStrike" cap="none" dirty="0">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chemeClr val="lt1"/>
                </a:buClr>
                <a:buSzPts val="4000"/>
                <a:buFont typeface="Verdana"/>
                <a:buNone/>
              </a:pPr>
              <a:endParaRPr sz="1400" b="0" i="0" u="none" strike="noStrike" cap="none" dirty="0">
                <a:solidFill>
                  <a:schemeClr val="dk1"/>
                </a:solidFill>
                <a:latin typeface="Verdana" panose="020B0604030504040204" pitchFamily="34" charset="0"/>
                <a:ea typeface="Verdana" panose="020B0604030504040204" pitchFamily="34" charset="0"/>
                <a:sym typeface="Arial"/>
              </a:endParaRPr>
            </a:p>
          </p:txBody>
        </p:sp>
        <p:sp>
          <p:nvSpPr>
            <p:cNvPr id="301" name="Google Shape;301;p11"/>
            <p:cNvSpPr/>
            <p:nvPr/>
          </p:nvSpPr>
          <p:spPr>
            <a:xfrm>
              <a:off x="7899432" y="1381805"/>
              <a:ext cx="6958500" cy="2174700"/>
            </a:xfrm>
            <a:prstGeom prst="rect">
              <a:avLst/>
            </a:prstGeom>
            <a:solidFill>
              <a:schemeClr val="lt1">
                <a:alpha val="40000"/>
              </a:schemeClr>
            </a:solidFill>
            <a:ln w="9525" cap="flat" cmpd="sng">
              <a:solidFill>
                <a:srgbClr val="F79543">
                  <a:alpha val="6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Verdana" panose="020B0604030504040204" pitchFamily="34" charset="0"/>
                <a:ea typeface="Verdana" panose="020B0604030504040204" pitchFamily="34" charset="0"/>
                <a:sym typeface="Arial"/>
              </a:endParaRPr>
            </a:p>
          </p:txBody>
        </p:sp>
        <p:sp>
          <p:nvSpPr>
            <p:cNvPr id="302" name="Google Shape;302;p11"/>
            <p:cNvSpPr txBox="1"/>
            <p:nvPr/>
          </p:nvSpPr>
          <p:spPr>
            <a:xfrm>
              <a:off x="7899432" y="1381805"/>
              <a:ext cx="6958500" cy="2174700"/>
            </a:xfrm>
            <a:prstGeom prst="rect">
              <a:avLst/>
            </a:prstGeom>
            <a:noFill/>
            <a:ln>
              <a:solidFill>
                <a:srgbClr val="389E94"/>
              </a:solidFill>
            </a:ln>
          </p:spPr>
          <p:txBody>
            <a:bodyPr spcFirstLastPara="1" wrap="square" lIns="14729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Verdana"/>
                <a:buNone/>
              </a:pPr>
              <a:r>
                <a:rPr lang="pt-BR" sz="4000" b="0" i="0" u="none" strike="noStrike" cap="none">
                  <a:solidFill>
                    <a:schemeClr val="dk1"/>
                  </a:solidFill>
                  <a:latin typeface="Verdana"/>
                  <a:ea typeface="Verdana"/>
                  <a:cs typeface="Verdana"/>
                  <a:sym typeface="Verdana"/>
                </a:rPr>
                <a:t>Interdisciplinaridade</a:t>
              </a:r>
              <a:endParaRPr sz="4000" b="0" i="0" u="none" strike="noStrike" cap="none">
                <a:solidFill>
                  <a:schemeClr val="dk1"/>
                </a:solidFill>
                <a:latin typeface="Verdana"/>
                <a:ea typeface="Verdana"/>
                <a:cs typeface="Verdana"/>
                <a:sym typeface="Verdana"/>
              </a:endParaRPr>
            </a:p>
          </p:txBody>
        </p:sp>
        <p:sp>
          <p:nvSpPr>
            <p:cNvPr id="304" name="Google Shape;304;p11"/>
            <p:cNvSpPr/>
            <p:nvPr/>
          </p:nvSpPr>
          <p:spPr>
            <a:xfrm>
              <a:off x="4095611" y="4119340"/>
              <a:ext cx="6958500" cy="2174700"/>
            </a:xfrm>
            <a:prstGeom prst="rect">
              <a:avLst/>
            </a:prstGeom>
            <a:solidFill>
              <a:schemeClr val="lt1">
                <a:alpha val="40000"/>
              </a:schemeClr>
            </a:solidFill>
            <a:ln w="9525" cap="flat" cmpd="sng">
              <a:solidFill>
                <a:srgbClr val="F79543">
                  <a:alpha val="4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Verdana" panose="020B0604030504040204" pitchFamily="34" charset="0"/>
                <a:ea typeface="Verdana" panose="020B0604030504040204" pitchFamily="34" charset="0"/>
                <a:sym typeface="Arial"/>
              </a:endParaRPr>
            </a:p>
          </p:txBody>
        </p:sp>
        <p:sp>
          <p:nvSpPr>
            <p:cNvPr id="305" name="Google Shape;305;p11"/>
            <p:cNvSpPr txBox="1"/>
            <p:nvPr/>
          </p:nvSpPr>
          <p:spPr>
            <a:xfrm>
              <a:off x="4095611" y="4119340"/>
              <a:ext cx="6958500" cy="2174700"/>
            </a:xfrm>
            <a:prstGeom prst="rect">
              <a:avLst/>
            </a:prstGeom>
            <a:noFill/>
            <a:ln>
              <a:solidFill>
                <a:srgbClr val="389E94"/>
              </a:solidFill>
            </a:ln>
          </p:spPr>
          <p:txBody>
            <a:bodyPr spcFirstLastPara="1" wrap="square" lIns="14729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Verdana"/>
                <a:buNone/>
              </a:pPr>
              <a:r>
                <a:rPr lang="pt-BR" sz="4000" b="0" i="0" u="none" strike="noStrike" cap="none" dirty="0">
                  <a:solidFill>
                    <a:schemeClr val="dk1"/>
                  </a:solidFill>
                  <a:latin typeface="Verdana"/>
                  <a:ea typeface="Verdana"/>
                  <a:cs typeface="Verdana"/>
                  <a:sym typeface="Verdana"/>
                </a:rPr>
                <a:t>Material Digital</a:t>
              </a:r>
              <a:endParaRPr sz="1400" b="0" i="0" u="none" strike="noStrike" cap="none" dirty="0">
                <a:solidFill>
                  <a:schemeClr val="dk1"/>
                </a:solidFill>
                <a:latin typeface="Verdana" panose="020B0604030504040204" pitchFamily="34" charset="0"/>
                <a:ea typeface="Verdana" panose="020B0604030504040204" pitchFamily="34" charset="0"/>
                <a:sym typeface="Arial"/>
              </a:endParaRPr>
            </a:p>
          </p:txBody>
        </p:sp>
      </p:grpSp>
      <p:pic>
        <p:nvPicPr>
          <p:cNvPr id="308" name="Google Shape;308;p11"/>
          <p:cNvPicPr preferRelativeResize="0"/>
          <p:nvPr/>
        </p:nvPicPr>
        <p:blipFill rotWithShape="1">
          <a:blip r:embed="rId3">
            <a:alphaModFix/>
          </a:blip>
          <a:srcRect/>
          <a:stretch/>
        </p:blipFill>
        <p:spPr>
          <a:xfrm>
            <a:off x="1680361" y="2989816"/>
            <a:ext cx="2729025" cy="2499225"/>
          </a:xfrm>
          <a:prstGeom prst="rect">
            <a:avLst/>
          </a:prstGeom>
          <a:noFill/>
          <a:ln>
            <a:noFill/>
          </a:ln>
        </p:spPr>
      </p:pic>
      <p:pic>
        <p:nvPicPr>
          <p:cNvPr id="309" name="Google Shape;309;p11"/>
          <p:cNvPicPr preferRelativeResize="0"/>
          <p:nvPr/>
        </p:nvPicPr>
        <p:blipFill rotWithShape="1">
          <a:blip r:embed="rId4">
            <a:alphaModFix/>
          </a:blip>
          <a:srcRect l="10191" r="60302" b="25549"/>
          <a:stretch/>
        </p:blipFill>
        <p:spPr>
          <a:xfrm>
            <a:off x="9368615" y="3236036"/>
            <a:ext cx="1501449" cy="2216525"/>
          </a:xfrm>
          <a:prstGeom prst="rect">
            <a:avLst/>
          </a:prstGeom>
          <a:noFill/>
          <a:ln>
            <a:noFill/>
          </a:ln>
        </p:spPr>
      </p:pic>
      <p:pic>
        <p:nvPicPr>
          <p:cNvPr id="310" name="Google Shape;310;p11"/>
          <p:cNvPicPr preferRelativeResize="0"/>
          <p:nvPr/>
        </p:nvPicPr>
        <p:blipFill rotWithShape="1">
          <a:blip r:embed="rId5">
            <a:alphaModFix/>
          </a:blip>
          <a:srcRect/>
          <a:stretch/>
        </p:blipFill>
        <p:spPr>
          <a:xfrm>
            <a:off x="4674090" y="6001760"/>
            <a:ext cx="2430550" cy="2316625"/>
          </a:xfrm>
          <a:prstGeom prst="rect">
            <a:avLst/>
          </a:prstGeom>
          <a:noFill/>
          <a:ln>
            <a:noFill/>
          </a:ln>
        </p:spPr>
      </p:pic>
      <p:sp>
        <p:nvSpPr>
          <p:cNvPr id="2" name="Google Shape;355;p11">
            <a:extLst>
              <a:ext uri="{FF2B5EF4-FFF2-40B4-BE49-F238E27FC236}">
                <a16:creationId xmlns:a16="http://schemas.microsoft.com/office/drawing/2014/main" id="{2D6FE6E4-CE22-E29E-2352-D8CCF794835D}"/>
              </a:ext>
            </a:extLst>
          </p:cNvPr>
          <p:cNvSpPr txBox="1"/>
          <p:nvPr/>
        </p:nvSpPr>
        <p:spPr>
          <a:xfrm>
            <a:off x="2489049" y="1557335"/>
            <a:ext cx="49266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389E94"/>
                </a:solidFill>
                <a:latin typeface="Verdana"/>
                <a:ea typeface="Verdana"/>
                <a:cs typeface="Verdana"/>
                <a:sym typeface="Verdana"/>
              </a:rPr>
              <a:t>O que </a:t>
            </a:r>
            <a:r>
              <a:rPr lang="en-US" sz="2400" dirty="0" err="1">
                <a:solidFill>
                  <a:srgbClr val="389E94"/>
                </a:solidFill>
                <a:latin typeface="Verdana"/>
                <a:ea typeface="Verdana"/>
                <a:cs typeface="Verdana"/>
                <a:sym typeface="Verdana"/>
              </a:rPr>
              <a:t>aprendemos</a:t>
            </a:r>
            <a:r>
              <a:rPr lang="en-US" sz="2400" dirty="0">
                <a:solidFill>
                  <a:srgbClr val="389E94"/>
                </a:solidFill>
                <a:latin typeface="Verdana"/>
                <a:ea typeface="Verdana"/>
                <a:cs typeface="Verdana"/>
                <a:sym typeface="Verdana"/>
              </a:rPr>
              <a:t> </a:t>
            </a:r>
            <a:r>
              <a:rPr lang="en-US" sz="2400" dirty="0" err="1">
                <a:solidFill>
                  <a:srgbClr val="389E94"/>
                </a:solidFill>
                <a:latin typeface="Verdana"/>
                <a:ea typeface="Verdana"/>
                <a:cs typeface="Verdana"/>
                <a:sym typeface="Verdana"/>
              </a:rPr>
              <a:t>hoje</a:t>
            </a:r>
            <a:r>
              <a:rPr lang="en-US" sz="2400" dirty="0">
                <a:solidFill>
                  <a:srgbClr val="389E94"/>
                </a:solidFill>
                <a:latin typeface="Verdana"/>
                <a:ea typeface="Verdana"/>
                <a:cs typeface="Verdana"/>
                <a:sym typeface="Verdana"/>
              </a:rPr>
              <a:t>?</a:t>
            </a:r>
          </a:p>
        </p:txBody>
      </p:sp>
      <p:sp>
        <p:nvSpPr>
          <p:cNvPr id="3" name="Oval 21">
            <a:extLst>
              <a:ext uri="{FF2B5EF4-FFF2-40B4-BE49-F238E27FC236}">
                <a16:creationId xmlns:a16="http://schemas.microsoft.com/office/drawing/2014/main" id="{767F9DCE-4547-B498-B3AA-95EAA5AA0D6D}"/>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9D36DA42-7604-3EBD-42E0-3252F9AB1067}"/>
              </a:ext>
            </a:extLst>
          </p:cNvPr>
          <p:cNvPicPr>
            <a:picLocks noChangeAspect="1"/>
          </p:cNvPicPr>
          <p:nvPr/>
        </p:nvPicPr>
        <p:blipFill>
          <a:blip r:embed="rId6"/>
          <a:stretch>
            <a:fillRect/>
          </a:stretch>
        </p:blipFill>
        <p:spPr>
          <a:xfrm>
            <a:off x="992455" y="1036218"/>
            <a:ext cx="1093089" cy="1093089"/>
          </a:xfrm>
          <a:prstGeom prst="rect">
            <a:avLst/>
          </a:prstGeom>
        </p:spPr>
      </p:pic>
      <p:sp>
        <p:nvSpPr>
          <p:cNvPr id="5" name="TextBox 8">
            <a:extLst>
              <a:ext uri="{FF2B5EF4-FFF2-40B4-BE49-F238E27FC236}">
                <a16:creationId xmlns:a16="http://schemas.microsoft.com/office/drawing/2014/main" id="{5F8C15BD-F4E9-B773-AF39-190C8F17387C}"/>
              </a:ext>
            </a:extLst>
          </p:cNvPr>
          <p:cNvSpPr txBox="1"/>
          <p:nvPr/>
        </p:nvSpPr>
        <p:spPr>
          <a:xfrm>
            <a:off x="2549290" y="639354"/>
            <a:ext cx="10209779" cy="975203"/>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PARA CONCLUIR</a:t>
            </a:r>
          </a:p>
        </p:txBody>
      </p:sp>
      <p:grpSp>
        <p:nvGrpSpPr>
          <p:cNvPr id="6" name="Agrupar 5">
            <a:extLst>
              <a:ext uri="{FF2B5EF4-FFF2-40B4-BE49-F238E27FC236}">
                <a16:creationId xmlns:a16="http://schemas.microsoft.com/office/drawing/2014/main" id="{A63288CC-839C-AEB0-B868-C5345DC0CA3C}"/>
              </a:ext>
            </a:extLst>
          </p:cNvPr>
          <p:cNvGrpSpPr/>
          <p:nvPr/>
        </p:nvGrpSpPr>
        <p:grpSpPr>
          <a:xfrm>
            <a:off x="-716027" y="7724239"/>
            <a:ext cx="4333052" cy="3643718"/>
            <a:chOff x="-1783761" y="4364463"/>
            <a:chExt cx="10493997" cy="8523518"/>
          </a:xfrm>
        </p:grpSpPr>
        <p:pic>
          <p:nvPicPr>
            <p:cNvPr id="7" name="Imagem 6" descr="Ícone&#10;&#10;Descrição gerada automaticamente">
              <a:extLst>
                <a:ext uri="{FF2B5EF4-FFF2-40B4-BE49-F238E27FC236}">
                  <a16:creationId xmlns:a16="http://schemas.microsoft.com/office/drawing/2014/main" id="{CA753A1F-7C42-00BB-3203-F8F41CE95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8" name="Imagem 7" descr="Forma&#10;&#10;Descrição gerada automaticamente">
              <a:extLst>
                <a:ext uri="{FF2B5EF4-FFF2-40B4-BE49-F238E27FC236}">
                  <a16:creationId xmlns:a16="http://schemas.microsoft.com/office/drawing/2014/main" id="{FF9D5746-4275-646F-402F-0060899FD5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grpSp>
        <p:nvGrpSpPr>
          <p:cNvPr id="9" name="Agrupar 8">
            <a:extLst>
              <a:ext uri="{FF2B5EF4-FFF2-40B4-BE49-F238E27FC236}">
                <a16:creationId xmlns:a16="http://schemas.microsoft.com/office/drawing/2014/main" id="{BC9E7246-E422-4ED4-D2A5-53D4A5A5A17E}"/>
              </a:ext>
            </a:extLst>
          </p:cNvPr>
          <p:cNvGrpSpPr/>
          <p:nvPr/>
        </p:nvGrpSpPr>
        <p:grpSpPr>
          <a:xfrm>
            <a:off x="15738709" y="-748339"/>
            <a:ext cx="2829203" cy="4333052"/>
            <a:chOff x="15675743" y="-804518"/>
            <a:chExt cx="2829203" cy="4333052"/>
          </a:xfrm>
        </p:grpSpPr>
        <p:pic>
          <p:nvPicPr>
            <p:cNvPr id="10" name="Imagem 9" descr="Ícone&#10;&#10;Descrição gerada automaticamente">
              <a:extLst>
                <a:ext uri="{FF2B5EF4-FFF2-40B4-BE49-F238E27FC236}">
                  <a16:creationId xmlns:a16="http://schemas.microsoft.com/office/drawing/2014/main" id="{D0F11FEE-950B-146D-12DC-D682CD9C6E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11" name="Imagem 10" descr="Forma&#10;&#10;Descrição gerada automaticamente">
              <a:extLst>
                <a:ext uri="{FF2B5EF4-FFF2-40B4-BE49-F238E27FC236}">
                  <a16:creationId xmlns:a16="http://schemas.microsoft.com/office/drawing/2014/main" id="{6E663128-4D41-0A4E-41A5-0E4ACF56A8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2" name="Google Shape;322;p12"/>
          <p:cNvSpPr txBox="1"/>
          <p:nvPr/>
        </p:nvSpPr>
        <p:spPr>
          <a:xfrm>
            <a:off x="2339471" y="2220576"/>
            <a:ext cx="13609057" cy="67094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1200"/>
              </a:spcAft>
              <a:buClr>
                <a:srgbClr val="000000"/>
              </a:buClr>
              <a:buSzPts val="2000"/>
              <a:buFont typeface="Arial"/>
              <a:buNone/>
            </a:pP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BRASIL. Lei n</a:t>
            </a:r>
            <a:r>
              <a:rPr lang="pt-BR" sz="1800" b="0" i="0" u="sng" strike="noStrike" cap="none" baseline="30000" dirty="0">
                <a:solidFill>
                  <a:schemeClr val="dk1"/>
                </a:solidFill>
                <a:latin typeface="Verdana" panose="020B0604030504040204" pitchFamily="34" charset="0"/>
                <a:ea typeface="Verdana" panose="020B0604030504040204" pitchFamily="34" charset="0"/>
                <a:cs typeface="Verdana"/>
                <a:sym typeface="Verdana"/>
              </a:rPr>
              <a:t>º</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10.639, de 9 de janeiro de 2003. Altera a Lei n</a:t>
            </a:r>
            <a:r>
              <a:rPr lang="pt-BR" sz="1800" b="0" i="0" u="sng" strike="noStrike" cap="none" baseline="30000" dirty="0">
                <a:solidFill>
                  <a:schemeClr val="dk1"/>
                </a:solidFill>
                <a:latin typeface="Verdana" panose="020B0604030504040204" pitchFamily="34" charset="0"/>
                <a:ea typeface="Verdana" panose="020B0604030504040204" pitchFamily="34" charset="0"/>
                <a:cs typeface="Verdana"/>
                <a:sym typeface="Verdana"/>
              </a:rPr>
              <a:t>º</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9.394, de 20 de dezembro de 1996. Estabelece as diretrizes e bases da educação nacional, para incluir no currículo oficial da Rede de Ensino a obrigatoriedade da temática ‘História e Cultura Afro-Brasileira’, e dá outras providências. </a:t>
            </a:r>
            <a:r>
              <a:rPr lang="pt-BR" sz="1800" b="1" i="0" u="none" strike="noStrike" cap="none" dirty="0">
                <a:solidFill>
                  <a:schemeClr val="dk1"/>
                </a:solidFill>
                <a:latin typeface="Verdana" panose="020B0604030504040204" pitchFamily="34" charset="0"/>
                <a:ea typeface="Verdana" panose="020B0604030504040204" pitchFamily="34" charset="0"/>
                <a:cs typeface="Verdana"/>
                <a:sym typeface="Verdana"/>
              </a:rPr>
              <a:t>Diário Oficial da União</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Brasília, 10 jan. 2003. Disponível em: http://www.planalto.gov.br/ccivil_03/leis/2003/L10.639.htm. Acesso em: 20 mar. 2024. </a:t>
            </a:r>
            <a:endParaRPr lang="pt-BR" sz="1800" b="0" i="0" u="none" strike="noStrike" cap="none" dirty="0">
              <a:solidFill>
                <a:srgbClr val="000000"/>
              </a:solidFill>
              <a:latin typeface="Verdana" panose="020B0604030504040204" pitchFamily="34" charset="0"/>
              <a:ea typeface="Verdana" panose="020B0604030504040204" pitchFamily="34" charset="0"/>
              <a:sym typeface="Arial"/>
            </a:endParaRPr>
          </a:p>
          <a:p>
            <a:pPr marL="0" marR="0" lvl="0" indent="0" rtl="0">
              <a:spcBef>
                <a:spcPts val="0"/>
              </a:spcBef>
              <a:spcAft>
                <a:spcPts val="1200"/>
              </a:spcAft>
              <a:buClr>
                <a:srgbClr val="000000"/>
              </a:buClr>
              <a:buSzPts val="2000"/>
              <a:buFont typeface="Arial"/>
              <a:buNone/>
            </a:pPr>
            <a:r>
              <a:rPr lang="pt-BR" sz="1800" dirty="0">
                <a:solidFill>
                  <a:schemeClr val="dk1"/>
                </a:solidFill>
                <a:latin typeface="Verdana" panose="020B0604030504040204" pitchFamily="34" charset="0"/>
                <a:ea typeface="Verdana" panose="020B0604030504040204" pitchFamily="34" charset="0"/>
                <a:cs typeface="Verdana"/>
                <a:sym typeface="Verdana"/>
              </a:rPr>
              <a:t>BRASIL</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Lei n</a:t>
            </a:r>
            <a:r>
              <a:rPr lang="pt-BR" sz="1800" b="0" i="0" u="sng" strike="noStrike" cap="none" baseline="30000" dirty="0">
                <a:solidFill>
                  <a:schemeClr val="dk1"/>
                </a:solidFill>
                <a:latin typeface="Verdana" panose="020B0604030504040204" pitchFamily="34" charset="0"/>
                <a:ea typeface="Verdana" panose="020B0604030504040204" pitchFamily="34" charset="0"/>
                <a:cs typeface="Verdana"/>
                <a:sym typeface="Verdana"/>
              </a:rPr>
              <a:t>º</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11.645/2008, de 10 de março de 2008. Altera a lei n</a:t>
            </a:r>
            <a:r>
              <a:rPr lang="pt-BR" sz="1800" b="0" i="0" u="sng" strike="noStrike" cap="none" baseline="30000" dirty="0">
                <a:solidFill>
                  <a:schemeClr val="dk1"/>
                </a:solidFill>
                <a:latin typeface="Verdana" panose="020B0604030504040204" pitchFamily="34" charset="0"/>
                <a:ea typeface="Verdana" panose="020B0604030504040204" pitchFamily="34" charset="0"/>
                <a:cs typeface="Verdana"/>
                <a:sym typeface="Verdana"/>
              </a:rPr>
              <a:t>º</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9.394, de 20 de dezembro de 1996, modificada pela lei n</a:t>
            </a:r>
            <a:r>
              <a:rPr lang="pt-BR" sz="1800" b="0" i="0" u="sng" strike="noStrike" cap="none" baseline="30000" dirty="0">
                <a:solidFill>
                  <a:schemeClr val="dk1"/>
                </a:solidFill>
                <a:latin typeface="Verdana" panose="020B0604030504040204" pitchFamily="34" charset="0"/>
                <a:ea typeface="Verdana" panose="020B0604030504040204" pitchFamily="34" charset="0"/>
                <a:cs typeface="Verdana"/>
                <a:sym typeface="Verdana"/>
              </a:rPr>
              <a:t>º</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10.639, de 9 de janeiro de 2003, que estabelece as diretrizes e bases da educação nacional, para incluir no currículo oficial da rede de ensino a obrigatoriedade da temática “História e Cultura Afro-Brasileira e Indígena”. </a:t>
            </a:r>
            <a:r>
              <a:rPr lang="pt-BR" sz="1800" b="1" i="0" u="none" strike="noStrike" cap="none" dirty="0">
                <a:solidFill>
                  <a:schemeClr val="dk1"/>
                </a:solidFill>
                <a:latin typeface="Verdana" panose="020B0604030504040204" pitchFamily="34" charset="0"/>
                <a:ea typeface="Verdana" panose="020B0604030504040204" pitchFamily="34" charset="0"/>
                <a:cs typeface="Verdana"/>
                <a:sym typeface="Verdana"/>
              </a:rPr>
              <a:t>Diário Oficial da União</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Brasília, 11 mar. 2008. Disponível em: </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hlinkClick r:id="rId3"/>
              </a:rPr>
              <a:t>https://www.planalto.gov.br/ccivil_03/_ato2007-2010/2008/lei/l11645.htm</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Acesso em: 20 mar. 2024. </a:t>
            </a:r>
          </a:p>
          <a:p>
            <a:pPr marL="0" marR="0" lvl="0" indent="0" rtl="0">
              <a:spcBef>
                <a:spcPts val="0"/>
              </a:spcBef>
              <a:spcAft>
                <a:spcPts val="1200"/>
              </a:spcAft>
              <a:buClr>
                <a:srgbClr val="000000"/>
              </a:buClr>
              <a:buSzPts val="2000"/>
              <a:buFont typeface="Arial"/>
              <a:buNone/>
            </a:pP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BRASIL. Lei </a:t>
            </a:r>
            <a:r>
              <a:rPr lang="pt-BR" sz="1800" dirty="0">
                <a:solidFill>
                  <a:schemeClr val="dk1"/>
                </a:solidFill>
                <a:latin typeface="Verdana" panose="020B0604030504040204" pitchFamily="34" charset="0"/>
                <a:ea typeface="Verdana" panose="020B0604030504040204" pitchFamily="34" charset="0"/>
                <a:cs typeface="Verdana"/>
                <a:sym typeface="Verdana"/>
              </a:rPr>
              <a:t>n</a:t>
            </a:r>
            <a:r>
              <a:rPr lang="pt-BR" sz="1800" b="0" i="0" u="sng" strike="noStrike" cap="none" baseline="30000" dirty="0">
                <a:solidFill>
                  <a:schemeClr val="dk1"/>
                </a:solidFill>
                <a:latin typeface="Verdana" panose="020B0604030504040204" pitchFamily="34" charset="0"/>
                <a:ea typeface="Verdana" panose="020B0604030504040204" pitchFamily="34" charset="0"/>
                <a:cs typeface="Verdana"/>
                <a:sym typeface="Verdana"/>
              </a:rPr>
              <a:t>º</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12.990, de 9 de Junho de 2014. R</a:t>
            </a:r>
            <a:r>
              <a:rPr lang="pt-BR" sz="1800" dirty="0">
                <a:solidFill>
                  <a:schemeClr val="dk1"/>
                </a:solidFill>
                <a:latin typeface="Verdana" panose="020B0604030504040204" pitchFamily="34" charset="0"/>
                <a:ea typeface="Verdana" panose="020B0604030504040204" pitchFamily="34" charset="0"/>
              </a:rPr>
              <a:t>eserva aos negros 20% (vinte por cento) das vagas oferecidas nos concursos públicos para provimento de cargos efetivos e empregos públicos no âmbito da administração pública federal, das autarquias, das fundações públicas, das empresas públicas e das sociedades de economia mista controladas pela União.</a:t>
            </a:r>
            <a:r>
              <a:rPr lang="pt-BR" sz="1800" dirty="0">
                <a:solidFill>
                  <a:schemeClr val="dk1"/>
                </a:solidFill>
                <a:latin typeface="Verdana" panose="020B0604030504040204" pitchFamily="34" charset="0"/>
                <a:ea typeface="Verdana" panose="020B0604030504040204" pitchFamily="34" charset="0"/>
                <a:sym typeface="Verdana"/>
              </a:rPr>
              <a:t> </a:t>
            </a:r>
            <a:r>
              <a:rPr lang="pt-BR" sz="1800" b="1" i="0" u="none" strike="noStrike" cap="none" dirty="0">
                <a:solidFill>
                  <a:schemeClr val="dk1"/>
                </a:solidFill>
                <a:latin typeface="Verdana" panose="020B0604030504040204" pitchFamily="34" charset="0"/>
                <a:ea typeface="Verdana" panose="020B0604030504040204" pitchFamily="34" charset="0"/>
                <a:cs typeface="Verdana"/>
                <a:sym typeface="Verdana"/>
              </a:rPr>
              <a:t>Diário Oficial da União</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Brasília, 10 jun. 2014. Disponível em: </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hlinkClick r:id="rId4"/>
              </a:rPr>
              <a:t>https://www.planalto.gov.br/ccivil_03/_ato2011-2014/2014/lei/l12990.htm</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Acesso em: 20 mar. 2024.</a:t>
            </a:r>
            <a:endParaRPr lang="pt-BR" sz="1800" dirty="0">
              <a:solidFill>
                <a:schemeClr val="dk1"/>
              </a:solidFill>
              <a:latin typeface="Verdana" panose="020B0604030504040204" pitchFamily="34" charset="0"/>
              <a:ea typeface="Verdana" panose="020B0604030504040204" pitchFamily="34" charset="0"/>
              <a:sym typeface="Verdana"/>
            </a:endParaRPr>
          </a:p>
          <a:p>
            <a:pPr>
              <a:spcAft>
                <a:spcPts val="1200"/>
              </a:spcAft>
              <a:buClr>
                <a:schemeClr val="dk1"/>
              </a:buClr>
              <a:buSzPts val="1100"/>
            </a:pP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CARINE, Bárbara. </a:t>
            </a:r>
            <a:r>
              <a:rPr lang="pt-BR" sz="1800" b="1" i="0" u="none" strike="noStrike" cap="none" dirty="0">
                <a:solidFill>
                  <a:schemeClr val="dk1"/>
                </a:solidFill>
                <a:latin typeface="Verdana" panose="020B0604030504040204" pitchFamily="34" charset="0"/>
                <a:ea typeface="Verdana" panose="020B0604030504040204" pitchFamily="34" charset="0"/>
                <a:cs typeface="Verdana"/>
                <a:sym typeface="Verdana"/>
              </a:rPr>
              <a:t>Como ser um educador antirracista</a:t>
            </a: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 São Paulo: Planeta, 2023.</a:t>
            </a:r>
            <a:endParaRPr lang="pt-BR" sz="1800" b="0" i="0" u="none" strike="noStrike" cap="none" dirty="0">
              <a:solidFill>
                <a:srgbClr val="000000"/>
              </a:solidFill>
              <a:latin typeface="Verdana" panose="020B0604030504040204" pitchFamily="34" charset="0"/>
              <a:ea typeface="Verdana" panose="020B0604030504040204" pitchFamily="34" charset="0"/>
              <a:sym typeface="Arial"/>
            </a:endParaRPr>
          </a:p>
          <a:p>
            <a:pPr marL="0" indent="0">
              <a:spcAft>
                <a:spcPts val="1200"/>
              </a:spcAft>
              <a:buClr>
                <a:schemeClr val="dk1"/>
              </a:buClr>
              <a:buSzPts val="1100"/>
              <a:buNone/>
            </a:pPr>
            <a:r>
              <a:rPr lang="pt-BR" sz="1800" dirty="0">
                <a:latin typeface="Verdana" panose="020B0604030504040204" pitchFamily="34" charset="0"/>
                <a:ea typeface="Verdana" panose="020B0604030504040204" pitchFamily="34" charset="0"/>
                <a:cs typeface="+mn-lt"/>
              </a:rPr>
              <a:t>SÃO PAULO (Estado). Escola de Formação e Aperfeiçoamento dos Profissionais da Educação</a:t>
            </a:r>
            <a:r>
              <a:rPr lang="pt-BR" sz="1800" b="0" i="0" u="none" strike="noStrike" dirty="0">
                <a:solidFill>
                  <a:srgbClr val="000000"/>
                </a:solidFill>
                <a:effectLst/>
                <a:latin typeface="Verdana" panose="020B0604030504040204" pitchFamily="34" charset="0"/>
                <a:ea typeface="Verdana" panose="020B0604030504040204" pitchFamily="34" charset="0"/>
              </a:rPr>
              <a:t>(EFAPE).</a:t>
            </a:r>
            <a:r>
              <a:rPr lang="pt-BR" sz="1800" dirty="0">
                <a:solidFill>
                  <a:srgbClr val="000000"/>
                </a:solidFill>
                <a:latin typeface="Verdana" panose="020B0604030504040204" pitchFamily="34" charset="0"/>
                <a:ea typeface="Verdana" panose="020B0604030504040204" pitchFamily="34" charset="0"/>
              </a:rPr>
              <a:t> </a:t>
            </a:r>
            <a:r>
              <a:rPr lang="pt-BR" sz="1800" b="1" i="0" u="none" strike="noStrike" dirty="0">
                <a:solidFill>
                  <a:srgbClr val="000000"/>
                </a:solidFill>
                <a:effectLst/>
                <a:latin typeface="Verdana" panose="020B0604030504040204" pitchFamily="34" charset="0"/>
                <a:ea typeface="Verdana" panose="020B0604030504040204" pitchFamily="34" charset="0"/>
              </a:rPr>
              <a:t>Programa Multiplica #Professores</a:t>
            </a:r>
            <a:r>
              <a:rPr lang="pt-BR" sz="1800" b="0" i="0" u="none" strike="noStrike" dirty="0">
                <a:solidFill>
                  <a:srgbClr val="000000"/>
                </a:solidFill>
                <a:effectLst/>
                <a:latin typeface="Verdana" panose="020B0604030504040204" pitchFamily="34" charset="0"/>
                <a:ea typeface="Verdana" panose="020B0604030504040204" pitchFamily="34" charset="0"/>
              </a:rPr>
              <a:t>. Disponível em: </a:t>
            </a:r>
            <a:r>
              <a:rPr lang="pt-BR" sz="1800" b="0" i="0" u="sng" strike="noStrike" dirty="0">
                <a:solidFill>
                  <a:srgbClr val="0000FF"/>
                </a:solidFill>
                <a:effectLst/>
                <a:latin typeface="Verdana" panose="020B0604030504040204" pitchFamily="34" charset="0"/>
                <a:ea typeface="Verdana" panose="020B0604030504040204" pitchFamily="34" charset="0"/>
                <a:hlinkClick r:id="rId5"/>
              </a:rPr>
              <a:t>https://efape.educacao.sp.gov.br/</a:t>
            </a:r>
            <a:r>
              <a:rPr lang="pt-BR" sz="1800" b="0" i="0" u="sng" strike="noStrike" dirty="0" err="1">
                <a:solidFill>
                  <a:srgbClr val="0000FF"/>
                </a:solidFill>
                <a:effectLst/>
                <a:latin typeface="Verdana" panose="020B0604030504040204" pitchFamily="34" charset="0"/>
                <a:ea typeface="Verdana" panose="020B0604030504040204" pitchFamily="34" charset="0"/>
                <a:hlinkClick r:id="rId5"/>
              </a:rPr>
              <a:t>multiplicaspprofessores</a:t>
            </a:r>
            <a:r>
              <a:rPr lang="pt-BR" sz="1800" b="0" i="0" u="sng" strike="noStrike" dirty="0">
                <a:solidFill>
                  <a:srgbClr val="0000FF"/>
                </a:solidFill>
                <a:effectLst/>
                <a:latin typeface="Verdana" panose="020B0604030504040204" pitchFamily="34" charset="0"/>
                <a:ea typeface="Verdana" panose="020B0604030504040204" pitchFamily="34" charset="0"/>
                <a:hlinkClick r:id="rId5"/>
              </a:rPr>
              <a:t>/</a:t>
            </a:r>
            <a:r>
              <a:rPr lang="pt-BR" sz="1800" b="0" i="0" u="none" strike="noStrike" dirty="0">
                <a:solidFill>
                  <a:srgbClr val="000000"/>
                </a:solidFill>
                <a:effectLst/>
                <a:latin typeface="Verdana" panose="020B0604030504040204" pitchFamily="34" charset="0"/>
                <a:ea typeface="Verdana" panose="020B0604030504040204" pitchFamily="34" charset="0"/>
              </a:rPr>
              <a:t>. Acesso em: 20 mar. 2024.</a:t>
            </a:r>
          </a:p>
          <a:p>
            <a:pPr marL="0" marR="0" lvl="0" indent="0" rtl="0">
              <a:spcBef>
                <a:spcPts val="0"/>
              </a:spcBef>
              <a:spcAft>
                <a:spcPts val="1200"/>
              </a:spcAft>
              <a:buClr>
                <a:srgbClr val="000000"/>
              </a:buClr>
              <a:buSzPts val="2000"/>
              <a:buFont typeface="Arial"/>
              <a:buNone/>
            </a:pPr>
            <a:r>
              <a:rPr lang="pt-BR" sz="1800" b="0" i="0" u="none" strike="noStrike" cap="none" dirty="0">
                <a:solidFill>
                  <a:schemeClr val="dk1"/>
                </a:solidFill>
                <a:latin typeface="Verdana" panose="020B0604030504040204" pitchFamily="34" charset="0"/>
                <a:ea typeface="Verdana" panose="020B0604030504040204" pitchFamily="34" charset="0"/>
                <a:cs typeface="Verdana"/>
                <a:sym typeface="Verdana"/>
              </a:rPr>
              <a:t>TV BOITEMPO. O que é Racismo Estrutural.  Youtube, 13 set. 2016. Disponível em: </a:t>
            </a:r>
            <a:r>
              <a:rPr lang="pt-BR" sz="1800" b="0" i="0" u="sng" strike="noStrike" cap="none" dirty="0">
                <a:solidFill>
                  <a:srgbClr val="040C28"/>
                </a:solidFill>
                <a:latin typeface="Verdana" panose="020B0604030504040204" pitchFamily="34" charset="0"/>
                <a:ea typeface="Verdana" panose="020B0604030504040204" pitchFamily="34" charset="0"/>
                <a:cs typeface="Verdana"/>
                <a:sym typeface="Verdana"/>
                <a:hlinkClick r:id="rId6">
                  <a:extLst>
                    <a:ext uri="{A12FA001-AC4F-418D-AE19-62706E023703}">
                      <ahyp:hlinkClr xmlns:ahyp="http://schemas.microsoft.com/office/drawing/2018/hyperlinkcolor" val="tx"/>
                    </a:ext>
                  </a:extLst>
                </a:hlinkClick>
              </a:rPr>
              <a:t>https://www.youtube.com/watch?v=PD4Ew5DIGrU</a:t>
            </a:r>
            <a:r>
              <a:rPr lang="pt-BR" sz="1800" b="0" i="0" strike="noStrike" cap="none" dirty="0">
                <a:solidFill>
                  <a:srgbClr val="040C28"/>
                </a:solidFill>
                <a:latin typeface="Verdana" panose="020B0604030504040204" pitchFamily="34" charset="0"/>
                <a:ea typeface="Verdana" panose="020B0604030504040204" pitchFamily="34" charset="0"/>
                <a:cs typeface="Verdana"/>
                <a:sym typeface="Verdana"/>
              </a:rPr>
              <a:t>. Acesso em: 20 mar. 2024.</a:t>
            </a:r>
            <a:r>
              <a:rPr lang="pt-BR" sz="1800" b="0" i="0" u="sng" strike="noStrike" cap="none" dirty="0">
                <a:solidFill>
                  <a:srgbClr val="040C28"/>
                </a:solidFill>
                <a:latin typeface="Verdana" panose="020B0604030504040204" pitchFamily="34" charset="0"/>
                <a:ea typeface="Verdana" panose="020B0604030504040204" pitchFamily="34" charset="0"/>
                <a:cs typeface="Verdana"/>
                <a:sym typeface="Verdana"/>
              </a:rPr>
              <a:t> </a:t>
            </a:r>
            <a:endParaRPr sz="1800" b="0" i="0" u="none" strike="noStrike" cap="none" dirty="0">
              <a:solidFill>
                <a:schemeClr val="dk1"/>
              </a:solidFill>
              <a:latin typeface="Verdana" panose="020B0604030504040204" pitchFamily="34" charset="0"/>
              <a:ea typeface="Verdana" panose="020B0604030504040204" pitchFamily="34" charset="0"/>
              <a:cs typeface="Verdana"/>
              <a:sym typeface="Verdana"/>
            </a:endParaRPr>
          </a:p>
        </p:txBody>
      </p:sp>
      <p:sp>
        <p:nvSpPr>
          <p:cNvPr id="2" name="TextBox 8">
            <a:extLst>
              <a:ext uri="{FF2B5EF4-FFF2-40B4-BE49-F238E27FC236}">
                <a16:creationId xmlns:a16="http://schemas.microsoft.com/office/drawing/2014/main" id="{6CDEA4A8-F6CC-5FF7-47A1-EA2F0B5BD345}"/>
              </a:ext>
            </a:extLst>
          </p:cNvPr>
          <p:cNvSpPr txBox="1"/>
          <p:nvPr/>
        </p:nvSpPr>
        <p:spPr>
          <a:xfrm>
            <a:off x="2549291" y="639354"/>
            <a:ext cx="7447250" cy="975203"/>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SAIBA MAIS</a:t>
            </a:r>
          </a:p>
        </p:txBody>
      </p:sp>
      <p:sp>
        <p:nvSpPr>
          <p:cNvPr id="3" name="Oval 17">
            <a:extLst>
              <a:ext uri="{FF2B5EF4-FFF2-40B4-BE49-F238E27FC236}">
                <a16:creationId xmlns:a16="http://schemas.microsoft.com/office/drawing/2014/main" id="{C901571E-098D-00B7-CB78-70C8C5449CE1}"/>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132769EC-5BF5-CEE3-BFF4-3E8B21B3D71D}"/>
              </a:ext>
            </a:extLst>
          </p:cNvPr>
          <p:cNvPicPr>
            <a:picLocks noChangeAspect="1"/>
          </p:cNvPicPr>
          <p:nvPr/>
        </p:nvPicPr>
        <p:blipFill>
          <a:blip r:embed="rId7"/>
          <a:stretch>
            <a:fillRect/>
          </a:stretch>
        </p:blipFill>
        <p:spPr>
          <a:xfrm>
            <a:off x="992960" y="1031782"/>
            <a:ext cx="1081024" cy="1081024"/>
          </a:xfrm>
          <a:prstGeom prst="rect">
            <a:avLst/>
          </a:prstGeom>
        </p:spPr>
      </p:pic>
      <p:grpSp>
        <p:nvGrpSpPr>
          <p:cNvPr id="5" name="Agrupar 4">
            <a:extLst>
              <a:ext uri="{FF2B5EF4-FFF2-40B4-BE49-F238E27FC236}">
                <a16:creationId xmlns:a16="http://schemas.microsoft.com/office/drawing/2014/main" id="{9C1AB8C4-89D6-1411-24DA-C49C1FF753B4}"/>
              </a:ext>
            </a:extLst>
          </p:cNvPr>
          <p:cNvGrpSpPr/>
          <p:nvPr/>
        </p:nvGrpSpPr>
        <p:grpSpPr>
          <a:xfrm>
            <a:off x="-716027" y="7723393"/>
            <a:ext cx="4333052" cy="3643718"/>
            <a:chOff x="-1783761" y="4364463"/>
            <a:chExt cx="10493997" cy="8523518"/>
          </a:xfrm>
        </p:grpSpPr>
        <p:pic>
          <p:nvPicPr>
            <p:cNvPr id="6" name="Imagem 5" descr="Ícone&#10;&#10;Descrição gerada automaticamente">
              <a:extLst>
                <a:ext uri="{FF2B5EF4-FFF2-40B4-BE49-F238E27FC236}">
                  <a16:creationId xmlns:a16="http://schemas.microsoft.com/office/drawing/2014/main" id="{71DAD944-5A86-479C-24EC-EE642253A0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7" name="Imagem 6" descr="Forma&#10;&#10;Descrição gerada automaticamente">
              <a:extLst>
                <a:ext uri="{FF2B5EF4-FFF2-40B4-BE49-F238E27FC236}">
                  <a16:creationId xmlns:a16="http://schemas.microsoft.com/office/drawing/2014/main" id="{3DA694EF-3000-CB84-9E1C-88C963A7F9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grpSp>
        <p:nvGrpSpPr>
          <p:cNvPr id="8" name="Agrupar 7">
            <a:extLst>
              <a:ext uri="{FF2B5EF4-FFF2-40B4-BE49-F238E27FC236}">
                <a16:creationId xmlns:a16="http://schemas.microsoft.com/office/drawing/2014/main" id="{B22CE02D-CE84-3E6C-261E-AC047F6CA7DC}"/>
              </a:ext>
            </a:extLst>
          </p:cNvPr>
          <p:cNvGrpSpPr/>
          <p:nvPr/>
        </p:nvGrpSpPr>
        <p:grpSpPr>
          <a:xfrm>
            <a:off x="15738709" y="-748339"/>
            <a:ext cx="2829203" cy="4333052"/>
            <a:chOff x="15675743" y="-804518"/>
            <a:chExt cx="2829203" cy="4333052"/>
          </a:xfrm>
        </p:grpSpPr>
        <p:pic>
          <p:nvPicPr>
            <p:cNvPr id="9" name="Imagem 8" descr="Ícone&#10;&#10;Descrição gerada automaticamente">
              <a:extLst>
                <a:ext uri="{FF2B5EF4-FFF2-40B4-BE49-F238E27FC236}">
                  <a16:creationId xmlns:a16="http://schemas.microsoft.com/office/drawing/2014/main" id="{89CC84C0-F428-5D8E-32DD-B4D18864AD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10" name="Imagem 9" descr="Forma&#10;&#10;Descrição gerada automaticamente">
              <a:extLst>
                <a:ext uri="{FF2B5EF4-FFF2-40B4-BE49-F238E27FC236}">
                  <a16:creationId xmlns:a16="http://schemas.microsoft.com/office/drawing/2014/main" id="{1C9D5BDD-DA12-8BB4-8B47-35642CA54C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7" name="Google Shape;337;p14"/>
          <p:cNvSpPr txBox="1"/>
          <p:nvPr/>
        </p:nvSpPr>
        <p:spPr>
          <a:xfrm>
            <a:off x="1497592" y="2951540"/>
            <a:ext cx="15292816" cy="4401164"/>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spAutoFit/>
          </a:bodyPr>
          <a:lstStyle/>
          <a:p>
            <a:pPr>
              <a:spcAft>
                <a:spcPts val="1800"/>
              </a:spcAft>
              <a:buClr>
                <a:schemeClr val="dk1"/>
              </a:buClr>
              <a:buSzPts val="1600"/>
            </a:pPr>
            <a:r>
              <a:rPr lang="pt-BR" sz="2000" b="0" i="0" u="none" strike="noStrike" cap="none" dirty="0">
                <a:solidFill>
                  <a:srgbClr val="242424"/>
                </a:solidFill>
                <a:latin typeface="Verdana" panose="020B0604030504040204" pitchFamily="34" charset="0"/>
                <a:ea typeface="Verdana" panose="020B0604030504040204" pitchFamily="34" charset="0"/>
                <a:sym typeface="Arial"/>
              </a:rPr>
              <a:t>APARTHEID. </a:t>
            </a:r>
            <a:r>
              <a:rPr lang="pt-BR" sz="2000" b="0" i="1" u="none" strike="noStrike" cap="none" dirty="0">
                <a:solidFill>
                  <a:srgbClr val="242424"/>
                </a:solidFill>
                <a:latin typeface="Verdana" panose="020B0604030504040204" pitchFamily="34" charset="0"/>
                <a:ea typeface="Verdana" panose="020B0604030504040204" pitchFamily="34" charset="0"/>
                <a:sym typeface="Arial"/>
              </a:rPr>
              <a:t>In</a:t>
            </a:r>
            <a:r>
              <a:rPr lang="pt-BR" sz="2000" b="0" i="0" u="none" strike="noStrike" cap="none" dirty="0">
                <a:solidFill>
                  <a:srgbClr val="242424"/>
                </a:solidFill>
                <a:latin typeface="Verdana" panose="020B0604030504040204" pitchFamily="34" charset="0"/>
                <a:ea typeface="Verdana" panose="020B0604030504040204" pitchFamily="34" charset="0"/>
                <a:sym typeface="Arial"/>
              </a:rPr>
              <a:t>: </a:t>
            </a:r>
            <a:r>
              <a:rPr lang="pt-BR" sz="2000" b="0" i="0" u="none" strike="noStrike" cap="none" dirty="0" err="1">
                <a:solidFill>
                  <a:srgbClr val="242424"/>
                </a:solidFill>
                <a:latin typeface="Verdana" panose="020B0604030504040204" pitchFamily="34" charset="0"/>
                <a:ea typeface="Verdana" panose="020B0604030504040204" pitchFamily="34" charset="0"/>
                <a:sym typeface="Arial"/>
              </a:rPr>
              <a:t>Encyclopædia</a:t>
            </a:r>
            <a:r>
              <a:rPr lang="pt-BR" sz="2000" b="0" i="0" u="none" strike="noStrike" cap="none" dirty="0">
                <a:solidFill>
                  <a:srgbClr val="242424"/>
                </a:solidFill>
                <a:latin typeface="Verdana" panose="020B0604030504040204" pitchFamily="34" charset="0"/>
                <a:ea typeface="Verdana" panose="020B0604030504040204" pitchFamily="34" charset="0"/>
                <a:sym typeface="Arial"/>
              </a:rPr>
              <a:t> </a:t>
            </a:r>
            <a:r>
              <a:rPr lang="pt-BR" sz="2000" b="0" i="0" u="none" strike="noStrike" cap="none" dirty="0" err="1">
                <a:solidFill>
                  <a:srgbClr val="242424"/>
                </a:solidFill>
                <a:latin typeface="Verdana" panose="020B0604030504040204" pitchFamily="34" charset="0"/>
                <a:ea typeface="Verdana" panose="020B0604030504040204" pitchFamily="34" charset="0"/>
                <a:sym typeface="Arial"/>
              </a:rPr>
              <a:t>Britannica</a:t>
            </a:r>
            <a:r>
              <a:rPr lang="pt-BR" sz="2000" b="0" i="0" u="none" strike="noStrike" cap="none" dirty="0">
                <a:solidFill>
                  <a:srgbClr val="242424"/>
                </a:solidFill>
                <a:latin typeface="Verdana" panose="020B0604030504040204" pitchFamily="34" charset="0"/>
                <a:ea typeface="Verdana" panose="020B0604030504040204" pitchFamily="34" charset="0"/>
                <a:sym typeface="Arial"/>
              </a:rPr>
              <a:t>. Disponível em: </a:t>
            </a:r>
            <a:r>
              <a:rPr lang="pt-BR" sz="2000" b="0" i="0" u="sng" strike="noStrike" cap="none" dirty="0">
                <a:solidFill>
                  <a:schemeClr val="hlink"/>
                </a:solidFill>
                <a:latin typeface="Verdana" panose="020B0604030504040204" pitchFamily="34" charset="0"/>
                <a:ea typeface="Verdana" panose="020B0604030504040204" pitchFamily="34" charset="0"/>
                <a:sym typeface="Arial"/>
                <a:hlinkClick r:id="rId3"/>
              </a:rPr>
              <a:t>https://www.britannica.com/</a:t>
            </a:r>
            <a:r>
              <a:rPr lang="pt-BR" sz="2000" b="0" i="0" u="sng" strike="noStrike" cap="none" dirty="0" err="1">
                <a:solidFill>
                  <a:schemeClr val="hlink"/>
                </a:solidFill>
                <a:latin typeface="Verdana" panose="020B0604030504040204" pitchFamily="34" charset="0"/>
                <a:ea typeface="Verdana" panose="020B0604030504040204" pitchFamily="34" charset="0"/>
                <a:sym typeface="Arial"/>
                <a:hlinkClick r:id="rId3"/>
              </a:rPr>
              <a:t>topic</a:t>
            </a:r>
            <a:r>
              <a:rPr lang="pt-BR" sz="2000" b="0" i="0" u="sng" strike="noStrike" cap="none" dirty="0">
                <a:solidFill>
                  <a:schemeClr val="hlink"/>
                </a:solidFill>
                <a:latin typeface="Verdana" panose="020B0604030504040204" pitchFamily="34" charset="0"/>
                <a:ea typeface="Verdana" panose="020B0604030504040204" pitchFamily="34" charset="0"/>
                <a:sym typeface="Arial"/>
                <a:hlinkClick r:id="rId3"/>
              </a:rPr>
              <a:t>/apartheid</a:t>
            </a:r>
            <a:r>
              <a:rPr lang="pt-BR" sz="2000" b="0" i="0" strike="noStrike" cap="none" dirty="0">
                <a:solidFill>
                  <a:schemeClr val="tx1"/>
                </a:solidFill>
                <a:latin typeface="Verdana" panose="020B0604030504040204" pitchFamily="34" charset="0"/>
                <a:ea typeface="Verdana" panose="020B0604030504040204" pitchFamily="34" charset="0"/>
                <a:sym typeface="Arial"/>
              </a:rPr>
              <a:t>. Acesso em: 20 mar. 2024.</a:t>
            </a:r>
          </a:p>
          <a:p>
            <a:pPr marL="0" marR="0" lvl="0" indent="0" rtl="0">
              <a:spcAft>
                <a:spcPts val="1800"/>
              </a:spcAft>
              <a:buClr>
                <a:schemeClr val="dk1"/>
              </a:buClr>
              <a:buSzPts val="1600"/>
              <a:buFont typeface="Arial"/>
              <a:buNone/>
            </a:pP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BRASIL. Ministério da Educação. Resolução CNE/CP nº 1, de 27 de outubro de 2020. Dispõe sobre as Diretrizes Curriculares Nacionais para a Formação Continuada de Professores da Educação Básica e institui a Base Nacional Comum para a Formação Continuada de Professores da Educação Básica (BNC-Formação Continuada). </a:t>
            </a:r>
            <a:r>
              <a:rPr lang="pt-BR" sz="2000" b="1" i="0" u="none" strike="noStrike" cap="none" dirty="0">
                <a:solidFill>
                  <a:schemeClr val="dk1"/>
                </a:solidFill>
                <a:latin typeface="Verdana" panose="020B0604030504040204" pitchFamily="34" charset="0"/>
                <a:ea typeface="Verdana" panose="020B0604030504040204" pitchFamily="34" charset="0"/>
                <a:cs typeface="Verdana"/>
                <a:sym typeface="Verdana"/>
              </a:rPr>
              <a:t>Diário Oficial da União</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 Brasília, 28 out. 2020. Disponível em: https://www.in.gov.br/</a:t>
            </a:r>
            <a:r>
              <a:rPr lang="pt-BR" sz="2000" b="0" i="0" u="none" strike="noStrike" cap="none" dirty="0" err="1">
                <a:solidFill>
                  <a:schemeClr val="dk1"/>
                </a:solidFill>
                <a:latin typeface="Verdana" panose="020B0604030504040204" pitchFamily="34" charset="0"/>
                <a:ea typeface="Verdana" panose="020B0604030504040204" pitchFamily="34" charset="0"/>
                <a:cs typeface="Verdana"/>
                <a:sym typeface="Verdana"/>
              </a:rPr>
              <a:t>en</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/web/dou/-/</a:t>
            </a:r>
            <a:r>
              <a:rPr lang="pt-BR" sz="2000" b="0" i="0" u="none" strike="noStrike" cap="none" dirty="0" err="1">
                <a:solidFill>
                  <a:schemeClr val="dk1"/>
                </a:solidFill>
                <a:latin typeface="Verdana" panose="020B0604030504040204" pitchFamily="34" charset="0"/>
                <a:ea typeface="Verdana" panose="020B0604030504040204" pitchFamily="34" charset="0"/>
                <a:cs typeface="Verdana"/>
                <a:sym typeface="Verdana"/>
              </a:rPr>
              <a:t>resolucao-cne</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/cp-n-1-de-27-de-outubro-de-2020-285609724. Acesso em: 20 mar. 2024.​</a:t>
            </a:r>
            <a:endParaRPr lang="pt-BR" sz="2000" b="0" i="0" u="none" strike="noStrike" cap="none" dirty="0">
              <a:solidFill>
                <a:schemeClr val="dk1"/>
              </a:solidFill>
              <a:latin typeface="Verdana" panose="020B0604030504040204" pitchFamily="34" charset="0"/>
              <a:ea typeface="Verdana" panose="020B0604030504040204" pitchFamily="34" charset="0"/>
              <a:sym typeface="Arial"/>
            </a:endParaRPr>
          </a:p>
          <a:p>
            <a:pPr marL="0" marR="0" lvl="0" indent="0" rtl="0">
              <a:spcAft>
                <a:spcPts val="1800"/>
              </a:spcAft>
              <a:buClr>
                <a:srgbClr val="000000"/>
              </a:buClr>
              <a:buSzPts val="1600"/>
              <a:buFont typeface="Arial"/>
              <a:buNone/>
            </a:pPr>
            <a:r>
              <a:rPr lang="pt-BR" sz="2000" b="0" i="0" u="none" strike="noStrike" cap="none" dirty="0">
                <a:solidFill>
                  <a:srgbClr val="242424"/>
                </a:solidFill>
                <a:latin typeface="Verdana" panose="020B0604030504040204" pitchFamily="34" charset="0"/>
                <a:ea typeface="Verdana" panose="020B0604030504040204" pitchFamily="34" charset="0"/>
                <a:sym typeface="Arial"/>
              </a:rPr>
              <a:t>Instituto Brasileiro de Geografia e Estatística (IBGE). </a:t>
            </a:r>
            <a:r>
              <a:rPr lang="pt-BR" sz="2000" b="1" i="0" u="none" strike="noStrike" cap="none" dirty="0">
                <a:solidFill>
                  <a:srgbClr val="242424"/>
                </a:solidFill>
                <a:latin typeface="Verdana" panose="020B0604030504040204" pitchFamily="34" charset="0"/>
                <a:ea typeface="Verdana" panose="020B0604030504040204" pitchFamily="34" charset="0"/>
                <a:sym typeface="Arial"/>
              </a:rPr>
              <a:t>Pesquisa das Características Étnico-Raciais da População 2008</a:t>
            </a:r>
            <a:r>
              <a:rPr lang="pt-BR" sz="2000" b="0" i="0" u="none" strike="noStrike" cap="none" dirty="0">
                <a:solidFill>
                  <a:srgbClr val="242424"/>
                </a:solidFill>
                <a:latin typeface="Verdana" panose="020B0604030504040204" pitchFamily="34" charset="0"/>
                <a:ea typeface="Verdana" panose="020B0604030504040204" pitchFamily="34" charset="0"/>
                <a:sym typeface="Arial"/>
              </a:rPr>
              <a:t>. Tabela 2. Disponível em: </a:t>
            </a:r>
            <a:r>
              <a:rPr lang="pt-BR" sz="2000" b="0" i="0" u="sng" strike="noStrike" cap="none" dirty="0">
                <a:solidFill>
                  <a:schemeClr val="hlink"/>
                </a:solidFill>
                <a:latin typeface="Verdana" panose="020B0604030504040204" pitchFamily="34" charset="0"/>
                <a:ea typeface="Verdana" panose="020B0604030504040204" pitchFamily="34" charset="0"/>
                <a:sym typeface="Arial"/>
                <a:hlinkClick r:id="rId4"/>
              </a:rPr>
              <a:t>https://www.ibge.gov.br/</a:t>
            </a:r>
            <a:r>
              <a:rPr lang="pt-BR" sz="2000" b="0" i="0" u="sng" strike="noStrike" cap="none" dirty="0" err="1">
                <a:solidFill>
                  <a:schemeClr val="hlink"/>
                </a:solidFill>
                <a:latin typeface="Verdana" panose="020B0604030504040204" pitchFamily="34" charset="0"/>
                <a:ea typeface="Verdana" panose="020B0604030504040204" pitchFamily="34" charset="0"/>
                <a:sym typeface="Arial"/>
                <a:hlinkClick r:id="rId4"/>
              </a:rPr>
              <a:t>estatisticas</a:t>
            </a:r>
            <a:r>
              <a:rPr lang="pt-BR" sz="2000" b="0" i="0" u="sng" strike="noStrike" cap="none" dirty="0">
                <a:solidFill>
                  <a:schemeClr val="hlink"/>
                </a:solidFill>
                <a:latin typeface="Verdana" panose="020B0604030504040204" pitchFamily="34" charset="0"/>
                <a:ea typeface="Verdana" panose="020B0604030504040204" pitchFamily="34" charset="0"/>
                <a:sym typeface="Arial"/>
                <a:hlinkClick r:id="rId4"/>
              </a:rPr>
              <a:t>/sociais/</a:t>
            </a:r>
            <a:r>
              <a:rPr lang="pt-BR" sz="2000" b="0" i="0" u="sng" strike="noStrike" cap="none" dirty="0" err="1">
                <a:solidFill>
                  <a:schemeClr val="hlink"/>
                </a:solidFill>
                <a:latin typeface="Verdana" panose="020B0604030504040204" pitchFamily="34" charset="0"/>
                <a:ea typeface="Verdana" panose="020B0604030504040204" pitchFamily="34" charset="0"/>
                <a:sym typeface="Arial"/>
                <a:hlinkClick r:id="rId4"/>
              </a:rPr>
              <a:t>populacao</a:t>
            </a:r>
            <a:r>
              <a:rPr lang="pt-BR" sz="2000" b="0" i="0" u="sng" strike="noStrike" cap="none" dirty="0">
                <a:solidFill>
                  <a:schemeClr val="hlink"/>
                </a:solidFill>
                <a:latin typeface="Verdana" panose="020B0604030504040204" pitchFamily="34" charset="0"/>
                <a:ea typeface="Verdana" panose="020B0604030504040204" pitchFamily="34" charset="0"/>
                <a:sym typeface="Arial"/>
                <a:hlinkClick r:id="rId4"/>
              </a:rPr>
              <a:t>/9372-caracteristicas-etnico-raciais-da-populacao.html?edicao=9376</a:t>
            </a:r>
            <a:r>
              <a:rPr lang="pt-BR" sz="2000" b="0" i="0" u="none" strike="noStrike" cap="none" dirty="0">
                <a:solidFill>
                  <a:srgbClr val="242424"/>
                </a:solidFill>
                <a:latin typeface="Verdana" panose="020B0604030504040204" pitchFamily="34" charset="0"/>
                <a:ea typeface="Verdana" panose="020B0604030504040204" pitchFamily="34" charset="0"/>
                <a:sym typeface="Arial"/>
              </a:rPr>
              <a:t>. Acesso em: 20 mar. 2024. </a:t>
            </a:r>
          </a:p>
          <a:p>
            <a:pPr>
              <a:spcAft>
                <a:spcPts val="1800"/>
              </a:spcAft>
              <a:buClr>
                <a:schemeClr val="dk1"/>
              </a:buClr>
              <a:buSzPts val="1100"/>
            </a:pP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LEMOV, D. </a:t>
            </a:r>
            <a:r>
              <a:rPr lang="pt-BR" sz="2000" b="1" i="0" u="none" strike="noStrike" cap="none" dirty="0">
                <a:solidFill>
                  <a:schemeClr val="dk1"/>
                </a:solidFill>
                <a:latin typeface="Verdana" panose="020B0604030504040204" pitchFamily="34" charset="0"/>
                <a:ea typeface="Verdana" panose="020B0604030504040204" pitchFamily="34" charset="0"/>
                <a:cs typeface="Verdana"/>
                <a:sym typeface="Verdana"/>
              </a:rPr>
              <a:t>Aula nota 10 3.0</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 63 técnicas para ser um professor campeão de audiência. Porto Alegre: Penso, 2023. </a:t>
            </a:r>
            <a:endParaRPr lang="pt-BR" sz="2000" b="0" i="0" u="none" strike="noStrike" cap="none" dirty="0">
              <a:solidFill>
                <a:srgbClr val="242424"/>
              </a:solidFill>
              <a:latin typeface="Verdana" panose="020B0604030504040204" pitchFamily="34" charset="0"/>
              <a:ea typeface="Verdana" panose="020B0604030504040204" pitchFamily="34" charset="0"/>
              <a:sym typeface="Arial"/>
            </a:endParaRPr>
          </a:p>
        </p:txBody>
      </p:sp>
      <p:grpSp>
        <p:nvGrpSpPr>
          <p:cNvPr id="2" name="Agrupar 1">
            <a:extLst>
              <a:ext uri="{FF2B5EF4-FFF2-40B4-BE49-F238E27FC236}">
                <a16:creationId xmlns:a16="http://schemas.microsoft.com/office/drawing/2014/main" id="{AE4A96B3-97B2-6077-CA38-E12A9230572C}"/>
              </a:ext>
            </a:extLst>
          </p:cNvPr>
          <p:cNvGrpSpPr/>
          <p:nvPr/>
        </p:nvGrpSpPr>
        <p:grpSpPr>
          <a:xfrm>
            <a:off x="15668498" y="-768659"/>
            <a:ext cx="2829203" cy="4333052"/>
            <a:chOff x="15675743" y="-804518"/>
            <a:chExt cx="2829203" cy="4333052"/>
          </a:xfrm>
        </p:grpSpPr>
        <p:pic>
          <p:nvPicPr>
            <p:cNvPr id="3" name="Imagem 2" descr="Ícone&#10;&#10;Descrição gerada automaticamente">
              <a:extLst>
                <a:ext uri="{FF2B5EF4-FFF2-40B4-BE49-F238E27FC236}">
                  <a16:creationId xmlns:a16="http://schemas.microsoft.com/office/drawing/2014/main" id="{90F69D11-27C4-6064-D428-AB218023B9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4" name="Imagem 3" descr="Forma&#10;&#10;Descrição gerada automaticamente">
              <a:extLst>
                <a:ext uri="{FF2B5EF4-FFF2-40B4-BE49-F238E27FC236}">
                  <a16:creationId xmlns:a16="http://schemas.microsoft.com/office/drawing/2014/main" id="{030F2A26-EB7E-F2C7-FC36-808946FE72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
        <p:nvSpPr>
          <p:cNvPr id="5" name="TextBox 8">
            <a:extLst>
              <a:ext uri="{FF2B5EF4-FFF2-40B4-BE49-F238E27FC236}">
                <a16:creationId xmlns:a16="http://schemas.microsoft.com/office/drawing/2014/main" id="{8EC7D3B4-02CA-C143-722F-289CC7E9D004}"/>
              </a:ext>
            </a:extLst>
          </p:cNvPr>
          <p:cNvSpPr txBox="1"/>
          <p:nvPr/>
        </p:nvSpPr>
        <p:spPr>
          <a:xfrm>
            <a:off x="2549291" y="639354"/>
            <a:ext cx="7447250" cy="975203"/>
          </a:xfrm>
          <a:prstGeom prst="rect">
            <a:avLst/>
          </a:prstGeom>
        </p:spPr>
        <p:txBody>
          <a:bodyPr wrap="square" lIns="0" tIns="0" rIns="0" bIns="0" rtlCol="0" anchor="t">
            <a:spAutoFit/>
          </a:bodyPr>
          <a:lstStyle/>
          <a:p>
            <a:pPr marL="0" marR="0" lvl="0" indent="0" algn="l" defTabSz="914400" rtl="0" eaLnBrk="1" fontAlgn="auto" latinLnBrk="0" hangingPunct="1">
              <a:lnSpc>
                <a:spcPts val="9235"/>
              </a:lnSpc>
              <a:spcBef>
                <a:spcPts val="0"/>
              </a:spcBef>
              <a:spcAft>
                <a:spcPts val="0"/>
              </a:spcAft>
              <a:buClrTx/>
              <a:buSzTx/>
              <a:buFontTx/>
              <a:buNone/>
              <a:tabLst/>
              <a:defRPr/>
            </a:pPr>
            <a:r>
              <a:rPr kumimoji="0" lang="en-US" sz="3400" b="1" i="0" u="none" strike="noStrike" kern="1200" cap="none" spc="703" normalizeH="0" baseline="0" noProof="0" dirty="0">
                <a:ln>
                  <a:noFill/>
                </a:ln>
                <a:solidFill>
                  <a:srgbClr val="145DA0"/>
                </a:solidFill>
                <a:effectLst/>
                <a:uLnTx/>
                <a:uFillTx/>
                <a:latin typeface="Verdana" panose="020B0604030504040204" pitchFamily="34" charset="0"/>
                <a:ea typeface="Verdana" panose="020B0604030504040204" pitchFamily="34" charset="0"/>
                <a:cs typeface="Verdana" panose="020B0604030504040204" pitchFamily="34" charset="0"/>
              </a:rPr>
              <a:t>REFERÊNCIAS</a:t>
            </a:r>
          </a:p>
        </p:txBody>
      </p:sp>
      <p:sp>
        <p:nvSpPr>
          <p:cNvPr id="6" name="Oval 17">
            <a:extLst>
              <a:ext uri="{FF2B5EF4-FFF2-40B4-BE49-F238E27FC236}">
                <a16:creationId xmlns:a16="http://schemas.microsoft.com/office/drawing/2014/main" id="{A6894E56-0AE1-71AB-A97E-02A81DBA0981}"/>
              </a:ext>
            </a:extLst>
          </p:cNvPr>
          <p:cNvSpPr/>
          <p:nvPr/>
        </p:nvSpPr>
        <p:spPr>
          <a:xfrm>
            <a:off x="735694" y="753760"/>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Imagem 6">
            <a:extLst>
              <a:ext uri="{FF2B5EF4-FFF2-40B4-BE49-F238E27FC236}">
                <a16:creationId xmlns:a16="http://schemas.microsoft.com/office/drawing/2014/main" id="{FB2B8F7E-B8AD-7FD3-C4E5-CD39B5FF92E8}"/>
              </a:ext>
            </a:extLst>
          </p:cNvPr>
          <p:cNvPicPr>
            <a:picLocks noChangeAspect="1"/>
          </p:cNvPicPr>
          <p:nvPr/>
        </p:nvPicPr>
        <p:blipFill>
          <a:blip r:embed="rId7"/>
          <a:stretch>
            <a:fillRect/>
          </a:stretch>
        </p:blipFill>
        <p:spPr>
          <a:xfrm>
            <a:off x="982800" y="1003643"/>
            <a:ext cx="1100328" cy="1100328"/>
          </a:xfrm>
          <a:prstGeom prst="rect">
            <a:avLst/>
          </a:prstGeom>
        </p:spPr>
      </p:pic>
      <p:grpSp>
        <p:nvGrpSpPr>
          <p:cNvPr id="8" name="Agrupar 7">
            <a:extLst>
              <a:ext uri="{FF2B5EF4-FFF2-40B4-BE49-F238E27FC236}">
                <a16:creationId xmlns:a16="http://schemas.microsoft.com/office/drawing/2014/main" id="{A88F9945-A5FD-0F25-7A2F-64F0EA554869}"/>
              </a:ext>
            </a:extLst>
          </p:cNvPr>
          <p:cNvGrpSpPr/>
          <p:nvPr/>
        </p:nvGrpSpPr>
        <p:grpSpPr>
          <a:xfrm>
            <a:off x="-716027" y="7723393"/>
            <a:ext cx="4333052" cy="3643718"/>
            <a:chOff x="-1783761" y="4364463"/>
            <a:chExt cx="10493997" cy="8523518"/>
          </a:xfrm>
        </p:grpSpPr>
        <p:pic>
          <p:nvPicPr>
            <p:cNvPr id="9" name="Imagem 8" descr="Ícone&#10;&#10;Descrição gerada automaticamente">
              <a:extLst>
                <a:ext uri="{FF2B5EF4-FFF2-40B4-BE49-F238E27FC236}">
                  <a16:creationId xmlns:a16="http://schemas.microsoft.com/office/drawing/2014/main" id="{97D67345-F802-B5A1-F731-C6D6D315E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10" name="Imagem 9" descr="Forma&#10;&#10;Descrição gerada automaticamente">
              <a:extLst>
                <a:ext uri="{FF2B5EF4-FFF2-40B4-BE49-F238E27FC236}">
                  <a16:creationId xmlns:a16="http://schemas.microsoft.com/office/drawing/2014/main" id="{6E601BD0-5771-6868-412C-105A1EFC6E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a:extLst>
            <a:ext uri="{FF2B5EF4-FFF2-40B4-BE49-F238E27FC236}">
              <a16:creationId xmlns:a16="http://schemas.microsoft.com/office/drawing/2014/main" id="{AEEDCB2D-D8C2-3DCF-8DAA-02FD668409AF}"/>
            </a:ext>
          </a:extLst>
        </p:cNvPr>
        <p:cNvGrpSpPr/>
        <p:nvPr/>
      </p:nvGrpSpPr>
      <p:grpSpPr>
        <a:xfrm>
          <a:off x="0" y="0"/>
          <a:ext cx="0" cy="0"/>
          <a:chOff x="0" y="0"/>
          <a:chExt cx="0" cy="0"/>
        </a:xfrm>
      </p:grpSpPr>
      <p:sp>
        <p:nvSpPr>
          <p:cNvPr id="337" name="Google Shape;337;p14">
            <a:extLst>
              <a:ext uri="{FF2B5EF4-FFF2-40B4-BE49-F238E27FC236}">
                <a16:creationId xmlns:a16="http://schemas.microsoft.com/office/drawing/2014/main" id="{32AA89FE-E60F-5527-8449-64B8C0FD72C7}"/>
              </a:ext>
            </a:extLst>
          </p:cNvPr>
          <p:cNvSpPr txBox="1"/>
          <p:nvPr/>
        </p:nvSpPr>
        <p:spPr>
          <a:xfrm>
            <a:off x="1927322" y="2693634"/>
            <a:ext cx="14433356" cy="5324494"/>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spAutoFit/>
          </a:bodyPr>
          <a:lstStyle/>
          <a:p>
            <a:pPr marL="0" indent="0">
              <a:spcAft>
                <a:spcPts val="1800"/>
              </a:spcAft>
              <a:buClr>
                <a:schemeClr val="dk1"/>
              </a:buClr>
              <a:buSzPts val="1100"/>
              <a:buNone/>
            </a:pPr>
            <a:r>
              <a:rPr lang="pt-BR" sz="2000" dirty="0">
                <a:latin typeface="Verdana" panose="020B0604030504040204" pitchFamily="34" charset="0"/>
                <a:ea typeface="Verdana" panose="020B0604030504040204" pitchFamily="34" charset="0"/>
                <a:cs typeface="+mn-lt"/>
              </a:rPr>
              <a:t>SÃO PAULO (Estado). Escola de Formação e Aperfeiçoamento dos Profissionais da Educação</a:t>
            </a:r>
            <a:r>
              <a:rPr lang="pt-BR" sz="2000" b="0" i="0" u="none" strike="noStrike" dirty="0">
                <a:solidFill>
                  <a:srgbClr val="000000"/>
                </a:solidFill>
                <a:effectLst/>
                <a:latin typeface="Verdana" panose="020B0604030504040204" pitchFamily="34" charset="0"/>
                <a:ea typeface="Verdana" panose="020B0604030504040204" pitchFamily="34" charset="0"/>
              </a:rPr>
              <a:t>(EFAPE).</a:t>
            </a:r>
            <a:r>
              <a:rPr lang="pt-BR" sz="2000" dirty="0">
                <a:solidFill>
                  <a:srgbClr val="000000"/>
                </a:solidFill>
                <a:latin typeface="Verdana" panose="020B0604030504040204" pitchFamily="34" charset="0"/>
                <a:ea typeface="Verdana" panose="020B0604030504040204" pitchFamily="34" charset="0"/>
              </a:rPr>
              <a:t> </a:t>
            </a:r>
            <a:r>
              <a:rPr lang="pt-BR" sz="2000" b="1" i="0" u="none" strike="noStrike" dirty="0">
                <a:solidFill>
                  <a:srgbClr val="000000"/>
                </a:solidFill>
                <a:effectLst/>
                <a:latin typeface="Verdana" panose="020B0604030504040204" pitchFamily="34" charset="0"/>
                <a:ea typeface="Verdana" panose="020B0604030504040204" pitchFamily="34" charset="0"/>
              </a:rPr>
              <a:t>Programa Multiplica #Professores</a:t>
            </a:r>
            <a:r>
              <a:rPr lang="pt-BR" sz="2000" b="0" i="0" u="none" strike="noStrike" dirty="0">
                <a:solidFill>
                  <a:srgbClr val="000000"/>
                </a:solidFill>
                <a:effectLst/>
                <a:latin typeface="Verdana" panose="020B0604030504040204" pitchFamily="34" charset="0"/>
                <a:ea typeface="Verdana" panose="020B0604030504040204" pitchFamily="34" charset="0"/>
              </a:rPr>
              <a:t>. Disponível em: </a:t>
            </a:r>
            <a:r>
              <a:rPr lang="pt-BR" sz="2000" b="0" i="0" u="sng" strike="noStrike" dirty="0">
                <a:solidFill>
                  <a:srgbClr val="0000FF"/>
                </a:solidFill>
                <a:effectLst/>
                <a:latin typeface="Verdana" panose="020B0604030504040204" pitchFamily="34" charset="0"/>
                <a:ea typeface="Verdana" panose="020B0604030504040204" pitchFamily="34" charset="0"/>
                <a:hlinkClick r:id="rId3"/>
              </a:rPr>
              <a:t>https://efape.educacao.sp.gov.br/</a:t>
            </a:r>
            <a:r>
              <a:rPr lang="pt-BR" sz="2000" b="0" i="0" u="sng" strike="noStrike" dirty="0" err="1">
                <a:solidFill>
                  <a:srgbClr val="0000FF"/>
                </a:solidFill>
                <a:effectLst/>
                <a:latin typeface="Verdana" panose="020B0604030504040204" pitchFamily="34" charset="0"/>
                <a:ea typeface="Verdana" panose="020B0604030504040204" pitchFamily="34" charset="0"/>
                <a:hlinkClick r:id="rId3"/>
              </a:rPr>
              <a:t>multiplicaspprofessores</a:t>
            </a:r>
            <a:r>
              <a:rPr lang="pt-BR" sz="2000" b="0" i="0" u="sng" strike="noStrike" dirty="0">
                <a:solidFill>
                  <a:srgbClr val="0000FF"/>
                </a:solidFill>
                <a:effectLst/>
                <a:latin typeface="Verdana" panose="020B0604030504040204" pitchFamily="34" charset="0"/>
                <a:ea typeface="Verdana" panose="020B0604030504040204" pitchFamily="34" charset="0"/>
                <a:hlinkClick r:id="rId3"/>
              </a:rPr>
              <a:t>/</a:t>
            </a:r>
            <a:r>
              <a:rPr lang="pt-BR" sz="2000" b="0" i="0" u="none" strike="noStrike" dirty="0">
                <a:solidFill>
                  <a:srgbClr val="000000"/>
                </a:solidFill>
                <a:effectLst/>
                <a:latin typeface="Verdana" panose="020B0604030504040204" pitchFamily="34" charset="0"/>
                <a:ea typeface="Verdana" panose="020B0604030504040204" pitchFamily="34" charset="0"/>
              </a:rPr>
              <a:t>. Acesso em: 20 mar. 2024.</a:t>
            </a:r>
          </a:p>
          <a:p>
            <a:pPr marL="0" marR="0" lvl="0" indent="0" rtl="0">
              <a:spcAft>
                <a:spcPts val="1800"/>
              </a:spcAft>
              <a:buClr>
                <a:schemeClr val="dk1"/>
              </a:buClr>
              <a:buSzPts val="2400"/>
              <a:buFont typeface="Arial"/>
              <a:buNone/>
            </a:pP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SÃO PAULO (Estado). Secretaria da Educação. </a:t>
            </a:r>
            <a:r>
              <a:rPr lang="pt-BR" sz="2000" b="1" i="0" u="none" strike="noStrike" cap="none" dirty="0">
                <a:solidFill>
                  <a:schemeClr val="dk1"/>
                </a:solidFill>
                <a:latin typeface="Verdana" panose="020B0604030504040204" pitchFamily="34" charset="0"/>
                <a:ea typeface="Verdana" panose="020B0604030504040204" pitchFamily="34" charset="0"/>
                <a:cs typeface="Verdana"/>
                <a:sym typeface="Verdana"/>
              </a:rPr>
              <a:t>Currículo Paulista</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 etapa ensino médio. Coordenadoria Pedagógica: União dos Dirigentes Municipais de Educação do Estado de São Paulo – UNDIME. São Paulo: SEDUC, 2020. Disponível em: </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hlinkClick r:id="rId4"/>
              </a:rPr>
              <a:t>https://efape.educacao.sp.gov.br/</a:t>
            </a:r>
            <a:r>
              <a:rPr lang="pt-BR" sz="2000" b="0" i="0" u="none" strike="noStrike" cap="none" dirty="0" err="1">
                <a:solidFill>
                  <a:schemeClr val="dk1"/>
                </a:solidFill>
                <a:latin typeface="Verdana" panose="020B0604030504040204" pitchFamily="34" charset="0"/>
                <a:ea typeface="Verdana" panose="020B0604030504040204" pitchFamily="34" charset="0"/>
                <a:cs typeface="Verdana"/>
                <a:sym typeface="Verdana"/>
                <a:hlinkClick r:id="rId4"/>
              </a:rPr>
              <a:t>curriculopaulista</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hlinkClick r:id="rId4"/>
              </a:rPr>
              <a:t>/</a:t>
            </a:r>
            <a:r>
              <a:rPr lang="pt-BR" sz="2000" b="0" i="0" u="none" strike="noStrike" cap="none" dirty="0" err="1">
                <a:solidFill>
                  <a:schemeClr val="dk1"/>
                </a:solidFill>
                <a:latin typeface="Verdana" panose="020B0604030504040204" pitchFamily="34" charset="0"/>
                <a:ea typeface="Verdana" panose="020B0604030504040204" pitchFamily="34" charset="0"/>
                <a:cs typeface="Verdana"/>
                <a:sym typeface="Verdana"/>
                <a:hlinkClick r:id="rId4"/>
              </a:rPr>
              <a:t>wp-content</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hlinkClick r:id="rId4"/>
              </a:rPr>
              <a:t>/uploads/2020/08/CURR%C3%8DCULO%20PAULISTA%20etapa%20Ensino%20M%C3%A9dio.pdf</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 Acesso em: 20 mar. 2024.</a:t>
            </a:r>
          </a:p>
          <a:p>
            <a:pPr>
              <a:spcAft>
                <a:spcPts val="1800"/>
              </a:spcAft>
              <a:buClr>
                <a:schemeClr val="dk1"/>
              </a:buClr>
              <a:buSzPts val="2400"/>
            </a:pPr>
            <a:r>
              <a:rPr lang="pt-BR" sz="2000" dirty="0">
                <a:latin typeface="Verdana" panose="020B0604030504040204" pitchFamily="34" charset="0"/>
                <a:ea typeface="Verdana" panose="020B0604030504040204" pitchFamily="34" charset="0"/>
                <a:cs typeface="+mn-lt"/>
              </a:rPr>
              <a:t>SÃO PAULO (Estado). Escola de Formação e Aperfeiçoamento dos Profissionais da Educação (EFAPE). </a:t>
            </a:r>
            <a:r>
              <a:rPr lang="pt-BR" sz="2000" b="1" dirty="0">
                <a:latin typeface="Verdana" panose="020B0604030504040204" pitchFamily="34" charset="0"/>
                <a:ea typeface="Verdana" panose="020B0604030504040204" pitchFamily="34" charset="0"/>
                <a:cs typeface="+mn-lt"/>
              </a:rPr>
              <a:t>DOCUMENTO DE ORIENTAÇÃO E ESTUDOS</a:t>
            </a:r>
            <a:r>
              <a:rPr lang="pt-BR" sz="2000" dirty="0">
                <a:latin typeface="Verdana" panose="020B0604030504040204" pitchFamily="34" charset="0"/>
                <a:ea typeface="Verdana" panose="020B0604030504040204" pitchFamily="34" charset="0"/>
                <a:cs typeface="+mn-lt"/>
              </a:rPr>
              <a:t>. Disponível em: </a:t>
            </a:r>
            <a:r>
              <a:rPr lang="pt-BR" sz="2000" dirty="0">
                <a:latin typeface="Verdana" panose="020B0604030504040204" pitchFamily="34" charset="0"/>
                <a:ea typeface="Verdana" panose="020B0604030504040204" pitchFamily="34" charset="0"/>
                <a:cs typeface="+mn-lt"/>
                <a:hlinkClick r:id="rId5"/>
              </a:rPr>
              <a:t>https://efape.educacao.sp.gov.br/</a:t>
            </a:r>
            <a:r>
              <a:rPr lang="pt-BR" sz="2000" dirty="0" err="1">
                <a:latin typeface="Verdana" panose="020B0604030504040204" pitchFamily="34" charset="0"/>
                <a:ea typeface="Verdana" panose="020B0604030504040204" pitchFamily="34" charset="0"/>
                <a:cs typeface="+mn-lt"/>
                <a:hlinkClick r:id="rId5"/>
              </a:rPr>
              <a:t>wp-content</a:t>
            </a:r>
            <a:r>
              <a:rPr lang="pt-BR" sz="2000" dirty="0">
                <a:latin typeface="Verdana" panose="020B0604030504040204" pitchFamily="34" charset="0"/>
                <a:ea typeface="Verdana" panose="020B0604030504040204" pitchFamily="34" charset="0"/>
                <a:cs typeface="+mn-lt"/>
                <a:hlinkClick r:id="rId5"/>
              </a:rPr>
              <a:t>/uploads/2023/11/Documento_Orientador_MultiplicaSP_v03.pdf</a:t>
            </a:r>
            <a:r>
              <a:rPr lang="pt-BR" sz="2000" dirty="0">
                <a:latin typeface="Verdana" panose="020B0604030504040204" pitchFamily="34" charset="0"/>
                <a:ea typeface="Verdana" panose="020B0604030504040204" pitchFamily="34" charset="0"/>
                <a:cs typeface="+mn-lt"/>
              </a:rPr>
              <a:t>. Acesso em: 20 mar. 2024.</a:t>
            </a:r>
            <a:endParaRPr lang="pt-BR" sz="2000" dirty="0">
              <a:latin typeface="Verdana" panose="020B0604030504040204" pitchFamily="34" charset="0"/>
              <a:ea typeface="Verdana" panose="020B0604030504040204" pitchFamily="34" charset="0"/>
              <a:cs typeface="Calibri"/>
            </a:endParaRPr>
          </a:p>
          <a:p>
            <a:pPr marL="0" marR="0" lvl="0" indent="0" rtl="0">
              <a:spcAft>
                <a:spcPts val="1800"/>
              </a:spcAft>
              <a:buClr>
                <a:schemeClr val="dk1"/>
              </a:buClr>
              <a:buSzPts val="2400"/>
              <a:buFont typeface="Arial"/>
              <a:buNone/>
            </a:pP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SÃO PAULO (Estado). Secretaria da Educação. </a:t>
            </a:r>
            <a:r>
              <a:rPr lang="pt-BR" sz="2000" b="1" i="0" u="none" strike="noStrike" cap="none" dirty="0">
                <a:solidFill>
                  <a:schemeClr val="dk1"/>
                </a:solidFill>
                <a:latin typeface="Verdana" panose="020B0604030504040204" pitchFamily="34" charset="0"/>
                <a:ea typeface="Verdana" panose="020B0604030504040204" pitchFamily="34" charset="0"/>
                <a:cs typeface="Verdana"/>
                <a:sym typeface="Verdana"/>
              </a:rPr>
              <a:t>Currículo Paulista, 2019</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 Disponível em: </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hlinkClick r:id="rId6"/>
              </a:rPr>
              <a:t>https://efape.educacao.sp.gov.br/curriculopaulista/wp-content/uploads/2023/02/Curriculo_Paulista-etapas-Educa%C3%A7%C3%A3o-Infantil-e-Ensino-Fundamental-ISBN.pdf</a:t>
            </a:r>
            <a:r>
              <a:rPr lang="pt-BR" sz="2000" b="0" i="0" u="none" strike="noStrike" cap="none" dirty="0">
                <a:solidFill>
                  <a:schemeClr val="dk1"/>
                </a:solidFill>
                <a:latin typeface="Verdana" panose="020B0604030504040204" pitchFamily="34" charset="0"/>
                <a:ea typeface="Verdana" panose="020B0604030504040204" pitchFamily="34" charset="0"/>
                <a:cs typeface="Verdana"/>
                <a:sym typeface="Verdana"/>
              </a:rPr>
              <a:t>. Acesso em: 20 mar. 2024.​</a:t>
            </a:r>
            <a:endParaRPr lang="pt-BR" sz="2000"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grpSp>
        <p:nvGrpSpPr>
          <p:cNvPr id="2" name="Agrupar 1">
            <a:extLst>
              <a:ext uri="{FF2B5EF4-FFF2-40B4-BE49-F238E27FC236}">
                <a16:creationId xmlns:a16="http://schemas.microsoft.com/office/drawing/2014/main" id="{56734B77-54C6-A3BE-75FD-ACB3699F297C}"/>
              </a:ext>
            </a:extLst>
          </p:cNvPr>
          <p:cNvGrpSpPr/>
          <p:nvPr/>
        </p:nvGrpSpPr>
        <p:grpSpPr>
          <a:xfrm>
            <a:off x="15668498" y="-768659"/>
            <a:ext cx="2829203" cy="4333052"/>
            <a:chOff x="15675743" y="-804518"/>
            <a:chExt cx="2829203" cy="4333052"/>
          </a:xfrm>
        </p:grpSpPr>
        <p:pic>
          <p:nvPicPr>
            <p:cNvPr id="3" name="Imagem 2" descr="Ícone&#10;&#10;Descrição gerada automaticamente">
              <a:extLst>
                <a:ext uri="{FF2B5EF4-FFF2-40B4-BE49-F238E27FC236}">
                  <a16:creationId xmlns:a16="http://schemas.microsoft.com/office/drawing/2014/main" id="{08B55A05-1146-6949-F3C9-B7DFEAC0DE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4" name="Imagem 3" descr="Forma&#10;&#10;Descrição gerada automaticamente">
              <a:extLst>
                <a:ext uri="{FF2B5EF4-FFF2-40B4-BE49-F238E27FC236}">
                  <a16:creationId xmlns:a16="http://schemas.microsoft.com/office/drawing/2014/main" id="{7EE29CE7-6DC5-DF9B-D3F6-C5FF297C0D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
        <p:nvSpPr>
          <p:cNvPr id="5" name="TextBox 8">
            <a:extLst>
              <a:ext uri="{FF2B5EF4-FFF2-40B4-BE49-F238E27FC236}">
                <a16:creationId xmlns:a16="http://schemas.microsoft.com/office/drawing/2014/main" id="{031D8522-999F-BD67-499B-16D84A15FE52}"/>
              </a:ext>
            </a:extLst>
          </p:cNvPr>
          <p:cNvSpPr txBox="1"/>
          <p:nvPr/>
        </p:nvSpPr>
        <p:spPr>
          <a:xfrm>
            <a:off x="2549291" y="639354"/>
            <a:ext cx="7447250" cy="975203"/>
          </a:xfrm>
          <a:prstGeom prst="rect">
            <a:avLst/>
          </a:prstGeom>
        </p:spPr>
        <p:txBody>
          <a:bodyPr wrap="square" lIns="0" tIns="0" rIns="0" bIns="0" rtlCol="0" anchor="t">
            <a:spAutoFit/>
          </a:bodyPr>
          <a:lstStyle/>
          <a:p>
            <a:pPr marL="0" marR="0" lvl="0" indent="0" algn="l" defTabSz="914400" rtl="0" eaLnBrk="1" fontAlgn="auto" latinLnBrk="0" hangingPunct="1">
              <a:lnSpc>
                <a:spcPts val="9235"/>
              </a:lnSpc>
              <a:spcBef>
                <a:spcPts val="0"/>
              </a:spcBef>
              <a:spcAft>
                <a:spcPts val="0"/>
              </a:spcAft>
              <a:buClrTx/>
              <a:buSzTx/>
              <a:buFontTx/>
              <a:buNone/>
              <a:tabLst/>
              <a:defRPr/>
            </a:pPr>
            <a:r>
              <a:rPr kumimoji="0" lang="en-US" sz="3400" b="1" i="0" u="none" strike="noStrike" kern="1200" cap="none" spc="703" normalizeH="0" baseline="0" noProof="0" dirty="0">
                <a:ln>
                  <a:noFill/>
                </a:ln>
                <a:solidFill>
                  <a:srgbClr val="145DA0"/>
                </a:solidFill>
                <a:effectLst/>
                <a:uLnTx/>
                <a:uFillTx/>
                <a:latin typeface="Verdana" panose="020B0604030504040204" pitchFamily="34" charset="0"/>
                <a:ea typeface="Verdana" panose="020B0604030504040204" pitchFamily="34" charset="0"/>
                <a:cs typeface="Verdana" panose="020B0604030504040204" pitchFamily="34" charset="0"/>
              </a:rPr>
              <a:t>REFERÊNCIAS</a:t>
            </a:r>
          </a:p>
        </p:txBody>
      </p:sp>
      <p:sp>
        <p:nvSpPr>
          <p:cNvPr id="6" name="Oval 17">
            <a:extLst>
              <a:ext uri="{FF2B5EF4-FFF2-40B4-BE49-F238E27FC236}">
                <a16:creationId xmlns:a16="http://schemas.microsoft.com/office/drawing/2014/main" id="{C29166F0-A56F-2F11-E8F0-58036FC32693}"/>
              </a:ext>
            </a:extLst>
          </p:cNvPr>
          <p:cNvSpPr/>
          <p:nvPr/>
        </p:nvSpPr>
        <p:spPr>
          <a:xfrm>
            <a:off x="735694" y="753760"/>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Imagem 6">
            <a:extLst>
              <a:ext uri="{FF2B5EF4-FFF2-40B4-BE49-F238E27FC236}">
                <a16:creationId xmlns:a16="http://schemas.microsoft.com/office/drawing/2014/main" id="{C647B081-803B-B264-112F-612616E4027B}"/>
              </a:ext>
            </a:extLst>
          </p:cNvPr>
          <p:cNvPicPr>
            <a:picLocks noChangeAspect="1"/>
          </p:cNvPicPr>
          <p:nvPr/>
        </p:nvPicPr>
        <p:blipFill>
          <a:blip r:embed="rId9"/>
          <a:stretch>
            <a:fillRect/>
          </a:stretch>
        </p:blipFill>
        <p:spPr>
          <a:xfrm>
            <a:off x="982800" y="1003643"/>
            <a:ext cx="1100328" cy="1100328"/>
          </a:xfrm>
          <a:prstGeom prst="rect">
            <a:avLst/>
          </a:prstGeom>
        </p:spPr>
      </p:pic>
      <p:grpSp>
        <p:nvGrpSpPr>
          <p:cNvPr id="8" name="Agrupar 7">
            <a:extLst>
              <a:ext uri="{FF2B5EF4-FFF2-40B4-BE49-F238E27FC236}">
                <a16:creationId xmlns:a16="http://schemas.microsoft.com/office/drawing/2014/main" id="{BCEBD03A-75AE-2762-96ED-410517370FA6}"/>
              </a:ext>
            </a:extLst>
          </p:cNvPr>
          <p:cNvGrpSpPr/>
          <p:nvPr/>
        </p:nvGrpSpPr>
        <p:grpSpPr>
          <a:xfrm>
            <a:off x="-716027" y="7723393"/>
            <a:ext cx="4333052" cy="3643718"/>
            <a:chOff x="-1783761" y="4364463"/>
            <a:chExt cx="10493997" cy="8523518"/>
          </a:xfrm>
        </p:grpSpPr>
        <p:pic>
          <p:nvPicPr>
            <p:cNvPr id="9" name="Imagem 8" descr="Ícone&#10;&#10;Descrição gerada automaticamente">
              <a:extLst>
                <a:ext uri="{FF2B5EF4-FFF2-40B4-BE49-F238E27FC236}">
                  <a16:creationId xmlns:a16="http://schemas.microsoft.com/office/drawing/2014/main" id="{242DF291-6D34-154D-E92D-3D190ECB5A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10" name="Imagem 9" descr="Forma&#10;&#10;Descrição gerada automaticamente">
              <a:extLst>
                <a:ext uri="{FF2B5EF4-FFF2-40B4-BE49-F238E27FC236}">
                  <a16:creationId xmlns:a16="http://schemas.microsoft.com/office/drawing/2014/main" id="{516CCA53-BBC1-FCB2-3235-69539D8B40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Tree>
    <p:extLst>
      <p:ext uri="{BB962C8B-B14F-4D97-AF65-F5344CB8AC3E}">
        <p14:creationId xmlns:p14="http://schemas.microsoft.com/office/powerpoint/2010/main" val="316099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80" name="Google Shape;280;p10"/>
          <p:cNvSpPr txBox="1"/>
          <p:nvPr/>
        </p:nvSpPr>
        <p:spPr>
          <a:xfrm>
            <a:off x="2214332" y="2357971"/>
            <a:ext cx="7296150" cy="187226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pt-BR" sz="2000" b="1" i="0" u="none" strike="noStrike" cap="none" dirty="0">
                <a:solidFill>
                  <a:srgbClr val="000000"/>
                </a:solidFill>
                <a:latin typeface="Verdana"/>
                <a:ea typeface="Verdana"/>
                <a:cs typeface="Verdana"/>
                <a:sym typeface="Verdana"/>
              </a:rPr>
              <a:t>Lista de imagens</a:t>
            </a:r>
            <a:endParaRPr sz="2000" dirty="0">
              <a:latin typeface="Verdana" panose="020B0604030504040204" pitchFamily="34" charset="0"/>
              <a:ea typeface="Verdana" panose="020B0604030504040204" pitchFamily="34" charset="0"/>
            </a:endParaRPr>
          </a:p>
          <a:p>
            <a:pPr marL="0" marR="0" lvl="0" indent="0" algn="l" rtl="0">
              <a:lnSpc>
                <a:spcPct val="115000"/>
              </a:lnSpc>
              <a:spcBef>
                <a:spcPts val="1600"/>
              </a:spcBef>
              <a:spcAft>
                <a:spcPts val="0"/>
              </a:spcAft>
              <a:buNone/>
            </a:pPr>
            <a:endParaRPr sz="20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2000" b="0" i="0" u="none" strike="noStrike" cap="none" dirty="0">
              <a:solidFill>
                <a:srgbClr val="808080"/>
              </a:solidFill>
              <a:latin typeface="Verdana"/>
              <a:ea typeface="Verdana"/>
              <a:cs typeface="Verdana"/>
              <a:sym typeface="Verdana"/>
            </a:endParaRPr>
          </a:p>
          <a:p>
            <a:pPr marL="0" marR="0" lvl="0" indent="0" algn="l" rtl="0">
              <a:lnSpc>
                <a:spcPct val="115000"/>
              </a:lnSpc>
              <a:spcBef>
                <a:spcPts val="1600"/>
              </a:spcBef>
              <a:spcAft>
                <a:spcPts val="0"/>
              </a:spcAft>
              <a:buClr>
                <a:srgbClr val="000000"/>
              </a:buClr>
              <a:buSzPts val="2400"/>
              <a:buFont typeface="Arial"/>
              <a:buNone/>
            </a:pPr>
            <a:endParaRPr sz="2000" b="0" i="0" u="none" strike="noStrike" cap="none" dirty="0">
              <a:solidFill>
                <a:srgbClr val="000000"/>
              </a:solidFill>
              <a:latin typeface="Verdana"/>
              <a:ea typeface="Verdana"/>
              <a:cs typeface="Verdana"/>
              <a:sym typeface="Verdana"/>
            </a:endParaRPr>
          </a:p>
        </p:txBody>
      </p:sp>
      <p:sp>
        <p:nvSpPr>
          <p:cNvPr id="2" name="CaixaDeTexto 1">
            <a:extLst>
              <a:ext uri="{FF2B5EF4-FFF2-40B4-BE49-F238E27FC236}">
                <a16:creationId xmlns:a16="http://schemas.microsoft.com/office/drawing/2014/main" id="{23033A22-8E16-BB79-75E7-9BC004AB22FF}"/>
              </a:ext>
            </a:extLst>
          </p:cNvPr>
          <p:cNvSpPr txBox="1"/>
          <p:nvPr/>
        </p:nvSpPr>
        <p:spPr>
          <a:xfrm>
            <a:off x="2214332" y="2872926"/>
            <a:ext cx="13983632" cy="5632311"/>
          </a:xfrm>
          <a:prstGeom prst="rect">
            <a:avLst/>
          </a:prstGeom>
          <a:noFill/>
        </p:spPr>
        <p:txBody>
          <a:bodyPr wrap="square" rtlCol="0">
            <a:spAutoFit/>
          </a:bodyPr>
          <a:lstStyle/>
          <a:p>
            <a:pPr>
              <a:spcAft>
                <a:spcPts val="1200"/>
              </a:spcAft>
            </a:pPr>
            <a:r>
              <a:rPr lang="da-DK" sz="2000" b="1" dirty="0">
                <a:latin typeface="Verdana" panose="020B0604030504040204" pitchFamily="34" charset="0"/>
                <a:ea typeface="Verdana" panose="020B0604030504040204" pitchFamily="34" charset="0"/>
              </a:rPr>
              <a:t>Slide 3 - </a:t>
            </a:r>
            <a:r>
              <a:rPr lang="da-DK" sz="2000" dirty="0">
                <a:latin typeface="Verdana" panose="020B0604030504040204" pitchFamily="34" charset="0"/>
                <a:ea typeface="Verdana" panose="020B0604030504040204" pitchFamily="34" charset="0"/>
                <a:hlinkClick r:id="rId3"/>
              </a:rPr>
              <a:t>https://upload.wikimedia.org/wikipedia/commons/1/12/ApartheidSignEnglishAfrikaans.jpg</a:t>
            </a:r>
            <a:r>
              <a:rPr lang="da-DK" sz="2000" dirty="0">
                <a:latin typeface="Verdana" panose="020B0604030504040204" pitchFamily="34" charset="0"/>
                <a:ea typeface="Verdana" panose="020B0604030504040204" pitchFamily="34" charset="0"/>
              </a:rPr>
              <a:t> </a:t>
            </a:r>
          </a:p>
          <a:p>
            <a:pPr>
              <a:spcAft>
                <a:spcPts val="1200"/>
              </a:spcAft>
            </a:pPr>
            <a:r>
              <a:rPr lang="da-DK" sz="2000" b="1" dirty="0">
                <a:latin typeface="Verdana" panose="020B0604030504040204" pitchFamily="34" charset="0"/>
                <a:ea typeface="Verdana" panose="020B0604030504040204" pitchFamily="34" charset="0"/>
              </a:rPr>
              <a:t>Slide 4 - </a:t>
            </a:r>
            <a:r>
              <a:rPr lang="da-DK" sz="2000" dirty="0">
                <a:latin typeface="Verdana" panose="020B0604030504040204" pitchFamily="34" charset="0"/>
                <a:ea typeface="Verdana" panose="020B0604030504040204" pitchFamily="34" charset="0"/>
                <a:hlinkClick r:id="rId4"/>
              </a:rPr>
              <a:t>https://br.freepik.com/fotos-gratis/martelo-de-madeira-e-livros-na-mesa-de-madeira_21018785.htm#from_view=detail_alsolike</a:t>
            </a:r>
            <a:r>
              <a:rPr lang="da-DK" sz="2000" dirty="0">
                <a:latin typeface="Verdana" panose="020B0604030504040204" pitchFamily="34" charset="0"/>
                <a:ea typeface="Verdana" panose="020B0604030504040204" pitchFamily="34" charset="0"/>
              </a:rPr>
              <a:t> </a:t>
            </a:r>
          </a:p>
          <a:p>
            <a:pPr>
              <a:spcAft>
                <a:spcPts val="1200"/>
              </a:spcAft>
            </a:pPr>
            <a:r>
              <a:rPr lang="da-DK" sz="2000" b="1" dirty="0">
                <a:latin typeface="Verdana" panose="020B0604030504040204" pitchFamily="34" charset="0"/>
                <a:ea typeface="Verdana" panose="020B0604030504040204" pitchFamily="34" charset="0"/>
              </a:rPr>
              <a:t>Slide 5 - </a:t>
            </a:r>
            <a:r>
              <a:rPr lang="da-DK" sz="2000" dirty="0">
                <a:latin typeface="Verdana" panose="020B0604030504040204" pitchFamily="34" charset="0"/>
                <a:ea typeface="Verdana" panose="020B0604030504040204" pitchFamily="34" charset="0"/>
                <a:hlinkClick r:id="rId5"/>
              </a:rPr>
              <a:t>https://br.freepik.com/fotos-gratis/maos-multirraciais-segurando-papelao-com-igualdade_10870003.htm#fromView=search&amp;page=1&amp;position=12&amp;uuid=17c4892a-2c01-4c86-92e3-71ab580c677c</a:t>
            </a:r>
            <a:r>
              <a:rPr lang="da-DK" sz="2000" dirty="0">
                <a:latin typeface="Verdana" panose="020B0604030504040204" pitchFamily="34" charset="0"/>
                <a:ea typeface="Verdana" panose="020B0604030504040204" pitchFamily="34" charset="0"/>
              </a:rPr>
              <a:t> </a:t>
            </a:r>
          </a:p>
          <a:p>
            <a:pPr>
              <a:spcAft>
                <a:spcPts val="1200"/>
              </a:spcAft>
            </a:pPr>
            <a:r>
              <a:rPr lang="da-DK" sz="2000" dirty="0">
                <a:latin typeface="Verdana" panose="020B0604030504040204" pitchFamily="34" charset="0"/>
                <a:ea typeface="Verdana" panose="020B0604030504040204" pitchFamily="34" charset="0"/>
                <a:hlinkClick r:id="rId6"/>
              </a:rPr>
              <a:t>https://pixabay.com/pt/vectors/homem-pessoa-rosto-preto-mandela-156732/</a:t>
            </a:r>
            <a:r>
              <a:rPr lang="da-DK" sz="2000" dirty="0">
                <a:latin typeface="Verdana" panose="020B0604030504040204" pitchFamily="34" charset="0"/>
                <a:ea typeface="Verdana" panose="020B0604030504040204" pitchFamily="34" charset="0"/>
              </a:rPr>
              <a:t> </a:t>
            </a:r>
          </a:p>
          <a:p>
            <a:pPr>
              <a:spcAft>
                <a:spcPts val="1200"/>
              </a:spcAft>
            </a:pPr>
            <a:r>
              <a:rPr lang="da-DK" sz="2000" b="1" dirty="0">
                <a:latin typeface="Verdana" panose="020B0604030504040204" pitchFamily="34" charset="0"/>
                <a:ea typeface="Verdana" panose="020B0604030504040204" pitchFamily="34" charset="0"/>
              </a:rPr>
              <a:t>Slide 6 - </a:t>
            </a:r>
            <a:r>
              <a:rPr lang="da-DK" sz="2000" dirty="0">
                <a:latin typeface="Verdana" panose="020B0604030504040204" pitchFamily="34" charset="0"/>
                <a:ea typeface="Verdana" panose="020B0604030504040204" pitchFamily="34" charset="0"/>
                <a:hlinkClick r:id="rId7"/>
              </a:rPr>
              <a:t>https://acervocmsp.educacao.sp.gov.br/105439/622107.pdf</a:t>
            </a:r>
            <a:r>
              <a:rPr lang="da-DK" sz="2000" dirty="0">
                <a:latin typeface="Verdana" panose="020B0604030504040204" pitchFamily="34" charset="0"/>
                <a:ea typeface="Verdana" panose="020B0604030504040204" pitchFamily="34" charset="0"/>
              </a:rPr>
              <a:t> </a:t>
            </a:r>
          </a:p>
          <a:p>
            <a:pPr>
              <a:spcAft>
                <a:spcPts val="1200"/>
              </a:spcAft>
            </a:pPr>
            <a:r>
              <a:rPr lang="da-DK" sz="2000" dirty="0">
                <a:latin typeface="Verdana" panose="020B0604030504040204" pitchFamily="34" charset="0"/>
                <a:ea typeface="Verdana" panose="020B0604030504040204" pitchFamily="34" charset="0"/>
                <a:hlinkClick r:id="rId8"/>
              </a:rPr>
              <a:t>https://acervocmsp.educacao.sp.gov.br/104619/607395.pdf</a:t>
            </a:r>
            <a:r>
              <a:rPr lang="da-DK" sz="2000" dirty="0">
                <a:latin typeface="Verdana" panose="020B0604030504040204" pitchFamily="34" charset="0"/>
                <a:ea typeface="Verdana" panose="020B0604030504040204" pitchFamily="34" charset="0"/>
              </a:rPr>
              <a:t> </a:t>
            </a:r>
          </a:p>
          <a:p>
            <a:pPr>
              <a:spcAft>
                <a:spcPts val="1200"/>
              </a:spcAft>
            </a:pPr>
            <a:r>
              <a:rPr lang="da-DK" sz="2000" b="1" dirty="0">
                <a:latin typeface="Verdana" panose="020B0604030504040204" pitchFamily="34" charset="0"/>
                <a:ea typeface="Verdana" panose="020B0604030504040204" pitchFamily="34" charset="0"/>
              </a:rPr>
              <a:t>Slide 7 - </a:t>
            </a:r>
            <a:r>
              <a:rPr lang="da-DK" sz="2000" dirty="0">
                <a:latin typeface="Verdana" panose="020B0604030504040204" pitchFamily="34" charset="0"/>
                <a:ea typeface="Verdana" panose="020B0604030504040204" pitchFamily="34" charset="0"/>
                <a:hlinkClick r:id="rId9"/>
              </a:rPr>
              <a:t>https://acervocmsp.educacao.sp.gov.br/105029/614305.pdf</a:t>
            </a:r>
            <a:r>
              <a:rPr lang="da-DK" sz="2000" dirty="0">
                <a:latin typeface="Verdana" panose="020B0604030504040204" pitchFamily="34" charset="0"/>
                <a:ea typeface="Verdana" panose="020B0604030504040204" pitchFamily="34" charset="0"/>
              </a:rPr>
              <a:t> </a:t>
            </a:r>
          </a:p>
          <a:p>
            <a:pPr>
              <a:spcAft>
                <a:spcPts val="1200"/>
              </a:spcAft>
            </a:pPr>
            <a:r>
              <a:rPr lang="da-DK" sz="2000" dirty="0">
                <a:latin typeface="Verdana" panose="020B0604030504040204" pitchFamily="34" charset="0"/>
                <a:ea typeface="Verdana" panose="020B0604030504040204" pitchFamily="34" charset="0"/>
                <a:hlinkClick r:id="rId10"/>
              </a:rPr>
              <a:t>https://acervocmsp.educacao.sp.gov.br/104983/620867.pdf</a:t>
            </a:r>
            <a:r>
              <a:rPr lang="da-DK" sz="2000" dirty="0">
                <a:latin typeface="Verdana" panose="020B0604030504040204" pitchFamily="34" charset="0"/>
                <a:ea typeface="Verdana" panose="020B0604030504040204" pitchFamily="34" charset="0"/>
              </a:rPr>
              <a:t> </a:t>
            </a:r>
          </a:p>
          <a:p>
            <a:pPr>
              <a:spcAft>
                <a:spcPts val="1200"/>
              </a:spcAft>
            </a:pPr>
            <a:r>
              <a:rPr lang="da-DK" sz="2000" b="1" dirty="0">
                <a:latin typeface="Verdana" panose="020B0604030504040204" pitchFamily="34" charset="0"/>
                <a:ea typeface="Verdana" panose="020B0604030504040204" pitchFamily="34" charset="0"/>
              </a:rPr>
              <a:t>Slide 9 - </a:t>
            </a:r>
            <a:r>
              <a:rPr lang="da-DK" sz="2000" dirty="0">
                <a:latin typeface="Verdana" panose="020B0604030504040204" pitchFamily="34" charset="0"/>
                <a:ea typeface="Verdana" panose="020B0604030504040204" pitchFamily="34" charset="0"/>
                <a:hlinkClick r:id="rId11"/>
              </a:rPr>
              <a:t>https://www.canva.com/design/DAF8rxWTLfw/fFTPjvy1sESta_fdWY6hZQ/edit?utm_content=DAF8rxWTLfw&amp;utm_campaign=designshare&amp;utm_medium=link2&amp;utm_source=sharebutton</a:t>
            </a:r>
            <a:r>
              <a:rPr lang="da-DK" sz="2000" dirty="0">
                <a:latin typeface="Verdana" panose="020B0604030504040204" pitchFamily="34" charset="0"/>
                <a:ea typeface="Verdana" panose="020B0604030504040204" pitchFamily="34" charset="0"/>
              </a:rPr>
              <a:t> </a:t>
            </a:r>
          </a:p>
        </p:txBody>
      </p:sp>
      <p:grpSp>
        <p:nvGrpSpPr>
          <p:cNvPr id="3" name="Agrupar 2">
            <a:extLst>
              <a:ext uri="{FF2B5EF4-FFF2-40B4-BE49-F238E27FC236}">
                <a16:creationId xmlns:a16="http://schemas.microsoft.com/office/drawing/2014/main" id="{461F626A-4B36-B016-5F43-B29812CFD0B1}"/>
              </a:ext>
            </a:extLst>
          </p:cNvPr>
          <p:cNvGrpSpPr/>
          <p:nvPr/>
        </p:nvGrpSpPr>
        <p:grpSpPr>
          <a:xfrm>
            <a:off x="15668498" y="-768659"/>
            <a:ext cx="2829203" cy="4333052"/>
            <a:chOff x="15675743" y="-804518"/>
            <a:chExt cx="2829203" cy="4333052"/>
          </a:xfrm>
        </p:grpSpPr>
        <p:pic>
          <p:nvPicPr>
            <p:cNvPr id="4" name="Imagem 3" descr="Ícone&#10;&#10;Descrição gerada automaticamente">
              <a:extLst>
                <a:ext uri="{FF2B5EF4-FFF2-40B4-BE49-F238E27FC236}">
                  <a16:creationId xmlns:a16="http://schemas.microsoft.com/office/drawing/2014/main" id="{AC517865-0CAB-9D25-FCED-26AD7475EA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5" name="Imagem 4" descr="Forma&#10;&#10;Descrição gerada automaticamente">
              <a:extLst>
                <a:ext uri="{FF2B5EF4-FFF2-40B4-BE49-F238E27FC236}">
                  <a16:creationId xmlns:a16="http://schemas.microsoft.com/office/drawing/2014/main" id="{4CC325F3-9074-390E-8BC0-19E1F380A65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
        <p:nvSpPr>
          <p:cNvPr id="6" name="TextBox 8">
            <a:extLst>
              <a:ext uri="{FF2B5EF4-FFF2-40B4-BE49-F238E27FC236}">
                <a16:creationId xmlns:a16="http://schemas.microsoft.com/office/drawing/2014/main" id="{95CF21C8-DCB7-6204-FE2F-76C3DD045F8C}"/>
              </a:ext>
            </a:extLst>
          </p:cNvPr>
          <p:cNvSpPr txBox="1"/>
          <p:nvPr/>
        </p:nvSpPr>
        <p:spPr>
          <a:xfrm>
            <a:off x="2549291" y="639354"/>
            <a:ext cx="7447250" cy="975203"/>
          </a:xfrm>
          <a:prstGeom prst="rect">
            <a:avLst/>
          </a:prstGeom>
        </p:spPr>
        <p:txBody>
          <a:bodyPr wrap="square" lIns="0" tIns="0" rIns="0" bIns="0" rtlCol="0" anchor="t">
            <a:spAutoFit/>
          </a:bodyPr>
          <a:lstStyle/>
          <a:p>
            <a:pPr marL="0" marR="0" lvl="0" indent="0" algn="l" defTabSz="914400" rtl="0" eaLnBrk="1" fontAlgn="auto" latinLnBrk="0" hangingPunct="1">
              <a:lnSpc>
                <a:spcPts val="9235"/>
              </a:lnSpc>
              <a:spcBef>
                <a:spcPts val="0"/>
              </a:spcBef>
              <a:spcAft>
                <a:spcPts val="0"/>
              </a:spcAft>
              <a:buClrTx/>
              <a:buSzTx/>
              <a:buFontTx/>
              <a:buNone/>
              <a:tabLst/>
              <a:defRPr/>
            </a:pPr>
            <a:r>
              <a:rPr kumimoji="0" lang="en-US" sz="3400" b="1" i="0" u="none" strike="noStrike" kern="1200" cap="none" spc="703" normalizeH="0" baseline="0" noProof="0" dirty="0">
                <a:ln>
                  <a:noFill/>
                </a:ln>
                <a:solidFill>
                  <a:srgbClr val="145DA0"/>
                </a:solidFill>
                <a:effectLst/>
                <a:uLnTx/>
                <a:uFillTx/>
                <a:latin typeface="Verdana" panose="020B0604030504040204" pitchFamily="34" charset="0"/>
                <a:ea typeface="Verdana" panose="020B0604030504040204" pitchFamily="34" charset="0"/>
                <a:cs typeface="Verdana" panose="020B0604030504040204" pitchFamily="34" charset="0"/>
              </a:rPr>
              <a:t>REFERÊNCIAS</a:t>
            </a:r>
          </a:p>
        </p:txBody>
      </p:sp>
      <p:sp>
        <p:nvSpPr>
          <p:cNvPr id="7" name="Oval 17">
            <a:extLst>
              <a:ext uri="{FF2B5EF4-FFF2-40B4-BE49-F238E27FC236}">
                <a16:creationId xmlns:a16="http://schemas.microsoft.com/office/drawing/2014/main" id="{8DD2C5CD-F8C3-24C0-759D-7E499ED1DBCB}"/>
              </a:ext>
            </a:extLst>
          </p:cNvPr>
          <p:cNvSpPr/>
          <p:nvPr/>
        </p:nvSpPr>
        <p:spPr>
          <a:xfrm>
            <a:off x="735694" y="753760"/>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Imagem 7">
            <a:extLst>
              <a:ext uri="{FF2B5EF4-FFF2-40B4-BE49-F238E27FC236}">
                <a16:creationId xmlns:a16="http://schemas.microsoft.com/office/drawing/2014/main" id="{1D3756B4-5C43-35BF-AAAA-3F7E63F6FDDB}"/>
              </a:ext>
            </a:extLst>
          </p:cNvPr>
          <p:cNvPicPr>
            <a:picLocks noChangeAspect="1"/>
          </p:cNvPicPr>
          <p:nvPr/>
        </p:nvPicPr>
        <p:blipFill>
          <a:blip r:embed="rId14"/>
          <a:stretch>
            <a:fillRect/>
          </a:stretch>
        </p:blipFill>
        <p:spPr>
          <a:xfrm>
            <a:off x="982800" y="1003643"/>
            <a:ext cx="1100328" cy="1100328"/>
          </a:xfrm>
          <a:prstGeom prst="rect">
            <a:avLst/>
          </a:prstGeom>
        </p:spPr>
      </p:pic>
      <p:grpSp>
        <p:nvGrpSpPr>
          <p:cNvPr id="9" name="Agrupar 8">
            <a:extLst>
              <a:ext uri="{FF2B5EF4-FFF2-40B4-BE49-F238E27FC236}">
                <a16:creationId xmlns:a16="http://schemas.microsoft.com/office/drawing/2014/main" id="{D8D03213-4D80-A7AF-320D-64CD75ECE164}"/>
              </a:ext>
            </a:extLst>
          </p:cNvPr>
          <p:cNvGrpSpPr/>
          <p:nvPr/>
        </p:nvGrpSpPr>
        <p:grpSpPr>
          <a:xfrm>
            <a:off x="-716027" y="7723393"/>
            <a:ext cx="4333052" cy="3643718"/>
            <a:chOff x="-1783761" y="4364463"/>
            <a:chExt cx="10493997" cy="8523518"/>
          </a:xfrm>
        </p:grpSpPr>
        <p:pic>
          <p:nvPicPr>
            <p:cNvPr id="10" name="Imagem 9" descr="Ícone&#10;&#10;Descrição gerada automaticamente">
              <a:extLst>
                <a:ext uri="{FF2B5EF4-FFF2-40B4-BE49-F238E27FC236}">
                  <a16:creationId xmlns:a16="http://schemas.microsoft.com/office/drawing/2014/main" id="{CC69FFDB-D9DD-A2FB-9C1A-171BC99948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11" name="Imagem 10" descr="Forma&#10;&#10;Descrição gerada automaticamente">
              <a:extLst>
                <a:ext uri="{FF2B5EF4-FFF2-40B4-BE49-F238E27FC236}">
                  <a16:creationId xmlns:a16="http://schemas.microsoft.com/office/drawing/2014/main" id="{EB3DECCA-3088-C3DA-C3E6-3A7C220133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Tree>
    <p:extLst>
      <p:ext uri="{BB962C8B-B14F-4D97-AF65-F5344CB8AC3E}">
        <p14:creationId xmlns:p14="http://schemas.microsoft.com/office/powerpoint/2010/main" val="203499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5"/>
          <p:cNvPicPr preferRelativeResize="0"/>
          <p:nvPr/>
        </p:nvPicPr>
        <p:blipFill rotWithShape="1">
          <a:blip r:embed="rId3">
            <a:alphaModFix/>
          </a:blip>
          <a:srcRect/>
          <a:stretch/>
        </p:blipFill>
        <p:spPr>
          <a:xfrm>
            <a:off x="0" y="0"/>
            <a:ext cx="18288000" cy="10286999"/>
          </a:xfrm>
          <a:prstGeom prst="rect">
            <a:avLst/>
          </a:prstGeom>
          <a:noFill/>
          <a:ln>
            <a:noFill/>
          </a:ln>
        </p:spPr>
      </p:pic>
      <p:sp>
        <p:nvSpPr>
          <p:cNvPr id="347" name="Google Shape;347;p15"/>
          <p:cNvSpPr/>
          <p:nvPr/>
        </p:nvSpPr>
        <p:spPr>
          <a:xfrm>
            <a:off x="525676" y="574157"/>
            <a:ext cx="17236648" cy="9122735"/>
          </a:xfrm>
          <a:prstGeom prst="rect">
            <a:avLst/>
          </a:prstGeom>
          <a:solidFill>
            <a:srgbClr val="389E94"/>
          </a:solidFill>
          <a:ln w="25400" cap="flat" cmpd="sng">
            <a:solidFill>
              <a:srgbClr val="389E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pic>
        <p:nvPicPr>
          <p:cNvPr id="349" name="Google Shape;349;p15" descr="Ícone&#10;&#10;Descrição gerada automaticamente"/>
          <p:cNvPicPr preferRelativeResize="0"/>
          <p:nvPr/>
        </p:nvPicPr>
        <p:blipFill rotWithShape="1">
          <a:blip r:embed="rId4">
            <a:alphaModFix/>
          </a:blip>
          <a:srcRect/>
          <a:stretch/>
        </p:blipFill>
        <p:spPr>
          <a:xfrm>
            <a:off x="-1087422" y="6211256"/>
            <a:ext cx="5569615" cy="6676725"/>
          </a:xfrm>
          <a:prstGeom prst="rect">
            <a:avLst/>
          </a:prstGeom>
          <a:noFill/>
          <a:ln>
            <a:noFill/>
          </a:ln>
          <a:effectLst>
            <a:reflection endPos="0" sy="-100000" algn="bl" rotWithShape="0"/>
          </a:effectLst>
        </p:spPr>
      </p:pic>
      <p:pic>
        <p:nvPicPr>
          <p:cNvPr id="350" name="Google Shape;350;p15" descr="Forma&#10;&#10;Descrição gerada automaticamente"/>
          <p:cNvPicPr preferRelativeResize="0"/>
          <p:nvPr/>
        </p:nvPicPr>
        <p:blipFill rotWithShape="1">
          <a:blip r:embed="rId5">
            <a:alphaModFix/>
          </a:blip>
          <a:srcRect/>
          <a:stretch/>
        </p:blipFill>
        <p:spPr>
          <a:xfrm rot="7916522">
            <a:off x="640547" y="1940155"/>
            <a:ext cx="5645381" cy="10493997"/>
          </a:xfrm>
          <a:prstGeom prst="rect">
            <a:avLst/>
          </a:prstGeom>
          <a:noFill/>
          <a:ln>
            <a:noFill/>
          </a:ln>
          <a:effectLst>
            <a:reflection endPos="0" sy="-100000" algn="bl" rotWithShape="0"/>
          </a:effectLst>
        </p:spPr>
      </p:pic>
      <p:pic>
        <p:nvPicPr>
          <p:cNvPr id="2" name="Imagem 1" descr="Forma&#10;&#10;Descrição gerada automaticamente com confiança média">
            <a:extLst>
              <a:ext uri="{FF2B5EF4-FFF2-40B4-BE49-F238E27FC236}">
                <a16:creationId xmlns:a16="http://schemas.microsoft.com/office/drawing/2014/main" id="{2A470CEE-302C-5A85-BE55-4A8450740D01}"/>
              </a:ext>
            </a:extLst>
          </p:cNvPr>
          <p:cNvPicPr>
            <a:picLocks noChangeAspect="1"/>
          </p:cNvPicPr>
          <p:nvPr/>
        </p:nvPicPr>
        <p:blipFill>
          <a:blip r:embed="rId6"/>
          <a:stretch>
            <a:fillRect/>
          </a:stretch>
        </p:blipFill>
        <p:spPr>
          <a:xfrm>
            <a:off x="5839131" y="4134926"/>
            <a:ext cx="6609738" cy="20171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Oval 3">
            <a:extLst>
              <a:ext uri="{FF2B5EF4-FFF2-40B4-BE49-F238E27FC236}">
                <a16:creationId xmlns:a16="http://schemas.microsoft.com/office/drawing/2014/main" id="{472BBC0B-7F97-7799-A854-4A0E9D51A600}"/>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extBox 8">
            <a:extLst>
              <a:ext uri="{FF2B5EF4-FFF2-40B4-BE49-F238E27FC236}">
                <a16:creationId xmlns:a16="http://schemas.microsoft.com/office/drawing/2014/main" id="{490354C3-C89F-E1E6-1E1E-87417E31BE8D}"/>
              </a:ext>
            </a:extLst>
          </p:cNvPr>
          <p:cNvSpPr txBox="1"/>
          <p:nvPr/>
        </p:nvSpPr>
        <p:spPr>
          <a:xfrm>
            <a:off x="2549291" y="639354"/>
            <a:ext cx="7447250" cy="975267"/>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PERCURSO FORMATIVO</a:t>
            </a:r>
          </a:p>
        </p:txBody>
      </p:sp>
      <p:grpSp>
        <p:nvGrpSpPr>
          <p:cNvPr id="4" name="Agrupar 3">
            <a:extLst>
              <a:ext uri="{FF2B5EF4-FFF2-40B4-BE49-F238E27FC236}">
                <a16:creationId xmlns:a16="http://schemas.microsoft.com/office/drawing/2014/main" id="{30CF17A4-A544-8826-C9D1-EA176A9C841C}"/>
              </a:ext>
            </a:extLst>
          </p:cNvPr>
          <p:cNvGrpSpPr/>
          <p:nvPr/>
        </p:nvGrpSpPr>
        <p:grpSpPr>
          <a:xfrm>
            <a:off x="-716027" y="7718989"/>
            <a:ext cx="4333052" cy="3643718"/>
            <a:chOff x="-1783761" y="4364463"/>
            <a:chExt cx="10493997" cy="8523518"/>
          </a:xfrm>
        </p:grpSpPr>
        <p:pic>
          <p:nvPicPr>
            <p:cNvPr id="5" name="Imagem 4" descr="Ícone&#10;&#10;Descrição gerada automaticamente">
              <a:extLst>
                <a:ext uri="{FF2B5EF4-FFF2-40B4-BE49-F238E27FC236}">
                  <a16:creationId xmlns:a16="http://schemas.microsoft.com/office/drawing/2014/main" id="{F9596282-C12C-E955-CA2F-855539C23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6" name="Imagem 5" descr="Forma&#10;&#10;Descrição gerada automaticamente">
              <a:extLst>
                <a:ext uri="{FF2B5EF4-FFF2-40B4-BE49-F238E27FC236}">
                  <a16:creationId xmlns:a16="http://schemas.microsoft.com/office/drawing/2014/main" id="{D3A767B6-79DD-C3A3-DA59-A647B2115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grpSp>
        <p:nvGrpSpPr>
          <p:cNvPr id="7" name="Agrupar 6">
            <a:extLst>
              <a:ext uri="{FF2B5EF4-FFF2-40B4-BE49-F238E27FC236}">
                <a16:creationId xmlns:a16="http://schemas.microsoft.com/office/drawing/2014/main" id="{DE2D904F-0B79-2564-8965-5DC472234222}"/>
              </a:ext>
            </a:extLst>
          </p:cNvPr>
          <p:cNvGrpSpPr/>
          <p:nvPr/>
        </p:nvGrpSpPr>
        <p:grpSpPr>
          <a:xfrm>
            <a:off x="15738709" y="-748339"/>
            <a:ext cx="2829203" cy="4333052"/>
            <a:chOff x="15675743" y="-804518"/>
            <a:chExt cx="2829203" cy="4333052"/>
          </a:xfrm>
        </p:grpSpPr>
        <p:pic>
          <p:nvPicPr>
            <p:cNvPr id="8" name="Imagem 7" descr="Ícone&#10;&#10;Descrição gerada automaticamente">
              <a:extLst>
                <a:ext uri="{FF2B5EF4-FFF2-40B4-BE49-F238E27FC236}">
                  <a16:creationId xmlns:a16="http://schemas.microsoft.com/office/drawing/2014/main" id="{FF8E21B5-81C9-31B4-6A39-2BEC40FF9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9" name="Imagem 8" descr="Forma&#10;&#10;Descrição gerada automaticamente">
              <a:extLst>
                <a:ext uri="{FF2B5EF4-FFF2-40B4-BE49-F238E27FC236}">
                  <a16:creationId xmlns:a16="http://schemas.microsoft.com/office/drawing/2014/main" id="{29552CCA-823B-2E38-0B77-5A1081850F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pic>
        <p:nvPicPr>
          <p:cNvPr id="10" name="Imagem 9">
            <a:extLst>
              <a:ext uri="{FF2B5EF4-FFF2-40B4-BE49-F238E27FC236}">
                <a16:creationId xmlns:a16="http://schemas.microsoft.com/office/drawing/2014/main" id="{E758832F-D43C-09D9-5E3A-7F87C3B2835D}"/>
              </a:ext>
            </a:extLst>
          </p:cNvPr>
          <p:cNvPicPr>
            <a:picLocks noChangeAspect="1"/>
          </p:cNvPicPr>
          <p:nvPr/>
        </p:nvPicPr>
        <p:blipFill>
          <a:blip r:embed="rId5"/>
          <a:stretch>
            <a:fillRect/>
          </a:stretch>
        </p:blipFill>
        <p:spPr>
          <a:xfrm>
            <a:off x="976827" y="1049065"/>
            <a:ext cx="1076960" cy="1084580"/>
          </a:xfrm>
          <a:prstGeom prst="rect">
            <a:avLst/>
          </a:prstGeom>
        </p:spPr>
      </p:pic>
      <p:pic>
        <p:nvPicPr>
          <p:cNvPr id="11" name="Imagem 10" descr="Interface gráfica do usuário, Aplicativo&#10;&#10;Descrição gerada automaticamente">
            <a:extLst>
              <a:ext uri="{FF2B5EF4-FFF2-40B4-BE49-F238E27FC236}">
                <a16:creationId xmlns:a16="http://schemas.microsoft.com/office/drawing/2014/main" id="{4D96319C-FDAD-F55D-9CEB-72B3AF98A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238" y="2490828"/>
            <a:ext cx="16609523" cy="63619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2" name="Agrupar 1">
            <a:extLst>
              <a:ext uri="{FF2B5EF4-FFF2-40B4-BE49-F238E27FC236}">
                <a16:creationId xmlns:a16="http://schemas.microsoft.com/office/drawing/2014/main" id="{67E15CF9-B6F9-A57A-031F-10AF384D0E27}"/>
              </a:ext>
            </a:extLst>
          </p:cNvPr>
          <p:cNvGrpSpPr/>
          <p:nvPr/>
        </p:nvGrpSpPr>
        <p:grpSpPr>
          <a:xfrm>
            <a:off x="-716027" y="7718989"/>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C5FB23DB-F8A7-C843-21E9-31C864525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860C9E3C-04F2-D6B2-89EE-3A3AB82CE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
        <p:nvSpPr>
          <p:cNvPr id="5" name="TextBox 8">
            <a:extLst>
              <a:ext uri="{FF2B5EF4-FFF2-40B4-BE49-F238E27FC236}">
                <a16:creationId xmlns:a16="http://schemas.microsoft.com/office/drawing/2014/main" id="{C14C7B66-8558-C873-3512-FFE8374C127D}"/>
              </a:ext>
            </a:extLst>
          </p:cNvPr>
          <p:cNvSpPr txBox="1"/>
          <p:nvPr/>
        </p:nvSpPr>
        <p:spPr>
          <a:xfrm>
            <a:off x="2549291" y="639354"/>
            <a:ext cx="11106748" cy="975267"/>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PARA INÍCIO DE CONVERSA</a:t>
            </a:r>
          </a:p>
        </p:txBody>
      </p:sp>
      <p:sp>
        <p:nvSpPr>
          <p:cNvPr id="6" name="Oval 17">
            <a:extLst>
              <a:ext uri="{FF2B5EF4-FFF2-40B4-BE49-F238E27FC236}">
                <a16:creationId xmlns:a16="http://schemas.microsoft.com/office/drawing/2014/main" id="{2DB875C3-A458-5A8C-8F1B-CEFB7E92F42E}"/>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7" name="Agrupar 6">
            <a:extLst>
              <a:ext uri="{FF2B5EF4-FFF2-40B4-BE49-F238E27FC236}">
                <a16:creationId xmlns:a16="http://schemas.microsoft.com/office/drawing/2014/main" id="{9A4D73A8-6952-B953-B460-5129EBF1B7B5}"/>
              </a:ext>
            </a:extLst>
          </p:cNvPr>
          <p:cNvGrpSpPr/>
          <p:nvPr/>
        </p:nvGrpSpPr>
        <p:grpSpPr>
          <a:xfrm>
            <a:off x="15738709" y="-748339"/>
            <a:ext cx="2829203" cy="4333052"/>
            <a:chOff x="15675743" y="-804518"/>
            <a:chExt cx="2829203" cy="4333052"/>
          </a:xfrm>
        </p:grpSpPr>
        <p:pic>
          <p:nvPicPr>
            <p:cNvPr id="8" name="Imagem 7" descr="Ícone&#10;&#10;Descrição gerada automaticamente">
              <a:extLst>
                <a:ext uri="{FF2B5EF4-FFF2-40B4-BE49-F238E27FC236}">
                  <a16:creationId xmlns:a16="http://schemas.microsoft.com/office/drawing/2014/main" id="{6FC1079D-2889-DCA7-5296-5D51B855A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9" name="Imagem 8" descr="Forma&#10;&#10;Descrição gerada automaticamente">
              <a:extLst>
                <a:ext uri="{FF2B5EF4-FFF2-40B4-BE49-F238E27FC236}">
                  <a16:creationId xmlns:a16="http://schemas.microsoft.com/office/drawing/2014/main" id="{93338C9F-BA0C-501C-E9B3-7562A0F023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pic>
        <p:nvPicPr>
          <p:cNvPr id="10" name="Imagem 9">
            <a:extLst>
              <a:ext uri="{FF2B5EF4-FFF2-40B4-BE49-F238E27FC236}">
                <a16:creationId xmlns:a16="http://schemas.microsoft.com/office/drawing/2014/main" id="{06576EC1-3395-708D-F9E3-9B06A3B76AC0}"/>
              </a:ext>
            </a:extLst>
          </p:cNvPr>
          <p:cNvPicPr>
            <a:picLocks noChangeAspect="1"/>
          </p:cNvPicPr>
          <p:nvPr/>
        </p:nvPicPr>
        <p:blipFill rotWithShape="1">
          <a:blip r:embed="rId5"/>
          <a:srcRect l="5828" t="4273"/>
          <a:stretch/>
        </p:blipFill>
        <p:spPr>
          <a:xfrm>
            <a:off x="1043709" y="1059103"/>
            <a:ext cx="1040746" cy="1064866"/>
          </a:xfrm>
          <a:prstGeom prst="rect">
            <a:avLst/>
          </a:prstGeom>
        </p:spPr>
      </p:pic>
      <p:pic>
        <p:nvPicPr>
          <p:cNvPr id="124" name="Google Shape;124;p3"/>
          <p:cNvPicPr preferRelativeResize="0"/>
          <p:nvPr/>
        </p:nvPicPr>
        <p:blipFill rotWithShape="1">
          <a:blip r:embed="rId6">
            <a:alphaModFix/>
          </a:blip>
          <a:srcRect/>
          <a:stretch/>
        </p:blipFill>
        <p:spPr>
          <a:xfrm>
            <a:off x="2350762" y="2668100"/>
            <a:ext cx="5406024" cy="4950800"/>
          </a:xfrm>
          <a:prstGeom prst="rect">
            <a:avLst/>
          </a:prstGeom>
          <a:noFill/>
          <a:ln>
            <a:noFill/>
          </a:ln>
        </p:spPr>
      </p:pic>
      <p:sp>
        <p:nvSpPr>
          <p:cNvPr id="125" name="Google Shape;125;p3"/>
          <p:cNvSpPr txBox="1"/>
          <p:nvPr/>
        </p:nvSpPr>
        <p:spPr>
          <a:xfrm>
            <a:off x="7833730" y="2541007"/>
            <a:ext cx="8737207" cy="6663322"/>
          </a:xfrm>
          <a:prstGeom prst="rect">
            <a:avLst/>
          </a:prstGeom>
          <a:noFill/>
          <a:ln>
            <a:noFill/>
          </a:ln>
        </p:spPr>
        <p:txBody>
          <a:bodyPr spcFirstLastPara="1" wrap="square" lIns="121900" tIns="121900" rIns="121900" bIns="121900" anchor="t" anchorCtr="0">
            <a:spAutoFit/>
          </a:bodyPr>
          <a:lstStyle/>
          <a:p>
            <a:pPr marL="0" marR="0" lvl="0" indent="0" rtl="0">
              <a:spcAft>
                <a:spcPts val="1200"/>
              </a:spcAft>
              <a:buClr>
                <a:srgbClr val="000000"/>
              </a:buClr>
              <a:buSzPts val="2500"/>
              <a:buFont typeface="Arial"/>
              <a:buNone/>
            </a:pPr>
            <a:r>
              <a:rPr lang="pt-BR" sz="2500" b="1" i="0" u="none" strike="noStrike" cap="none" dirty="0">
                <a:solidFill>
                  <a:srgbClr val="000000"/>
                </a:solidFill>
                <a:latin typeface="Verdana"/>
                <a:ea typeface="Verdana"/>
                <a:cs typeface="Verdana"/>
                <a:sym typeface="Verdana"/>
              </a:rPr>
              <a:t>Quatro dados para começar</a:t>
            </a:r>
            <a:endParaRPr sz="2500" b="1" i="0" u="none" strike="noStrike" cap="none" dirty="0">
              <a:solidFill>
                <a:srgbClr val="000000"/>
              </a:solidFill>
              <a:latin typeface="Verdana"/>
              <a:ea typeface="Verdana"/>
              <a:cs typeface="Verdana"/>
              <a:sym typeface="Verdana"/>
            </a:endParaRPr>
          </a:p>
          <a:p>
            <a:pPr marL="0" marR="0" lvl="0" indent="0" rtl="0">
              <a:spcAft>
                <a:spcPts val="1200"/>
              </a:spcAft>
              <a:buClr>
                <a:srgbClr val="000000"/>
              </a:buClr>
              <a:buSzPts val="2300"/>
              <a:buFont typeface="Arial"/>
              <a:buNone/>
            </a:pPr>
            <a:r>
              <a:rPr lang="pt-BR" sz="2200" b="0" i="0" u="none" strike="noStrike" cap="none" dirty="0">
                <a:solidFill>
                  <a:srgbClr val="000000"/>
                </a:solidFill>
                <a:latin typeface="Verdana"/>
                <a:ea typeface="Verdana"/>
                <a:cs typeface="Verdana"/>
                <a:sym typeface="Verdana"/>
              </a:rPr>
              <a:t>   Por 46 anos (1948-1994), a África do Sul manteve o Apartheid, regime que segregava a majoritária população negra e a minoria branca, criando privilégios </a:t>
            </a:r>
            <a:r>
              <a:rPr lang="pt-BR" sz="2200" dirty="0">
                <a:latin typeface="Verdana"/>
                <a:ea typeface="Verdana"/>
                <a:cs typeface="Verdana"/>
                <a:sym typeface="Verdana"/>
              </a:rPr>
              <a:t>políticos e de propriedade,</a:t>
            </a:r>
            <a:r>
              <a:rPr lang="pt-BR" sz="2200" b="0" i="0" u="none" strike="noStrike" cap="none" dirty="0">
                <a:solidFill>
                  <a:srgbClr val="000000"/>
                </a:solidFill>
                <a:latin typeface="Verdana"/>
                <a:ea typeface="Verdana"/>
                <a:cs typeface="Verdana"/>
                <a:sym typeface="Verdana"/>
              </a:rPr>
              <a:t> para a minoria,</a:t>
            </a:r>
            <a:r>
              <a:rPr lang="pt-BR" sz="2200" dirty="0">
                <a:latin typeface="Verdana"/>
                <a:ea typeface="Verdana"/>
                <a:cs typeface="Verdana"/>
                <a:sym typeface="Verdana"/>
              </a:rPr>
              <a:t> </a:t>
            </a:r>
            <a:r>
              <a:rPr lang="pt-BR" sz="2200" b="0" i="0" u="none" strike="noStrike" cap="none" dirty="0">
                <a:solidFill>
                  <a:srgbClr val="000000"/>
                </a:solidFill>
                <a:latin typeface="Verdana"/>
                <a:ea typeface="Verdana"/>
                <a:cs typeface="Verdana"/>
                <a:sym typeface="Verdana"/>
              </a:rPr>
              <a:t>sobre 80% do território do país.</a:t>
            </a:r>
            <a:endParaRPr sz="2200" b="0" i="0" u="none" strike="noStrike" cap="none" dirty="0">
              <a:solidFill>
                <a:srgbClr val="000000"/>
              </a:solidFill>
              <a:latin typeface="Verdana"/>
              <a:ea typeface="Verdana"/>
              <a:cs typeface="Verdana"/>
              <a:sym typeface="Verdana"/>
            </a:endParaRPr>
          </a:p>
          <a:p>
            <a:pPr marL="0" marR="0" lvl="0" indent="0" rtl="0">
              <a:spcAft>
                <a:spcPts val="1200"/>
              </a:spcAft>
              <a:buClr>
                <a:srgbClr val="000000"/>
              </a:buClr>
              <a:buSzPts val="2300"/>
              <a:buFont typeface="Arial"/>
              <a:buNone/>
            </a:pPr>
            <a:r>
              <a:rPr lang="pt-BR" sz="2200" b="0" i="0" u="none" strike="noStrike" cap="none" dirty="0">
                <a:solidFill>
                  <a:srgbClr val="000000"/>
                </a:solidFill>
                <a:latin typeface="Verdana"/>
                <a:ea typeface="Verdana"/>
                <a:cs typeface="Verdana"/>
                <a:sym typeface="Verdana"/>
              </a:rPr>
              <a:t>   De 1877 a 1956 (79 anos), o Estado do Alabama, nos EUA, aplicava as leis “Jim Crow”, leis estaduais que segregavam brancos e negros e delimitavam espaços físicos distintos para ambos os grupos. Passageiros negros precisavam ceder seus lugares para os brancos e sentavam-se apenas na parte traseira dos ônibus.</a:t>
            </a:r>
            <a:endParaRPr sz="2200" b="0" i="0" u="none" strike="noStrike" cap="none" dirty="0">
              <a:solidFill>
                <a:srgbClr val="000000"/>
              </a:solidFill>
              <a:latin typeface="Verdana"/>
              <a:ea typeface="Verdana"/>
              <a:cs typeface="Verdana"/>
              <a:sym typeface="Verdana"/>
            </a:endParaRPr>
          </a:p>
          <a:p>
            <a:pPr marL="0" marR="0" lvl="0" indent="0" rtl="0">
              <a:spcAft>
                <a:spcPts val="1200"/>
              </a:spcAft>
              <a:buClr>
                <a:srgbClr val="000000"/>
              </a:buClr>
              <a:buSzPts val="2300"/>
              <a:buFont typeface="Arial"/>
              <a:buNone/>
            </a:pPr>
            <a:r>
              <a:rPr lang="pt-BR" sz="2200" b="0" i="0" u="none" strike="noStrike" cap="none" dirty="0">
                <a:solidFill>
                  <a:srgbClr val="000000"/>
                </a:solidFill>
                <a:latin typeface="Verdana"/>
                <a:ea typeface="Verdana"/>
                <a:cs typeface="Verdana"/>
                <a:sym typeface="Verdana"/>
              </a:rPr>
              <a:t>   Em 2008, o IBGE publicou um censo apontando que o número de empresários no estado de São Paulo e</a:t>
            </a:r>
            <a:r>
              <a:rPr lang="pt-BR" sz="2200" dirty="0">
                <a:latin typeface="Verdana"/>
                <a:ea typeface="Verdana"/>
                <a:cs typeface="Verdana"/>
                <a:sym typeface="Verdana"/>
              </a:rPr>
              <a:t>ra composto por</a:t>
            </a:r>
            <a:r>
              <a:rPr lang="pt-BR" sz="2200" b="0" i="0" u="none" strike="noStrike" cap="none" dirty="0">
                <a:solidFill>
                  <a:srgbClr val="000000"/>
                </a:solidFill>
                <a:latin typeface="Verdana"/>
                <a:ea typeface="Verdana"/>
                <a:cs typeface="Verdana"/>
                <a:sym typeface="Verdana"/>
              </a:rPr>
              <a:t> 36.887 </a:t>
            </a:r>
            <a:r>
              <a:rPr lang="pt-BR" sz="2200" dirty="0">
                <a:latin typeface="Verdana"/>
                <a:ea typeface="Verdana"/>
                <a:cs typeface="Verdana"/>
                <a:sym typeface="Verdana"/>
              </a:rPr>
              <a:t>p</a:t>
            </a:r>
            <a:r>
              <a:rPr lang="pt-BR" sz="2200" b="0" i="0" u="none" strike="noStrike" cap="none" dirty="0">
                <a:solidFill>
                  <a:srgbClr val="000000"/>
                </a:solidFill>
                <a:latin typeface="Verdana"/>
                <a:ea typeface="Verdana"/>
                <a:cs typeface="Verdana"/>
                <a:sym typeface="Verdana"/>
              </a:rPr>
              <a:t>essoas que se reconheciam como negras (somando-se pretos e pardos na pesquisa) e 599.387 brancas.</a:t>
            </a:r>
            <a:endParaRPr sz="2200" b="0" i="0" u="none" strike="noStrike" cap="none" dirty="0">
              <a:solidFill>
                <a:srgbClr val="000000"/>
              </a:solidFill>
              <a:latin typeface="Verdana"/>
              <a:ea typeface="Verdana"/>
              <a:cs typeface="Verdana"/>
              <a:sym typeface="Verdana"/>
            </a:endParaRPr>
          </a:p>
        </p:txBody>
      </p:sp>
      <p:sp>
        <p:nvSpPr>
          <p:cNvPr id="129" name="Google Shape;129;p3"/>
          <p:cNvSpPr txBox="1"/>
          <p:nvPr/>
        </p:nvSpPr>
        <p:spPr>
          <a:xfrm>
            <a:off x="2350762" y="7716683"/>
            <a:ext cx="5446626" cy="1015632"/>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2200"/>
              <a:buFont typeface="Arial"/>
              <a:buNone/>
            </a:pPr>
            <a:r>
              <a:rPr lang="pt-BR" sz="1800" b="0" i="0" u="none" strike="noStrike" cap="none" dirty="0">
                <a:solidFill>
                  <a:srgbClr val="000000"/>
                </a:solidFill>
                <a:latin typeface="Verdana" panose="020B0604030504040204" pitchFamily="34" charset="0"/>
                <a:ea typeface="Verdana" panose="020B0604030504040204" pitchFamily="34" charset="0"/>
                <a:sym typeface="Arial"/>
              </a:rPr>
              <a:t>"For use </a:t>
            </a:r>
            <a:r>
              <a:rPr lang="pt-BR" sz="1800" b="0" i="0" u="none" strike="noStrike" cap="none" dirty="0" err="1">
                <a:solidFill>
                  <a:srgbClr val="000000"/>
                </a:solidFill>
                <a:latin typeface="Verdana" panose="020B0604030504040204" pitchFamily="34" charset="0"/>
                <a:ea typeface="Verdana" panose="020B0604030504040204" pitchFamily="34" charset="0"/>
                <a:sym typeface="Arial"/>
              </a:rPr>
              <a:t>by</a:t>
            </a:r>
            <a:r>
              <a:rPr lang="pt-BR" sz="1800" b="0" i="0" u="none" strike="noStrike" cap="none" dirty="0">
                <a:solidFill>
                  <a:srgbClr val="000000"/>
                </a:solidFill>
                <a:latin typeface="Verdana" panose="020B0604030504040204" pitchFamily="34" charset="0"/>
                <a:ea typeface="Verdana" panose="020B0604030504040204" pitchFamily="34" charset="0"/>
                <a:sym typeface="Arial"/>
              </a:rPr>
              <a:t> </a:t>
            </a:r>
            <a:r>
              <a:rPr lang="pt-BR" sz="1800" b="0" i="0" u="none" strike="noStrike" cap="none" dirty="0" err="1">
                <a:solidFill>
                  <a:srgbClr val="000000"/>
                </a:solidFill>
                <a:latin typeface="Verdana" panose="020B0604030504040204" pitchFamily="34" charset="0"/>
                <a:ea typeface="Verdana" panose="020B0604030504040204" pitchFamily="34" charset="0"/>
                <a:sym typeface="Arial"/>
              </a:rPr>
              <a:t>white</a:t>
            </a:r>
            <a:r>
              <a:rPr lang="pt-BR" sz="1800" b="0" i="0" u="none" strike="noStrike" cap="none" dirty="0">
                <a:solidFill>
                  <a:srgbClr val="000000"/>
                </a:solidFill>
                <a:latin typeface="Verdana" panose="020B0604030504040204" pitchFamily="34" charset="0"/>
                <a:ea typeface="Verdana" panose="020B0604030504040204" pitchFamily="34" charset="0"/>
                <a:sym typeface="Arial"/>
              </a:rPr>
              <a:t> </a:t>
            </a:r>
            <a:r>
              <a:rPr lang="pt-BR" sz="1800" b="0" i="0" u="none" strike="noStrike" cap="none" dirty="0" err="1">
                <a:solidFill>
                  <a:srgbClr val="000000"/>
                </a:solidFill>
                <a:latin typeface="Verdana" panose="020B0604030504040204" pitchFamily="34" charset="0"/>
                <a:ea typeface="Verdana" panose="020B0604030504040204" pitchFamily="34" charset="0"/>
                <a:sym typeface="Arial"/>
              </a:rPr>
              <a:t>persons</a:t>
            </a:r>
            <a:r>
              <a:rPr lang="pt-BR" sz="1800" b="0" i="0" u="none" strike="noStrike" cap="none" dirty="0">
                <a:solidFill>
                  <a:srgbClr val="000000"/>
                </a:solidFill>
                <a:latin typeface="Verdana" panose="020B0604030504040204" pitchFamily="34" charset="0"/>
                <a:ea typeface="Verdana" panose="020B0604030504040204" pitchFamily="34" charset="0"/>
                <a:sym typeface="Arial"/>
              </a:rPr>
              <a:t>" (em português, "Para uso de pessoas brancas") – placa da época do Apartheid.</a:t>
            </a:r>
            <a:endParaRPr sz="1800" b="0" i="0" u="none" strike="noStrike" cap="none" dirty="0">
              <a:solidFill>
                <a:srgbClr val="000000"/>
              </a:solidFill>
              <a:latin typeface="Verdana" panose="020B0604030504040204" pitchFamily="34" charset="0"/>
              <a:ea typeface="Verdana" panose="020B060403050404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5" name="Google Shape;145;g1f3e6f2f0f0_0_25"/>
          <p:cNvSpPr txBox="1"/>
          <p:nvPr/>
        </p:nvSpPr>
        <p:spPr>
          <a:xfrm>
            <a:off x="8102665" y="3296987"/>
            <a:ext cx="9091318" cy="4247276"/>
          </a:xfrm>
          <a:prstGeom prst="rect">
            <a:avLst/>
          </a:prstGeom>
          <a:noFill/>
          <a:ln>
            <a:noFill/>
          </a:ln>
        </p:spPr>
        <p:txBody>
          <a:bodyPr spcFirstLastPara="1" wrap="square" lIns="121900" tIns="121900" rIns="121900" bIns="121900" anchor="t" anchorCtr="0">
            <a:spAutoFit/>
          </a:bodyPr>
          <a:lstStyle/>
          <a:p>
            <a:pPr marL="0" marR="0" lvl="0" indent="0" rtl="0">
              <a:spcAft>
                <a:spcPts val="1200"/>
              </a:spcAft>
              <a:buClr>
                <a:srgbClr val="000000"/>
              </a:buClr>
              <a:buSzPts val="2300"/>
              <a:buFont typeface="Arial"/>
              <a:buNone/>
            </a:pPr>
            <a:r>
              <a:rPr lang="pt-BR" sz="2200" b="1" i="0" u="none" strike="noStrike" cap="none" dirty="0">
                <a:solidFill>
                  <a:srgbClr val="000000"/>
                </a:solidFill>
                <a:latin typeface="Verdana"/>
                <a:ea typeface="Verdana"/>
                <a:cs typeface="Verdana"/>
                <a:sym typeface="Verdana"/>
              </a:rPr>
              <a:t>      LEI Nº 12.990, DE 9 DE JUNHO DE 2014</a:t>
            </a:r>
            <a:endParaRPr sz="2200" b="1" i="0" u="none" strike="noStrike" cap="none" dirty="0">
              <a:solidFill>
                <a:srgbClr val="000000"/>
              </a:solidFill>
              <a:latin typeface="Verdana"/>
              <a:ea typeface="Verdana"/>
              <a:cs typeface="Verdana"/>
              <a:sym typeface="Verdana"/>
            </a:endParaRPr>
          </a:p>
          <a:p>
            <a:pPr marL="0" marR="0" lvl="0" indent="0" rtl="0">
              <a:spcAft>
                <a:spcPts val="1200"/>
              </a:spcAft>
              <a:buClr>
                <a:srgbClr val="000000"/>
              </a:buClr>
              <a:buSzPts val="2300"/>
              <a:buFont typeface="Arial"/>
              <a:buNone/>
            </a:pPr>
            <a:r>
              <a:rPr lang="pt-BR" sz="2200" b="0" i="0" u="none" strike="noStrike" cap="none" dirty="0">
                <a:solidFill>
                  <a:srgbClr val="000000"/>
                </a:solidFill>
                <a:latin typeface="Verdana"/>
                <a:ea typeface="Verdana"/>
                <a:cs typeface="Verdana"/>
                <a:sym typeface="Verdana"/>
              </a:rPr>
              <a:t>   A PRESIDENTA DA REPÚBLICA, faço saber que o Congresso Nacional decreta e eu sanciono a seguinte Lei:</a:t>
            </a:r>
            <a:endParaRPr sz="2200" b="0" i="0" u="none" strike="noStrike" cap="none" dirty="0">
              <a:solidFill>
                <a:srgbClr val="000000"/>
              </a:solidFill>
              <a:latin typeface="Verdana"/>
              <a:ea typeface="Verdana"/>
              <a:cs typeface="Verdana"/>
              <a:sym typeface="Verdana"/>
            </a:endParaRPr>
          </a:p>
          <a:p>
            <a:pPr marL="0" marR="0" lvl="0" indent="0" rtl="0">
              <a:spcAft>
                <a:spcPts val="1200"/>
              </a:spcAft>
              <a:buClr>
                <a:srgbClr val="000000"/>
              </a:buClr>
              <a:buSzPts val="2300"/>
              <a:buFont typeface="Arial"/>
              <a:buNone/>
            </a:pPr>
            <a:r>
              <a:rPr lang="pt-BR" sz="2200" b="0" i="0" u="none" strike="noStrike" cap="none" dirty="0">
                <a:solidFill>
                  <a:srgbClr val="000000"/>
                </a:solidFill>
                <a:latin typeface="Verdana"/>
                <a:ea typeface="Verdana"/>
                <a:cs typeface="Verdana"/>
                <a:sym typeface="Verdana"/>
              </a:rPr>
              <a:t>Art. 1º Ficam reservadas aos negros 20% (vinte por cento) das vagas oferecidas nos concursos públicos para provimento de cargos efetivos e empregos públicos no âmbito da administração pública federal, das autarquias, das fundações públicas, das empresas públicas e das sociedades de economia mista controladas pela União, na forma desta Lei.</a:t>
            </a:r>
            <a:endParaRPr sz="2200" b="0" i="0" u="none" strike="noStrike" cap="none" dirty="0">
              <a:solidFill>
                <a:srgbClr val="000000"/>
              </a:solidFill>
              <a:latin typeface="Verdana"/>
              <a:ea typeface="Verdana"/>
              <a:cs typeface="Verdana"/>
              <a:sym typeface="Verdana"/>
            </a:endParaRPr>
          </a:p>
          <a:p>
            <a:pPr marL="0" marR="0" lvl="0" indent="0" algn="just" rtl="0">
              <a:spcAft>
                <a:spcPts val="1200"/>
              </a:spcAft>
              <a:buClr>
                <a:srgbClr val="000000"/>
              </a:buClr>
              <a:buSzPts val="2300"/>
              <a:buFont typeface="Arial"/>
              <a:buNone/>
            </a:pPr>
            <a:endParaRPr sz="2200" b="0" i="0" u="none" strike="noStrike" cap="none" dirty="0">
              <a:solidFill>
                <a:srgbClr val="000000"/>
              </a:solidFill>
              <a:latin typeface="Verdana"/>
              <a:ea typeface="Verdana"/>
              <a:cs typeface="Verdana"/>
              <a:sym typeface="Verdana"/>
            </a:endParaRPr>
          </a:p>
        </p:txBody>
      </p:sp>
      <p:pic>
        <p:nvPicPr>
          <p:cNvPr id="146" name="Google Shape;146;g1f3e6f2f0f0_0_25"/>
          <p:cNvPicPr preferRelativeResize="0"/>
          <p:nvPr/>
        </p:nvPicPr>
        <p:blipFill rotWithShape="1">
          <a:blip r:embed="rId3">
            <a:alphaModFix/>
          </a:blip>
          <a:srcRect/>
          <a:stretch/>
        </p:blipFill>
        <p:spPr>
          <a:xfrm>
            <a:off x="835518" y="2916914"/>
            <a:ext cx="6941024" cy="4627349"/>
          </a:xfrm>
          <a:prstGeom prst="rect">
            <a:avLst/>
          </a:prstGeom>
          <a:noFill/>
          <a:ln>
            <a:noFill/>
          </a:ln>
        </p:spPr>
      </p:pic>
      <p:sp>
        <p:nvSpPr>
          <p:cNvPr id="147" name="Google Shape;147;g1f3e6f2f0f0_0_25"/>
          <p:cNvSpPr txBox="1"/>
          <p:nvPr/>
        </p:nvSpPr>
        <p:spPr>
          <a:xfrm>
            <a:off x="3026550" y="7902130"/>
            <a:ext cx="122349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pt-BR" sz="2800" b="0" i="0" u="none" strike="noStrike" cap="none" dirty="0">
                <a:solidFill>
                  <a:srgbClr val="000000"/>
                </a:solidFill>
                <a:latin typeface="Verdana" panose="020B0604030504040204" pitchFamily="34" charset="0"/>
                <a:ea typeface="Verdana" panose="020B0604030504040204" pitchFamily="34" charset="0"/>
                <a:sym typeface="Arial"/>
              </a:rPr>
              <a:t>Fica a pergunta: Como demonstrar, com números, o erro em chamar de “vitimismo” uma ação de reparação histórica?</a:t>
            </a:r>
            <a:endParaRPr sz="2800" b="0" i="0" u="none" strike="noStrike" cap="none" dirty="0">
              <a:solidFill>
                <a:srgbClr val="000000"/>
              </a:solidFill>
              <a:latin typeface="Verdana" panose="020B0604030504040204" pitchFamily="34" charset="0"/>
              <a:ea typeface="Verdana" panose="020B0604030504040204" pitchFamily="34" charset="0"/>
              <a:sym typeface="Arial"/>
            </a:endParaRPr>
          </a:p>
        </p:txBody>
      </p:sp>
      <p:grpSp>
        <p:nvGrpSpPr>
          <p:cNvPr id="2" name="Agrupar 1">
            <a:extLst>
              <a:ext uri="{FF2B5EF4-FFF2-40B4-BE49-F238E27FC236}">
                <a16:creationId xmlns:a16="http://schemas.microsoft.com/office/drawing/2014/main" id="{734578E6-210E-F76F-9400-1110C297D132}"/>
              </a:ext>
            </a:extLst>
          </p:cNvPr>
          <p:cNvGrpSpPr/>
          <p:nvPr/>
        </p:nvGrpSpPr>
        <p:grpSpPr>
          <a:xfrm>
            <a:off x="-716027" y="7718989"/>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9068F5F2-6980-BAD1-12ED-7367DCA3B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B3282D23-B096-F6F4-8044-76E858361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
        <p:nvSpPr>
          <p:cNvPr id="5" name="TextBox 8">
            <a:extLst>
              <a:ext uri="{FF2B5EF4-FFF2-40B4-BE49-F238E27FC236}">
                <a16:creationId xmlns:a16="http://schemas.microsoft.com/office/drawing/2014/main" id="{BDB13F6B-6806-2D27-F715-49B9C65E256A}"/>
              </a:ext>
            </a:extLst>
          </p:cNvPr>
          <p:cNvSpPr txBox="1"/>
          <p:nvPr/>
        </p:nvSpPr>
        <p:spPr>
          <a:xfrm>
            <a:off x="2549291" y="639354"/>
            <a:ext cx="11106748" cy="975267"/>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PARA INÍCIO DE CONVERSA</a:t>
            </a:r>
          </a:p>
        </p:txBody>
      </p:sp>
      <p:sp>
        <p:nvSpPr>
          <p:cNvPr id="6" name="Oval 17">
            <a:extLst>
              <a:ext uri="{FF2B5EF4-FFF2-40B4-BE49-F238E27FC236}">
                <a16:creationId xmlns:a16="http://schemas.microsoft.com/office/drawing/2014/main" id="{C55CBB9F-F25A-2DA5-02BC-C124F4EC342F}"/>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7" name="Agrupar 6">
            <a:extLst>
              <a:ext uri="{FF2B5EF4-FFF2-40B4-BE49-F238E27FC236}">
                <a16:creationId xmlns:a16="http://schemas.microsoft.com/office/drawing/2014/main" id="{3DF6AA26-F1DD-6FD8-D530-6AC4A699D704}"/>
              </a:ext>
            </a:extLst>
          </p:cNvPr>
          <p:cNvGrpSpPr/>
          <p:nvPr/>
        </p:nvGrpSpPr>
        <p:grpSpPr>
          <a:xfrm>
            <a:off x="15738709" y="-748339"/>
            <a:ext cx="2829203" cy="4333052"/>
            <a:chOff x="15675743" y="-804518"/>
            <a:chExt cx="2829203" cy="4333052"/>
          </a:xfrm>
        </p:grpSpPr>
        <p:pic>
          <p:nvPicPr>
            <p:cNvPr id="8" name="Imagem 7" descr="Ícone&#10;&#10;Descrição gerada automaticamente">
              <a:extLst>
                <a:ext uri="{FF2B5EF4-FFF2-40B4-BE49-F238E27FC236}">
                  <a16:creationId xmlns:a16="http://schemas.microsoft.com/office/drawing/2014/main" id="{5B48F239-526D-864B-BE66-3ECEA709C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9" name="Imagem 8" descr="Forma&#10;&#10;Descrição gerada automaticamente">
              <a:extLst>
                <a:ext uri="{FF2B5EF4-FFF2-40B4-BE49-F238E27FC236}">
                  <a16:creationId xmlns:a16="http://schemas.microsoft.com/office/drawing/2014/main" id="{CAB7D976-F7EF-CAE7-0743-CEFE426B03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pic>
        <p:nvPicPr>
          <p:cNvPr id="10" name="Imagem 9">
            <a:extLst>
              <a:ext uri="{FF2B5EF4-FFF2-40B4-BE49-F238E27FC236}">
                <a16:creationId xmlns:a16="http://schemas.microsoft.com/office/drawing/2014/main" id="{80229766-0118-92E0-4121-E1BFF57FE823}"/>
              </a:ext>
            </a:extLst>
          </p:cNvPr>
          <p:cNvPicPr>
            <a:picLocks noChangeAspect="1"/>
          </p:cNvPicPr>
          <p:nvPr/>
        </p:nvPicPr>
        <p:blipFill rotWithShape="1">
          <a:blip r:embed="rId6"/>
          <a:srcRect l="5828" t="4273"/>
          <a:stretch/>
        </p:blipFill>
        <p:spPr>
          <a:xfrm>
            <a:off x="1043709" y="1059103"/>
            <a:ext cx="1040746" cy="10648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7" name="Google Shape;157;p4"/>
          <p:cNvSpPr txBox="1"/>
          <p:nvPr/>
        </p:nvSpPr>
        <p:spPr>
          <a:xfrm>
            <a:off x="3009900" y="3024300"/>
            <a:ext cx="8075699" cy="5293716"/>
          </a:xfrm>
          <a:prstGeom prst="rect">
            <a:avLst/>
          </a:prstGeom>
          <a:solidFill>
            <a:schemeClr val="lt1"/>
          </a:solidFill>
          <a:ln>
            <a:noFill/>
          </a:ln>
        </p:spPr>
        <p:txBody>
          <a:bodyPr spcFirstLastPara="1" wrap="square" lIns="121900" tIns="121900" rIns="121900" bIns="121900" anchor="t" anchorCtr="0">
            <a:spAutoFit/>
          </a:bodyPr>
          <a:lstStyle/>
          <a:p>
            <a:pPr marL="533400" marR="0" lvl="0" indent="-457200" rtl="0">
              <a:spcAft>
                <a:spcPts val="1200"/>
              </a:spcAft>
              <a:buClr>
                <a:srgbClr val="389E94"/>
              </a:buClr>
              <a:buSzPct val="130000"/>
              <a:buFont typeface="Arial" panose="020B0604020202020204" pitchFamily="34" charset="0"/>
              <a:buChar char="•"/>
            </a:pPr>
            <a:r>
              <a:rPr lang="pt-BR" sz="2800" b="0" i="0" u="none" strike="noStrike" cap="none" dirty="0">
                <a:solidFill>
                  <a:srgbClr val="000000"/>
                </a:solidFill>
                <a:latin typeface="Verdana"/>
                <a:ea typeface="Verdana"/>
                <a:cs typeface="Verdana"/>
                <a:sym typeface="Verdana"/>
              </a:rPr>
              <a:t>Contextualizar o racismo estrutural e suas permanências sob a perspectiva da educação antirracista.</a:t>
            </a:r>
            <a:endParaRPr sz="2800" b="0" i="0" u="none" strike="noStrike" cap="none" dirty="0">
              <a:solidFill>
                <a:srgbClr val="000000"/>
              </a:solidFill>
              <a:latin typeface="Verdana"/>
              <a:ea typeface="Verdana"/>
              <a:cs typeface="Verdana"/>
              <a:sym typeface="Verdana"/>
            </a:endParaRPr>
          </a:p>
          <a:p>
            <a:pPr marL="533400" marR="0" lvl="0" indent="-457200" rtl="0">
              <a:spcAft>
                <a:spcPts val="1200"/>
              </a:spcAft>
              <a:buClr>
                <a:srgbClr val="389E94"/>
              </a:buClr>
              <a:buSzPct val="130000"/>
              <a:buFont typeface="Arial" panose="020B0604020202020204" pitchFamily="34" charset="0"/>
              <a:buChar char="•"/>
            </a:pPr>
            <a:r>
              <a:rPr lang="pt-BR" sz="2800" b="0" i="0" u="none" strike="noStrike" cap="none" dirty="0">
                <a:solidFill>
                  <a:srgbClr val="000000"/>
                </a:solidFill>
                <a:latin typeface="Verdana"/>
                <a:ea typeface="Verdana"/>
                <a:cs typeface="Verdana"/>
                <a:sym typeface="Verdana"/>
              </a:rPr>
              <a:t>Demonstrar, com dados concretos e habilidades matemáticas, o imenso período histórico em que o mundo vivenciou a prática da segregação e a necessidade, em perspectiva, de ações de reparação, desmistificando, assim, mitos recentes de “vitimismo”,  “relativização” e “revisionismo”.</a:t>
            </a:r>
            <a:endParaRPr sz="2800" b="0" i="0" u="none" strike="noStrike" cap="none" dirty="0">
              <a:solidFill>
                <a:srgbClr val="000000"/>
              </a:solidFill>
              <a:latin typeface="Verdana"/>
              <a:ea typeface="Verdana"/>
              <a:cs typeface="Verdana"/>
              <a:sym typeface="Verdana"/>
            </a:endParaRPr>
          </a:p>
        </p:txBody>
      </p:sp>
      <p:cxnSp>
        <p:nvCxnSpPr>
          <p:cNvPr id="158" name="Google Shape;158;p4"/>
          <p:cNvCxnSpPr/>
          <p:nvPr/>
        </p:nvCxnSpPr>
        <p:spPr>
          <a:xfrm>
            <a:off x="11128419" y="2165549"/>
            <a:ext cx="0" cy="7243312"/>
          </a:xfrm>
          <a:prstGeom prst="straightConnector1">
            <a:avLst/>
          </a:prstGeom>
          <a:noFill/>
          <a:ln w="31750" cap="flat" cmpd="sng">
            <a:solidFill>
              <a:srgbClr val="389E94"/>
            </a:solidFill>
            <a:prstDash val="dot"/>
            <a:round/>
            <a:headEnd type="none" w="sm" len="sm"/>
            <a:tailEnd type="none" w="sm" len="sm"/>
          </a:ln>
        </p:spPr>
      </p:cxnSp>
      <p:pic>
        <p:nvPicPr>
          <p:cNvPr id="163" name="Google Shape;163;p4"/>
          <p:cNvPicPr preferRelativeResize="0"/>
          <p:nvPr/>
        </p:nvPicPr>
        <p:blipFill rotWithShape="1">
          <a:blip r:embed="rId3">
            <a:alphaModFix amt="10000"/>
          </a:blip>
          <a:srcRect/>
          <a:stretch/>
        </p:blipFill>
        <p:spPr>
          <a:xfrm>
            <a:off x="470250" y="2802375"/>
            <a:ext cx="3738678" cy="5293716"/>
          </a:xfrm>
          <a:prstGeom prst="rect">
            <a:avLst/>
          </a:prstGeom>
          <a:noFill/>
          <a:ln>
            <a:noFill/>
          </a:ln>
        </p:spPr>
      </p:pic>
      <p:pic>
        <p:nvPicPr>
          <p:cNvPr id="164" name="Google Shape;164;p4"/>
          <p:cNvPicPr preferRelativeResize="0"/>
          <p:nvPr/>
        </p:nvPicPr>
        <p:blipFill rotWithShape="1">
          <a:blip r:embed="rId4">
            <a:alphaModFix/>
          </a:blip>
          <a:srcRect/>
          <a:stretch/>
        </p:blipFill>
        <p:spPr>
          <a:xfrm>
            <a:off x="11496600" y="3024300"/>
            <a:ext cx="5994227" cy="3987475"/>
          </a:xfrm>
          <a:prstGeom prst="rect">
            <a:avLst/>
          </a:prstGeom>
          <a:noFill/>
          <a:ln>
            <a:noFill/>
          </a:ln>
        </p:spPr>
      </p:pic>
      <p:sp>
        <p:nvSpPr>
          <p:cNvPr id="166" name="Google Shape;166;p4"/>
          <p:cNvSpPr txBox="1"/>
          <p:nvPr/>
        </p:nvSpPr>
        <p:spPr>
          <a:xfrm>
            <a:off x="11496600" y="7258575"/>
            <a:ext cx="59943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pt-BR" sz="2200" dirty="0">
                <a:latin typeface="Verdana" panose="020B0604030504040204" pitchFamily="34" charset="0"/>
                <a:ea typeface="Verdana" panose="020B0604030504040204" pitchFamily="34" charset="0"/>
              </a:rPr>
              <a:t>“</a:t>
            </a:r>
            <a:r>
              <a:rPr lang="pt-BR" sz="2200" b="0" i="0" u="none" strike="noStrike" cap="none" dirty="0" err="1">
                <a:solidFill>
                  <a:srgbClr val="000000"/>
                </a:solidFill>
                <a:latin typeface="Verdana" panose="020B0604030504040204" pitchFamily="34" charset="0"/>
                <a:ea typeface="Verdana" panose="020B0604030504040204" pitchFamily="34" charset="0"/>
                <a:sym typeface="Arial"/>
              </a:rPr>
              <a:t>Equality</a:t>
            </a:r>
            <a:r>
              <a:rPr lang="pt-BR" sz="2200" dirty="0">
                <a:latin typeface="Verdana" panose="020B0604030504040204" pitchFamily="34" charset="0"/>
                <a:ea typeface="Verdana" panose="020B0604030504040204" pitchFamily="34" charset="0"/>
              </a:rPr>
              <a:t>”</a:t>
            </a:r>
            <a:r>
              <a:rPr lang="pt-BR" sz="2200" b="0" i="0" u="none" strike="noStrike" cap="none" dirty="0">
                <a:solidFill>
                  <a:srgbClr val="000000"/>
                </a:solidFill>
                <a:latin typeface="Verdana" panose="020B0604030504040204" pitchFamily="34" charset="0"/>
                <a:ea typeface="Verdana" panose="020B0604030504040204" pitchFamily="34" charset="0"/>
                <a:sym typeface="Arial"/>
              </a:rPr>
              <a:t> (em português, “Igualdade</a:t>
            </a:r>
            <a:r>
              <a:rPr lang="pt-BR" sz="2200" dirty="0">
                <a:latin typeface="Verdana" panose="020B0604030504040204" pitchFamily="34" charset="0"/>
                <a:ea typeface="Verdana" panose="020B0604030504040204" pitchFamily="34" charset="0"/>
              </a:rPr>
              <a:t>”</a:t>
            </a:r>
            <a:r>
              <a:rPr lang="pt-BR" sz="2200" b="0" i="0" u="none" strike="noStrike" cap="none" dirty="0">
                <a:solidFill>
                  <a:srgbClr val="000000"/>
                </a:solidFill>
                <a:latin typeface="Verdana" panose="020B0604030504040204" pitchFamily="34" charset="0"/>
                <a:ea typeface="Verdana" panose="020B0604030504040204" pitchFamily="34" charset="0"/>
                <a:sym typeface="Arial"/>
              </a:rPr>
              <a:t>)</a:t>
            </a:r>
            <a:endParaRPr sz="22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2" name="TextBox 8">
            <a:extLst>
              <a:ext uri="{FF2B5EF4-FFF2-40B4-BE49-F238E27FC236}">
                <a16:creationId xmlns:a16="http://schemas.microsoft.com/office/drawing/2014/main" id="{84DECF09-F123-6FBC-3FBF-C13599A45A11}"/>
              </a:ext>
            </a:extLst>
          </p:cNvPr>
          <p:cNvSpPr txBox="1"/>
          <p:nvPr/>
        </p:nvSpPr>
        <p:spPr>
          <a:xfrm>
            <a:off x="2549290" y="639354"/>
            <a:ext cx="11940667" cy="975203"/>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OBJETIVOS DA PAUTA FORMATIVA</a:t>
            </a:r>
          </a:p>
        </p:txBody>
      </p:sp>
      <p:sp>
        <p:nvSpPr>
          <p:cNvPr id="3" name="Oval 14">
            <a:extLst>
              <a:ext uri="{FF2B5EF4-FFF2-40B4-BE49-F238E27FC236}">
                <a16:creationId xmlns:a16="http://schemas.microsoft.com/office/drawing/2014/main" id="{ACC4F914-7658-3B41-C912-458452C6FECC}"/>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0B12F72B-D6CC-B1A8-3774-4A26C1CEAF9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6202" y="1022115"/>
            <a:ext cx="1090295" cy="1090295"/>
          </a:xfrm>
          <a:prstGeom prst="rect">
            <a:avLst/>
          </a:prstGeom>
        </p:spPr>
      </p:pic>
      <p:grpSp>
        <p:nvGrpSpPr>
          <p:cNvPr id="5" name="Agrupar 4">
            <a:extLst>
              <a:ext uri="{FF2B5EF4-FFF2-40B4-BE49-F238E27FC236}">
                <a16:creationId xmlns:a16="http://schemas.microsoft.com/office/drawing/2014/main" id="{064BD04F-93C6-B9B8-B2B1-7024368BF9A3}"/>
              </a:ext>
            </a:extLst>
          </p:cNvPr>
          <p:cNvGrpSpPr/>
          <p:nvPr/>
        </p:nvGrpSpPr>
        <p:grpSpPr>
          <a:xfrm>
            <a:off x="15738709" y="-748339"/>
            <a:ext cx="2829203" cy="4333052"/>
            <a:chOff x="15675743" y="-804518"/>
            <a:chExt cx="2829203" cy="4333052"/>
          </a:xfrm>
        </p:grpSpPr>
        <p:pic>
          <p:nvPicPr>
            <p:cNvPr id="6" name="Imagem 5" descr="Ícone&#10;&#10;Descrição gerada automaticamente">
              <a:extLst>
                <a:ext uri="{FF2B5EF4-FFF2-40B4-BE49-F238E27FC236}">
                  <a16:creationId xmlns:a16="http://schemas.microsoft.com/office/drawing/2014/main" id="{557C6815-594A-8F67-1820-0A6DFEBDB9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7" name="Imagem 6" descr="Forma&#10;&#10;Descrição gerada automaticamente">
              <a:extLst>
                <a:ext uri="{FF2B5EF4-FFF2-40B4-BE49-F238E27FC236}">
                  <a16:creationId xmlns:a16="http://schemas.microsoft.com/office/drawing/2014/main" id="{D3B1D2B6-5A6D-2678-A4BA-63904A62FA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grpSp>
        <p:nvGrpSpPr>
          <p:cNvPr id="8" name="Agrupar 7">
            <a:extLst>
              <a:ext uri="{FF2B5EF4-FFF2-40B4-BE49-F238E27FC236}">
                <a16:creationId xmlns:a16="http://schemas.microsoft.com/office/drawing/2014/main" id="{18EDA9D2-07CB-779D-D957-43F5DA41CA19}"/>
              </a:ext>
            </a:extLst>
          </p:cNvPr>
          <p:cNvGrpSpPr/>
          <p:nvPr/>
        </p:nvGrpSpPr>
        <p:grpSpPr>
          <a:xfrm>
            <a:off x="-716027" y="7718989"/>
            <a:ext cx="4333052" cy="3643718"/>
            <a:chOff x="-1783761" y="4364463"/>
            <a:chExt cx="10493997" cy="8523518"/>
          </a:xfrm>
        </p:grpSpPr>
        <p:pic>
          <p:nvPicPr>
            <p:cNvPr id="9" name="Imagem 8" descr="Ícone&#10;&#10;Descrição gerada automaticamente">
              <a:extLst>
                <a:ext uri="{FF2B5EF4-FFF2-40B4-BE49-F238E27FC236}">
                  <a16:creationId xmlns:a16="http://schemas.microsoft.com/office/drawing/2014/main" id="{06A80976-DFFD-DC49-4BE5-F7FF209E7D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10" name="Imagem 9" descr="Forma&#10;&#10;Descrição gerada automaticamente">
              <a:extLst>
                <a:ext uri="{FF2B5EF4-FFF2-40B4-BE49-F238E27FC236}">
                  <a16:creationId xmlns:a16="http://schemas.microsoft.com/office/drawing/2014/main" id="{CA289329-1CAC-0AB7-5A0B-59D8674343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81" name="Google Shape;181;p5"/>
          <p:cNvCxnSpPr>
            <a:cxnSpLocks/>
          </p:cNvCxnSpPr>
          <p:nvPr/>
        </p:nvCxnSpPr>
        <p:spPr>
          <a:xfrm>
            <a:off x="9148719" y="2127449"/>
            <a:ext cx="0" cy="4768651"/>
          </a:xfrm>
          <a:prstGeom prst="straightConnector1">
            <a:avLst/>
          </a:prstGeom>
          <a:noFill/>
          <a:ln w="31750" cap="flat" cmpd="sng">
            <a:solidFill>
              <a:srgbClr val="389E94"/>
            </a:solidFill>
            <a:prstDash val="dot"/>
            <a:round/>
            <a:headEnd type="none" w="sm" len="sm"/>
            <a:tailEnd type="none" w="sm" len="sm"/>
          </a:ln>
        </p:spPr>
      </p:cxnSp>
      <p:sp>
        <p:nvSpPr>
          <p:cNvPr id="184" name="Google Shape;184;p5"/>
          <p:cNvSpPr txBox="1"/>
          <p:nvPr/>
        </p:nvSpPr>
        <p:spPr>
          <a:xfrm>
            <a:off x="2549290" y="7143603"/>
            <a:ext cx="132114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dirty="0">
                <a:solidFill>
                  <a:schemeClr val="dk1"/>
                </a:solidFill>
                <a:latin typeface="Verdana"/>
                <a:ea typeface="Verdana"/>
                <a:cs typeface="Verdana"/>
                <a:sym typeface="Verdana"/>
              </a:rPr>
              <a:t>Atividades que estimulem a interdisciplinaridade podem ser bastante úteis para tratar dos temas, utilizando diversas habilidades enquanto combinam esforços para entender, juntos, </a:t>
            </a:r>
            <a:r>
              <a:rPr lang="pt-BR" sz="2800" b="0" i="0" u="sng" strike="noStrike" cap="none" dirty="0">
                <a:solidFill>
                  <a:schemeClr val="dk1"/>
                </a:solidFill>
                <a:latin typeface="Verdana"/>
                <a:ea typeface="Verdana"/>
                <a:cs typeface="Verdana"/>
                <a:sym typeface="Verdana"/>
              </a:rPr>
              <a:t>que tipo de estruturas foram criadas quando falamos das questões raciais</a:t>
            </a:r>
            <a:r>
              <a:rPr lang="pt-BR" sz="2800" b="0" i="0" strike="noStrike" cap="none" dirty="0">
                <a:solidFill>
                  <a:schemeClr val="dk1"/>
                </a:solidFill>
                <a:latin typeface="Verdana"/>
                <a:ea typeface="Verdana"/>
                <a:cs typeface="Verdana"/>
                <a:sym typeface="Verdana"/>
              </a:rPr>
              <a:t>.</a:t>
            </a:r>
            <a:endParaRPr sz="2800" b="0" i="0" strike="noStrike" cap="none" dirty="0">
              <a:solidFill>
                <a:schemeClr val="dk1"/>
              </a:solidFill>
              <a:latin typeface="Verdana"/>
              <a:ea typeface="Verdana"/>
              <a:cs typeface="Verdana"/>
              <a:sym typeface="Verdana"/>
            </a:endParaRPr>
          </a:p>
        </p:txBody>
      </p:sp>
      <p:grpSp>
        <p:nvGrpSpPr>
          <p:cNvPr id="2" name="Agrupar 1">
            <a:extLst>
              <a:ext uri="{FF2B5EF4-FFF2-40B4-BE49-F238E27FC236}">
                <a16:creationId xmlns:a16="http://schemas.microsoft.com/office/drawing/2014/main" id="{E3B71A5D-C0DC-CC8F-B01D-ECCCDA5E559B}"/>
              </a:ext>
            </a:extLst>
          </p:cNvPr>
          <p:cNvGrpSpPr/>
          <p:nvPr/>
        </p:nvGrpSpPr>
        <p:grpSpPr>
          <a:xfrm>
            <a:off x="-718688" y="7718213"/>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22D96F0D-FFF1-86E7-E412-BA9423941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8D426109-4361-D691-6A7A-5E53A5DB3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
        <p:nvSpPr>
          <p:cNvPr id="5" name="Oval 20">
            <a:extLst>
              <a:ext uri="{FF2B5EF4-FFF2-40B4-BE49-F238E27FC236}">
                <a16:creationId xmlns:a16="http://schemas.microsoft.com/office/drawing/2014/main" id="{A379184F-C06A-1451-EEE1-9868A020ED5D}"/>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a:extLst>
              <a:ext uri="{FF2B5EF4-FFF2-40B4-BE49-F238E27FC236}">
                <a16:creationId xmlns:a16="http://schemas.microsoft.com/office/drawing/2014/main" id="{954A5C92-332F-9B18-4861-97732A7C33C9}"/>
              </a:ext>
            </a:extLst>
          </p:cNvPr>
          <p:cNvPicPr>
            <a:picLocks noChangeAspect="1"/>
          </p:cNvPicPr>
          <p:nvPr/>
        </p:nvPicPr>
        <p:blipFill>
          <a:blip r:embed="rId5"/>
          <a:stretch>
            <a:fillRect/>
          </a:stretch>
        </p:blipFill>
        <p:spPr>
          <a:xfrm>
            <a:off x="991065" y="1026470"/>
            <a:ext cx="1083564" cy="1076706"/>
          </a:xfrm>
          <a:prstGeom prst="rect">
            <a:avLst/>
          </a:prstGeom>
        </p:spPr>
      </p:pic>
      <p:sp>
        <p:nvSpPr>
          <p:cNvPr id="7" name="TextBox 8">
            <a:extLst>
              <a:ext uri="{FF2B5EF4-FFF2-40B4-BE49-F238E27FC236}">
                <a16:creationId xmlns:a16="http://schemas.microsoft.com/office/drawing/2014/main" id="{26ABACCA-9E9B-77AC-57E5-640D2CD366E6}"/>
              </a:ext>
            </a:extLst>
          </p:cNvPr>
          <p:cNvSpPr txBox="1"/>
          <p:nvPr/>
        </p:nvSpPr>
        <p:spPr>
          <a:xfrm>
            <a:off x="2549290" y="639354"/>
            <a:ext cx="15422735" cy="975203"/>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DIÁLOGO SOBRE O USO DO MATERIAL DIGITAL</a:t>
            </a:r>
          </a:p>
        </p:txBody>
      </p:sp>
      <p:sp>
        <p:nvSpPr>
          <p:cNvPr id="8" name="TextBox 10">
            <a:extLst>
              <a:ext uri="{FF2B5EF4-FFF2-40B4-BE49-F238E27FC236}">
                <a16:creationId xmlns:a16="http://schemas.microsoft.com/office/drawing/2014/main" id="{D0ACD8A0-CB75-C42B-66B2-AB97AFE2947C}"/>
              </a:ext>
            </a:extLst>
          </p:cNvPr>
          <p:cNvSpPr txBox="1"/>
          <p:nvPr/>
        </p:nvSpPr>
        <p:spPr>
          <a:xfrm>
            <a:off x="2549291" y="839171"/>
            <a:ext cx="3839621" cy="1189108"/>
          </a:xfrm>
          <a:prstGeom prst="rect">
            <a:avLst/>
          </a:prstGeom>
        </p:spPr>
        <p:txBody>
          <a:bodyPr wrap="square" lIns="0" tIns="0" rIns="0" bIns="0" rtlCol="0" anchor="t">
            <a:spAutoFit/>
          </a:bodyPr>
          <a:lstStyle/>
          <a:p>
            <a:pPr>
              <a:lnSpc>
                <a:spcPts val="11672"/>
              </a:lnSpc>
            </a:pPr>
            <a:r>
              <a:rPr lang="en-US" sz="2400" dirty="0">
                <a:solidFill>
                  <a:srgbClr val="389E94"/>
                </a:solidFill>
                <a:latin typeface="Verdana" panose="020B0604030504040204" pitchFamily="34" charset="0"/>
                <a:ea typeface="Verdana" panose="020B0604030504040204" pitchFamily="34" charset="0"/>
                <a:cs typeface="Verdana" panose="020B0604030504040204" pitchFamily="34" charset="0"/>
              </a:rPr>
              <a:t>Nossa experiência </a:t>
            </a:r>
          </a:p>
        </p:txBody>
      </p:sp>
      <p:pic>
        <p:nvPicPr>
          <p:cNvPr id="10" name="Imagem 9">
            <a:extLst>
              <a:ext uri="{FF2B5EF4-FFF2-40B4-BE49-F238E27FC236}">
                <a16:creationId xmlns:a16="http://schemas.microsoft.com/office/drawing/2014/main" id="{4720B919-3FA7-4B44-A4AD-F7D7EB38EDC3}"/>
              </a:ext>
            </a:extLst>
          </p:cNvPr>
          <p:cNvPicPr>
            <a:picLocks noChangeAspect="1"/>
          </p:cNvPicPr>
          <p:nvPr/>
        </p:nvPicPr>
        <p:blipFill>
          <a:blip r:embed="rId6"/>
          <a:stretch>
            <a:fillRect/>
          </a:stretch>
        </p:blipFill>
        <p:spPr>
          <a:xfrm>
            <a:off x="1304839" y="2494609"/>
            <a:ext cx="7384510" cy="4153787"/>
          </a:xfrm>
          <a:prstGeom prst="rect">
            <a:avLst/>
          </a:prstGeom>
          <a:effectLst>
            <a:outerShdw blurRad="50800" dist="38100" dir="2700000" algn="tl" rotWithShape="0">
              <a:prstClr val="black">
                <a:alpha val="40000"/>
              </a:prstClr>
            </a:outerShdw>
          </a:effectLst>
        </p:spPr>
      </p:pic>
      <p:pic>
        <p:nvPicPr>
          <p:cNvPr id="11" name="Imagem 10">
            <a:extLst>
              <a:ext uri="{FF2B5EF4-FFF2-40B4-BE49-F238E27FC236}">
                <a16:creationId xmlns:a16="http://schemas.microsoft.com/office/drawing/2014/main" id="{4B82C92C-DABD-1B6E-495B-77044D770429}"/>
              </a:ext>
            </a:extLst>
          </p:cNvPr>
          <p:cNvPicPr>
            <a:picLocks noChangeAspect="1"/>
          </p:cNvPicPr>
          <p:nvPr/>
        </p:nvPicPr>
        <p:blipFill>
          <a:blip r:embed="rId7"/>
          <a:stretch>
            <a:fillRect/>
          </a:stretch>
        </p:blipFill>
        <p:spPr>
          <a:xfrm>
            <a:off x="9608090" y="2494609"/>
            <a:ext cx="7384510" cy="415378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6" name="Google Shape;196;p6"/>
          <p:cNvSpPr txBox="1"/>
          <p:nvPr/>
        </p:nvSpPr>
        <p:spPr>
          <a:xfrm>
            <a:off x="1093544" y="3595458"/>
            <a:ext cx="10212171" cy="969496"/>
          </a:xfrm>
          <a:prstGeom prst="rect">
            <a:avLst/>
          </a:prstGeom>
          <a:noFill/>
          <a:ln>
            <a:noFill/>
          </a:ln>
        </p:spPr>
        <p:txBody>
          <a:bodyPr spcFirstLastPara="1" wrap="square" lIns="137150" tIns="68575" rIns="137150" bIns="6857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198" name="Google Shape;198;p6"/>
          <p:cNvSpPr txBox="1"/>
          <p:nvPr/>
        </p:nvSpPr>
        <p:spPr>
          <a:xfrm>
            <a:off x="6518311" y="2822682"/>
            <a:ext cx="9831393" cy="5739993"/>
          </a:xfrm>
          <a:prstGeom prst="rect">
            <a:avLst/>
          </a:prstGeom>
          <a:noFill/>
          <a:ln>
            <a:noFill/>
          </a:ln>
        </p:spPr>
        <p:txBody>
          <a:bodyPr spcFirstLastPara="1" wrap="square" lIns="121900" tIns="121900" rIns="121900" bIns="121900" anchor="t" anchorCtr="0">
            <a:spAutoFit/>
          </a:bodyPr>
          <a:lstStyle/>
          <a:p>
            <a:pPr marL="0" marR="0" lvl="0" indent="0" rtl="0">
              <a:spcAft>
                <a:spcPts val="1800"/>
              </a:spcAft>
              <a:buClr>
                <a:srgbClr val="000000"/>
              </a:buClr>
              <a:buSzPts val="2400"/>
              <a:buFont typeface="Arial"/>
              <a:buNone/>
            </a:pPr>
            <a:r>
              <a:rPr lang="pt-BR" sz="2400" b="0" i="0" u="none" strike="noStrike" cap="none" dirty="0">
                <a:solidFill>
                  <a:srgbClr val="000000"/>
                </a:solidFill>
                <a:latin typeface="Verdana"/>
                <a:ea typeface="Verdana"/>
                <a:cs typeface="Verdana"/>
                <a:sym typeface="Verdana"/>
              </a:rPr>
              <a:t>Sugestão de atividade interdisciplinar com metodologia ativa:</a:t>
            </a:r>
            <a:endParaRPr sz="2400" b="0" i="0" u="none" strike="noStrike" cap="none" dirty="0">
              <a:solidFill>
                <a:srgbClr val="000000"/>
              </a:solidFill>
              <a:latin typeface="Verdana"/>
              <a:ea typeface="Verdana"/>
              <a:cs typeface="Verdana"/>
              <a:sym typeface="Verdana"/>
            </a:endParaRPr>
          </a:p>
          <a:p>
            <a:pPr marL="0" marR="0" lvl="0" indent="0" rtl="0">
              <a:spcAft>
                <a:spcPts val="1800"/>
              </a:spcAft>
              <a:buClr>
                <a:srgbClr val="000000"/>
              </a:buClr>
              <a:buSzPts val="2400"/>
              <a:buFont typeface="Arial"/>
              <a:buNone/>
            </a:pPr>
            <a:r>
              <a:rPr lang="pt-BR" sz="2400" b="1" i="0" u="none" strike="noStrike" cap="none" dirty="0">
                <a:solidFill>
                  <a:srgbClr val="000000"/>
                </a:solidFill>
                <a:latin typeface="Verdana"/>
                <a:ea typeface="Verdana"/>
                <a:cs typeface="Verdana"/>
                <a:sym typeface="Verdana"/>
              </a:rPr>
              <a:t>“Parece justo?” </a:t>
            </a:r>
            <a:endParaRPr sz="2400" b="1" i="0" u="none" strike="noStrike" cap="none" dirty="0">
              <a:solidFill>
                <a:srgbClr val="000000"/>
              </a:solidFill>
              <a:latin typeface="Verdana"/>
              <a:ea typeface="Verdana"/>
              <a:cs typeface="Verdana"/>
              <a:sym typeface="Verdana"/>
            </a:endParaRPr>
          </a:p>
          <a:p>
            <a:pPr marL="0" marR="0" lvl="0" indent="0" rtl="0">
              <a:spcAft>
                <a:spcPts val="1800"/>
              </a:spcAft>
              <a:buClr>
                <a:srgbClr val="000000"/>
              </a:buClr>
              <a:buSzPts val="2400"/>
              <a:buFont typeface="Arial"/>
              <a:buNone/>
            </a:pPr>
            <a:r>
              <a:rPr lang="pt-BR" sz="2400" b="0" i="0" u="none" strike="noStrike" cap="none" dirty="0">
                <a:solidFill>
                  <a:srgbClr val="000000"/>
                </a:solidFill>
                <a:latin typeface="Verdana"/>
                <a:ea typeface="Verdana"/>
                <a:cs typeface="Verdana"/>
                <a:sym typeface="Verdana"/>
              </a:rPr>
              <a:t>Ao fornecer aos alunos os dados iniciais da pauta formativa, sobre São Paulo e África do Sul, e converter as porcentagens em frações, podemos propor uma reflexão sobre as diferenças sociais apresentadas, comparando os resultados com o que poderíamos pensar em termos de “sociedade justa”, com frações mais guiadas pela equidade. Os alunos poderão utilizar os dados do contexto histórico em uma aula em que pensem questões sociais e utilizem habilidades matemáticas para ler o mundo à sua volta, tendo como facilitadores o contexto histórico (criando ligação com o assunto) e o estímulo visual.</a:t>
            </a:r>
            <a:endParaRPr sz="2400" b="0" i="0" u="none" strike="noStrike" cap="none" dirty="0">
              <a:solidFill>
                <a:srgbClr val="000000"/>
              </a:solidFill>
              <a:latin typeface="Verdana"/>
              <a:ea typeface="Verdana"/>
              <a:cs typeface="Verdana"/>
              <a:sym typeface="Verdana"/>
            </a:endParaRPr>
          </a:p>
        </p:txBody>
      </p:sp>
      <p:grpSp>
        <p:nvGrpSpPr>
          <p:cNvPr id="2" name="Agrupar 1">
            <a:extLst>
              <a:ext uri="{FF2B5EF4-FFF2-40B4-BE49-F238E27FC236}">
                <a16:creationId xmlns:a16="http://schemas.microsoft.com/office/drawing/2014/main" id="{640A41D5-7BDD-795E-6E48-8DB5CC63C60B}"/>
              </a:ext>
            </a:extLst>
          </p:cNvPr>
          <p:cNvGrpSpPr/>
          <p:nvPr/>
        </p:nvGrpSpPr>
        <p:grpSpPr>
          <a:xfrm>
            <a:off x="-718688" y="7718213"/>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F095C111-98D9-AC2D-4AF8-818C062A5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13B8B20B-1653-F33F-8959-961A5AF39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
        <p:nvSpPr>
          <p:cNvPr id="5" name="Oval 20">
            <a:extLst>
              <a:ext uri="{FF2B5EF4-FFF2-40B4-BE49-F238E27FC236}">
                <a16:creationId xmlns:a16="http://schemas.microsoft.com/office/drawing/2014/main" id="{4611C894-762D-3DE1-9BCC-8207E6B44A06}"/>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Box 8">
            <a:extLst>
              <a:ext uri="{FF2B5EF4-FFF2-40B4-BE49-F238E27FC236}">
                <a16:creationId xmlns:a16="http://schemas.microsoft.com/office/drawing/2014/main" id="{0E13359C-D66B-A773-B019-2079C31817F6}"/>
              </a:ext>
            </a:extLst>
          </p:cNvPr>
          <p:cNvSpPr txBox="1"/>
          <p:nvPr/>
        </p:nvSpPr>
        <p:spPr>
          <a:xfrm>
            <a:off x="2549290" y="639354"/>
            <a:ext cx="15422735" cy="975203"/>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DIÁLOGO SOBRE O USO DO MATERIAL DIGITAL</a:t>
            </a:r>
          </a:p>
        </p:txBody>
      </p:sp>
      <p:sp>
        <p:nvSpPr>
          <p:cNvPr id="8" name="TextBox 10">
            <a:extLst>
              <a:ext uri="{FF2B5EF4-FFF2-40B4-BE49-F238E27FC236}">
                <a16:creationId xmlns:a16="http://schemas.microsoft.com/office/drawing/2014/main" id="{3C91A7DB-D99A-D6B9-390B-1503C03D4C8C}"/>
              </a:ext>
            </a:extLst>
          </p:cNvPr>
          <p:cNvSpPr txBox="1"/>
          <p:nvPr/>
        </p:nvSpPr>
        <p:spPr>
          <a:xfrm>
            <a:off x="2549291" y="839171"/>
            <a:ext cx="3839621" cy="1189108"/>
          </a:xfrm>
          <a:prstGeom prst="rect">
            <a:avLst/>
          </a:prstGeom>
        </p:spPr>
        <p:txBody>
          <a:bodyPr wrap="square" lIns="0" tIns="0" rIns="0" bIns="0" rtlCol="0" anchor="t">
            <a:spAutoFit/>
          </a:bodyPr>
          <a:lstStyle/>
          <a:p>
            <a:pPr>
              <a:lnSpc>
                <a:spcPts val="11672"/>
              </a:lnSpc>
            </a:pPr>
            <a:r>
              <a:rPr lang="en-US" sz="2400" dirty="0" err="1">
                <a:solidFill>
                  <a:srgbClr val="389E94"/>
                </a:solidFill>
                <a:latin typeface="Verdana" panose="020B0604030504040204" pitchFamily="34" charset="0"/>
                <a:ea typeface="Verdana" panose="020B0604030504040204" pitchFamily="34" charset="0"/>
                <a:cs typeface="Verdana" panose="020B0604030504040204" pitchFamily="34" charset="0"/>
              </a:rPr>
              <a:t>Educação</a:t>
            </a:r>
            <a:r>
              <a:rPr lang="en-US" sz="2400" dirty="0">
                <a:solidFill>
                  <a:srgbClr val="389E94"/>
                </a:solidFill>
                <a:latin typeface="Verdana" panose="020B0604030504040204" pitchFamily="34" charset="0"/>
                <a:ea typeface="Verdana" panose="020B0604030504040204" pitchFamily="34" charset="0"/>
                <a:cs typeface="Verdana" panose="020B0604030504040204" pitchFamily="34" charset="0"/>
              </a:rPr>
              <a:t> </a:t>
            </a:r>
            <a:r>
              <a:rPr lang="en-US" sz="2400" dirty="0" err="1">
                <a:solidFill>
                  <a:srgbClr val="389E94"/>
                </a:solidFill>
                <a:latin typeface="Verdana" panose="020B0604030504040204" pitchFamily="34" charset="0"/>
                <a:ea typeface="Verdana" panose="020B0604030504040204" pitchFamily="34" charset="0"/>
                <a:cs typeface="Verdana" panose="020B0604030504040204" pitchFamily="34" charset="0"/>
              </a:rPr>
              <a:t>Antirracista</a:t>
            </a:r>
            <a:endParaRPr lang="en-US" sz="2400" dirty="0">
              <a:solidFill>
                <a:srgbClr val="389E94"/>
              </a:solidFill>
              <a:latin typeface="Verdana" panose="020B0604030504040204" pitchFamily="34" charset="0"/>
              <a:ea typeface="Verdana" panose="020B0604030504040204" pitchFamily="34" charset="0"/>
              <a:cs typeface="Verdana" panose="020B0604030504040204" pitchFamily="34" charset="0"/>
            </a:endParaRPr>
          </a:p>
        </p:txBody>
      </p:sp>
      <p:pic>
        <p:nvPicPr>
          <p:cNvPr id="199" name="Google Shape;199;p6"/>
          <p:cNvPicPr preferRelativeResize="0"/>
          <p:nvPr/>
        </p:nvPicPr>
        <p:blipFill rotWithShape="1">
          <a:blip r:embed="rId5">
            <a:alphaModFix/>
          </a:blip>
          <a:srcRect/>
          <a:stretch/>
        </p:blipFill>
        <p:spPr>
          <a:xfrm>
            <a:off x="965251" y="2545923"/>
            <a:ext cx="5425652" cy="3146756"/>
          </a:xfrm>
          <a:prstGeom prst="rect">
            <a:avLst/>
          </a:prstGeom>
          <a:noFill/>
          <a:ln>
            <a:noFill/>
          </a:ln>
        </p:spPr>
      </p:pic>
      <p:pic>
        <p:nvPicPr>
          <p:cNvPr id="200" name="Google Shape;200;p6"/>
          <p:cNvPicPr preferRelativeResize="0"/>
          <p:nvPr/>
        </p:nvPicPr>
        <p:blipFill rotWithShape="1">
          <a:blip r:embed="rId6">
            <a:alphaModFix/>
          </a:blip>
          <a:srcRect/>
          <a:stretch/>
        </p:blipFill>
        <p:spPr>
          <a:xfrm>
            <a:off x="980634" y="6033857"/>
            <a:ext cx="5425661" cy="3174447"/>
          </a:xfrm>
          <a:prstGeom prst="rect">
            <a:avLst/>
          </a:prstGeom>
          <a:noFill/>
          <a:ln>
            <a:noFill/>
          </a:ln>
        </p:spPr>
      </p:pic>
      <p:pic>
        <p:nvPicPr>
          <p:cNvPr id="9" name="Imagem 8">
            <a:extLst>
              <a:ext uri="{FF2B5EF4-FFF2-40B4-BE49-F238E27FC236}">
                <a16:creationId xmlns:a16="http://schemas.microsoft.com/office/drawing/2014/main" id="{F4BDAEBE-7395-C57D-F168-8AB171BD0C83}"/>
              </a:ext>
            </a:extLst>
          </p:cNvPr>
          <p:cNvPicPr>
            <a:picLocks noChangeAspect="1"/>
          </p:cNvPicPr>
          <p:nvPr/>
        </p:nvPicPr>
        <p:blipFill>
          <a:blip r:embed="rId7"/>
          <a:stretch>
            <a:fillRect/>
          </a:stretch>
        </p:blipFill>
        <p:spPr>
          <a:xfrm>
            <a:off x="991065" y="1026470"/>
            <a:ext cx="1083564" cy="10767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2" name="Google Shape;212;p7"/>
          <p:cNvSpPr txBox="1"/>
          <p:nvPr/>
        </p:nvSpPr>
        <p:spPr>
          <a:xfrm>
            <a:off x="2074628" y="5168363"/>
            <a:ext cx="15422735" cy="3339335"/>
          </a:xfrm>
          <a:prstGeom prst="rect">
            <a:avLst/>
          </a:prstGeom>
          <a:noFill/>
          <a:ln>
            <a:noFill/>
          </a:ln>
        </p:spPr>
        <p:txBody>
          <a:bodyPr spcFirstLastPara="1" wrap="square" lIns="121900" tIns="121900" rIns="121900" bIns="121900" anchor="t" anchorCtr="0">
            <a:spAutoFit/>
          </a:bodyPr>
          <a:lstStyle/>
          <a:p>
            <a:pPr marL="76200" marR="0" lvl="0" indent="0" rtl="0">
              <a:spcBef>
                <a:spcPts val="1000"/>
              </a:spcBef>
              <a:spcAft>
                <a:spcPts val="0"/>
              </a:spcAft>
              <a:buClr>
                <a:srgbClr val="000000"/>
              </a:buClr>
              <a:buSzPts val="2400"/>
              <a:buFont typeface="Arial"/>
              <a:buNone/>
            </a:pPr>
            <a:r>
              <a:rPr lang="pt-BR" sz="2800" b="1" i="0" u="none" strike="noStrike" cap="none" dirty="0">
                <a:solidFill>
                  <a:srgbClr val="389E94"/>
                </a:solidFill>
                <a:latin typeface="Verdana"/>
                <a:ea typeface="Verdana"/>
                <a:cs typeface="Verdana"/>
                <a:sym typeface="Verdana"/>
              </a:rPr>
              <a:t>Sugestão</a:t>
            </a:r>
            <a:endParaRPr sz="2800" b="0" i="0" u="none" strike="noStrike" cap="none" dirty="0">
              <a:solidFill>
                <a:srgbClr val="389E94"/>
              </a:solidFill>
              <a:latin typeface="Verdana" panose="020B0604030504040204" pitchFamily="34" charset="0"/>
              <a:ea typeface="Verdana" panose="020B0604030504040204" pitchFamily="34" charset="0"/>
              <a:sym typeface="Arial"/>
            </a:endParaRPr>
          </a:p>
          <a:p>
            <a:pPr marL="76200" marR="0" lvl="0" indent="0" rtl="0">
              <a:spcBef>
                <a:spcPts val="1000"/>
              </a:spcBef>
              <a:spcAft>
                <a:spcPts val="0"/>
              </a:spcAft>
              <a:buClr>
                <a:srgbClr val="000000"/>
              </a:buClr>
              <a:buSzPts val="2000"/>
              <a:buFont typeface="Arial"/>
              <a:buNone/>
            </a:pPr>
            <a:r>
              <a:rPr lang="pt-BR" sz="2800" b="0" i="0" u="none" strike="noStrike" cap="none" dirty="0">
                <a:solidFill>
                  <a:srgbClr val="389E94"/>
                </a:solidFill>
                <a:latin typeface="Verdana"/>
                <a:ea typeface="Verdana"/>
                <a:cs typeface="Verdana"/>
                <a:sym typeface="Verdana"/>
              </a:rPr>
              <a:t>TÉCNICA 54: TORNE AS EXPECTATIVAS VISÍVEIS</a:t>
            </a:r>
            <a:endParaRPr sz="2800" b="0" i="0" u="none" strike="noStrike" cap="none" dirty="0">
              <a:solidFill>
                <a:srgbClr val="389E94"/>
              </a:solidFill>
              <a:latin typeface="Verdana"/>
              <a:ea typeface="Verdana"/>
              <a:cs typeface="Verdana"/>
              <a:sym typeface="Verdana"/>
            </a:endParaRPr>
          </a:p>
          <a:p>
            <a:pPr marL="76200" marR="0" lvl="0" indent="0" rtl="0">
              <a:spcBef>
                <a:spcPts val="1000"/>
              </a:spcBef>
              <a:spcAft>
                <a:spcPts val="0"/>
              </a:spcAft>
              <a:buClr>
                <a:srgbClr val="000000"/>
              </a:buClr>
              <a:buSzPts val="2000"/>
              <a:buFont typeface="Arial"/>
              <a:buNone/>
            </a:pPr>
            <a:r>
              <a:rPr lang="pt-BR" sz="2400" b="0" i="0" u="none" strike="noStrike" cap="none" dirty="0">
                <a:solidFill>
                  <a:schemeClr val="dk1"/>
                </a:solidFill>
                <a:latin typeface="Verdana"/>
                <a:ea typeface="Verdana"/>
                <a:cs typeface="Verdana"/>
                <a:sym typeface="Verdana"/>
              </a:rPr>
              <a:t>“Como regra geral, quanto mais visível for a ação que você pedir aos alunos para executarem, mais fácil será verificar se eles a cumprem e mais eles reconhecerão implicitamente que você pode ver claramente o que fazem [...] não deve transparecer que tornar as expectativas visíveis é principalmente uma estratégia reativa, ou uma estratégia de correção para um professor em dificuldades” (</a:t>
            </a:r>
            <a:r>
              <a:rPr lang="pt-BR" sz="2400" b="0" i="0" u="none" strike="noStrike" cap="none" dirty="0" err="1">
                <a:solidFill>
                  <a:schemeClr val="dk1"/>
                </a:solidFill>
                <a:latin typeface="Verdana"/>
                <a:ea typeface="Verdana"/>
                <a:cs typeface="Verdana"/>
                <a:sym typeface="Verdana"/>
              </a:rPr>
              <a:t>Lemov</a:t>
            </a:r>
            <a:r>
              <a:rPr lang="pt-BR" sz="2400" b="0" i="0" u="none" strike="noStrike" cap="none" dirty="0">
                <a:solidFill>
                  <a:schemeClr val="dk1"/>
                </a:solidFill>
                <a:latin typeface="Verdana"/>
                <a:ea typeface="Verdana"/>
                <a:cs typeface="Verdana"/>
                <a:sym typeface="Verdana"/>
              </a:rPr>
              <a:t> 2023, p. 692).</a:t>
            </a:r>
            <a:endParaRPr sz="24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216" name="Google Shape;216;p7"/>
          <p:cNvSpPr txBox="1"/>
          <p:nvPr/>
        </p:nvSpPr>
        <p:spPr>
          <a:xfrm>
            <a:off x="2074629" y="2535180"/>
            <a:ext cx="15202200" cy="2462172"/>
          </a:xfrm>
          <a:prstGeom prst="rect">
            <a:avLst/>
          </a:prstGeom>
          <a:solidFill>
            <a:schemeClr val="lt1"/>
          </a:solidFill>
          <a:ln>
            <a:noFill/>
          </a:ln>
        </p:spPr>
        <p:txBody>
          <a:bodyPr spcFirstLastPara="1" wrap="square" lIns="121900" tIns="121900" rIns="121900" bIns="121900" anchor="t" anchorCtr="0">
            <a:spAutoFit/>
          </a:bodyPr>
          <a:lstStyle/>
          <a:p>
            <a:pPr marL="0" marR="0" lvl="0" indent="0" algn="just" rtl="0">
              <a:spcAft>
                <a:spcPts val="1200"/>
              </a:spcAft>
              <a:buClr>
                <a:srgbClr val="000000"/>
              </a:buClr>
              <a:buSzPts val="2400"/>
              <a:buFont typeface="Arial"/>
              <a:buNone/>
            </a:pPr>
            <a:r>
              <a:rPr lang="pt-BR" sz="2800" b="1" i="0" u="none" strike="noStrike" cap="none" dirty="0">
                <a:solidFill>
                  <a:srgbClr val="389E94"/>
                </a:solidFill>
                <a:latin typeface="Verdana"/>
                <a:ea typeface="Verdana"/>
                <a:cs typeface="Verdana"/>
                <a:sym typeface="Verdana"/>
              </a:rPr>
              <a:t>Objetivo e perspectiva para avaliação de aprendizagem</a:t>
            </a:r>
            <a:endParaRPr sz="2800" b="1" i="0" u="none" strike="noStrike" cap="none" dirty="0">
              <a:solidFill>
                <a:srgbClr val="389E94"/>
              </a:solidFill>
              <a:latin typeface="Verdana"/>
              <a:ea typeface="Verdana"/>
              <a:cs typeface="Verdana"/>
              <a:sym typeface="Verdana"/>
            </a:endParaRPr>
          </a:p>
          <a:p>
            <a:pPr marL="0" marR="0" lvl="0" indent="0" algn="just" rtl="0">
              <a:spcAft>
                <a:spcPts val="1200"/>
              </a:spcAft>
              <a:buClr>
                <a:srgbClr val="000000"/>
              </a:buClr>
              <a:buSzPts val="2400"/>
              <a:buFont typeface="Arial"/>
              <a:buNone/>
            </a:pPr>
            <a:r>
              <a:rPr lang="pt-BR" sz="2400" b="0" i="0" u="none" strike="noStrike" cap="none" dirty="0">
                <a:solidFill>
                  <a:srgbClr val="000000"/>
                </a:solidFill>
                <a:latin typeface="Verdana"/>
                <a:ea typeface="Verdana"/>
                <a:cs typeface="Verdana"/>
                <a:sym typeface="Verdana"/>
              </a:rPr>
              <a:t>Trabalhar com os alunos as diferentes porcentagens que representam as grandes desigualdades mencionadas no contexto. Utilização de meios visuais, como gráficos pizza ou pintura de partes de um mapa, para trabalhar a representação das diferentes proporções expressas pelos conjuntos de frações, partindo de leitura de situações históricas reais.</a:t>
            </a:r>
            <a:endParaRPr sz="2400" b="0" i="0" u="none" strike="noStrike" cap="none" dirty="0">
              <a:solidFill>
                <a:srgbClr val="000000"/>
              </a:solidFill>
              <a:latin typeface="Verdana"/>
              <a:ea typeface="Verdana"/>
              <a:cs typeface="Verdana"/>
              <a:sym typeface="Verdana"/>
            </a:endParaRPr>
          </a:p>
        </p:txBody>
      </p:sp>
      <p:grpSp>
        <p:nvGrpSpPr>
          <p:cNvPr id="2" name="Agrupar 1">
            <a:extLst>
              <a:ext uri="{FF2B5EF4-FFF2-40B4-BE49-F238E27FC236}">
                <a16:creationId xmlns:a16="http://schemas.microsoft.com/office/drawing/2014/main" id="{1F483AC5-5B6E-54F7-C85C-A38881FAE0ED}"/>
              </a:ext>
            </a:extLst>
          </p:cNvPr>
          <p:cNvGrpSpPr/>
          <p:nvPr/>
        </p:nvGrpSpPr>
        <p:grpSpPr>
          <a:xfrm>
            <a:off x="-718688" y="7718213"/>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364FD3DE-05D2-1907-DBDA-C2C5B7FD5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0E70BA93-4DA3-66A6-85FB-23C337DF0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
        <p:nvSpPr>
          <p:cNvPr id="5" name="Oval 20">
            <a:extLst>
              <a:ext uri="{FF2B5EF4-FFF2-40B4-BE49-F238E27FC236}">
                <a16:creationId xmlns:a16="http://schemas.microsoft.com/office/drawing/2014/main" id="{F2CA2DA2-C81D-0669-39BB-BC1B99AA9207}"/>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a:extLst>
              <a:ext uri="{FF2B5EF4-FFF2-40B4-BE49-F238E27FC236}">
                <a16:creationId xmlns:a16="http://schemas.microsoft.com/office/drawing/2014/main" id="{90F9E9D6-8C6E-FD43-D409-C1F76251E417}"/>
              </a:ext>
            </a:extLst>
          </p:cNvPr>
          <p:cNvPicPr>
            <a:picLocks noChangeAspect="1"/>
          </p:cNvPicPr>
          <p:nvPr/>
        </p:nvPicPr>
        <p:blipFill>
          <a:blip r:embed="rId5"/>
          <a:stretch>
            <a:fillRect/>
          </a:stretch>
        </p:blipFill>
        <p:spPr>
          <a:xfrm>
            <a:off x="991065" y="1026470"/>
            <a:ext cx="1083564" cy="1076706"/>
          </a:xfrm>
          <a:prstGeom prst="rect">
            <a:avLst/>
          </a:prstGeom>
        </p:spPr>
      </p:pic>
      <p:sp>
        <p:nvSpPr>
          <p:cNvPr id="7" name="TextBox 8">
            <a:extLst>
              <a:ext uri="{FF2B5EF4-FFF2-40B4-BE49-F238E27FC236}">
                <a16:creationId xmlns:a16="http://schemas.microsoft.com/office/drawing/2014/main" id="{48C8785E-145C-7C2B-F216-961CF8069662}"/>
              </a:ext>
            </a:extLst>
          </p:cNvPr>
          <p:cNvSpPr txBox="1"/>
          <p:nvPr/>
        </p:nvSpPr>
        <p:spPr>
          <a:xfrm>
            <a:off x="2549290" y="639354"/>
            <a:ext cx="15422735" cy="975203"/>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DIÁLOGO SOBRE O USO DO MATERIAL DIGITAL</a:t>
            </a:r>
          </a:p>
        </p:txBody>
      </p:sp>
      <p:sp>
        <p:nvSpPr>
          <p:cNvPr id="8" name="TextBox 10">
            <a:extLst>
              <a:ext uri="{FF2B5EF4-FFF2-40B4-BE49-F238E27FC236}">
                <a16:creationId xmlns:a16="http://schemas.microsoft.com/office/drawing/2014/main" id="{A5E8AFB2-B8E0-2E72-4D15-0C04B81750DA}"/>
              </a:ext>
            </a:extLst>
          </p:cNvPr>
          <p:cNvSpPr txBox="1"/>
          <p:nvPr/>
        </p:nvSpPr>
        <p:spPr>
          <a:xfrm>
            <a:off x="2549291" y="839171"/>
            <a:ext cx="3839621" cy="1189108"/>
          </a:xfrm>
          <a:prstGeom prst="rect">
            <a:avLst/>
          </a:prstGeom>
        </p:spPr>
        <p:txBody>
          <a:bodyPr wrap="square" lIns="0" tIns="0" rIns="0" bIns="0" rtlCol="0" anchor="t">
            <a:spAutoFit/>
          </a:bodyPr>
          <a:lstStyle/>
          <a:p>
            <a:pPr>
              <a:lnSpc>
                <a:spcPts val="11672"/>
              </a:lnSpc>
            </a:pPr>
            <a:r>
              <a:rPr lang="en-US" sz="2400" dirty="0">
                <a:solidFill>
                  <a:srgbClr val="389E94"/>
                </a:solidFill>
                <a:latin typeface="Verdana" panose="020B0604030504040204" pitchFamily="34" charset="0"/>
                <a:ea typeface="Verdana" panose="020B0604030504040204" pitchFamily="34" charset="0"/>
                <a:cs typeface="Verdana" panose="020B0604030504040204" pitchFamily="34" charset="0"/>
              </a:rPr>
              <a:t>Nossa experiência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38" name="Google Shape;238;p8"/>
          <p:cNvSpPr txBox="1"/>
          <p:nvPr/>
        </p:nvSpPr>
        <p:spPr>
          <a:xfrm>
            <a:off x="7466474" y="3385887"/>
            <a:ext cx="2081088" cy="5890492"/>
          </a:xfrm>
          <a:prstGeom prst="rect">
            <a:avLst/>
          </a:prstGeom>
          <a:solidFill>
            <a:srgbClr val="389E94"/>
          </a:solid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pt-BR" sz="3000" b="1" i="1" u="none" strike="noStrike" cap="none" dirty="0">
                <a:solidFill>
                  <a:schemeClr val="bg1"/>
                </a:solidFill>
                <a:latin typeface="Verdana"/>
                <a:ea typeface="Verdana"/>
                <a:cs typeface="Verdana"/>
                <a:sym typeface="Verdana"/>
              </a:rPr>
              <a:t>Todo mundo escreve</a:t>
            </a:r>
            <a:endParaRPr dirty="0">
              <a:solidFill>
                <a:schemeClr val="bg1"/>
              </a:solidFill>
              <a:latin typeface="Verdana" panose="020B0604030504040204" pitchFamily="34" charset="0"/>
              <a:ea typeface="Verdana" panose="020B0604030504040204" pitchFamily="34" charset="0"/>
            </a:endParaRPr>
          </a:p>
        </p:txBody>
      </p:sp>
      <p:grpSp>
        <p:nvGrpSpPr>
          <p:cNvPr id="2" name="Agrupar 1">
            <a:extLst>
              <a:ext uri="{FF2B5EF4-FFF2-40B4-BE49-F238E27FC236}">
                <a16:creationId xmlns:a16="http://schemas.microsoft.com/office/drawing/2014/main" id="{F819FD79-2A26-3DE9-4A22-54E8F2972132}"/>
              </a:ext>
            </a:extLst>
          </p:cNvPr>
          <p:cNvGrpSpPr/>
          <p:nvPr/>
        </p:nvGrpSpPr>
        <p:grpSpPr>
          <a:xfrm>
            <a:off x="-718688" y="7718213"/>
            <a:ext cx="4333052" cy="3643718"/>
            <a:chOff x="-1783761" y="4364463"/>
            <a:chExt cx="10493997" cy="8523518"/>
          </a:xfrm>
        </p:grpSpPr>
        <p:pic>
          <p:nvPicPr>
            <p:cNvPr id="3" name="Imagem 2" descr="Ícone&#10;&#10;Descrição gerada automaticamente">
              <a:extLst>
                <a:ext uri="{FF2B5EF4-FFF2-40B4-BE49-F238E27FC236}">
                  <a16:creationId xmlns:a16="http://schemas.microsoft.com/office/drawing/2014/main" id="{C419692E-59B2-720A-5400-5EA824368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422" y="6211256"/>
              <a:ext cx="5569615" cy="6676725"/>
            </a:xfrm>
            <a:prstGeom prst="rect">
              <a:avLst/>
            </a:prstGeom>
          </p:spPr>
        </p:pic>
        <p:pic>
          <p:nvPicPr>
            <p:cNvPr id="4" name="Imagem 3" descr="Forma&#10;&#10;Descrição gerada automaticamente">
              <a:extLst>
                <a:ext uri="{FF2B5EF4-FFF2-40B4-BE49-F238E27FC236}">
                  <a16:creationId xmlns:a16="http://schemas.microsoft.com/office/drawing/2014/main" id="{32F9AA7C-2C84-0502-4AF1-1754690AE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16522">
              <a:off x="640547" y="1940155"/>
              <a:ext cx="5645381" cy="10493997"/>
            </a:xfrm>
            <a:prstGeom prst="rect">
              <a:avLst/>
            </a:prstGeom>
          </p:spPr>
        </p:pic>
      </p:grpSp>
      <p:sp>
        <p:nvSpPr>
          <p:cNvPr id="5" name="Oval 20">
            <a:extLst>
              <a:ext uri="{FF2B5EF4-FFF2-40B4-BE49-F238E27FC236}">
                <a16:creationId xmlns:a16="http://schemas.microsoft.com/office/drawing/2014/main" id="{8D846A99-24FF-E7F4-F9B1-12AFDBA2AC77}"/>
              </a:ext>
            </a:extLst>
          </p:cNvPr>
          <p:cNvSpPr/>
          <p:nvPr/>
        </p:nvSpPr>
        <p:spPr>
          <a:xfrm>
            <a:off x="735378" y="780658"/>
            <a:ext cx="1604211" cy="1604211"/>
          </a:xfrm>
          <a:prstGeom prst="ellipse">
            <a:avLst/>
          </a:prstGeom>
          <a:solidFill>
            <a:schemeClr val="bg1"/>
          </a:solidFill>
          <a:ln>
            <a:solidFill>
              <a:srgbClr val="389E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extBox 10">
            <a:extLst>
              <a:ext uri="{FF2B5EF4-FFF2-40B4-BE49-F238E27FC236}">
                <a16:creationId xmlns:a16="http://schemas.microsoft.com/office/drawing/2014/main" id="{40284FBF-61FE-1C38-A5EA-6EB3068EF729}"/>
              </a:ext>
            </a:extLst>
          </p:cNvPr>
          <p:cNvSpPr txBox="1"/>
          <p:nvPr/>
        </p:nvSpPr>
        <p:spPr>
          <a:xfrm>
            <a:off x="2549291" y="839171"/>
            <a:ext cx="12956204" cy="1189108"/>
          </a:xfrm>
          <a:prstGeom prst="rect">
            <a:avLst/>
          </a:prstGeom>
        </p:spPr>
        <p:txBody>
          <a:bodyPr wrap="square" lIns="0" tIns="0" rIns="0" bIns="0" rtlCol="0" anchor="t">
            <a:spAutoFit/>
          </a:bodyPr>
          <a:lstStyle/>
          <a:p>
            <a:pPr>
              <a:lnSpc>
                <a:spcPts val="11672"/>
              </a:lnSpc>
            </a:pPr>
            <a:r>
              <a:rPr lang="pt-BR" sz="2400" dirty="0">
                <a:solidFill>
                  <a:srgbClr val="389E94"/>
                </a:solidFill>
                <a:latin typeface="Verdana" panose="020B0604030504040204" pitchFamily="34" charset="0"/>
                <a:ea typeface="Verdana" panose="020B0604030504040204" pitchFamily="34" charset="0"/>
                <a:cs typeface="Verdana" panose="020B0604030504040204" pitchFamily="34" charset="0"/>
              </a:rPr>
              <a:t>Metodologias Ativas e Técnicas de Gestão de Sala de Aula – Todo mundo escreve</a:t>
            </a:r>
          </a:p>
        </p:txBody>
      </p:sp>
      <p:pic>
        <p:nvPicPr>
          <p:cNvPr id="7" name="Imagem 6">
            <a:extLst>
              <a:ext uri="{FF2B5EF4-FFF2-40B4-BE49-F238E27FC236}">
                <a16:creationId xmlns:a16="http://schemas.microsoft.com/office/drawing/2014/main" id="{69E208AC-4F8C-EE27-0E1B-EE4F35218D67}"/>
              </a:ext>
            </a:extLst>
          </p:cNvPr>
          <p:cNvPicPr>
            <a:picLocks noChangeAspect="1"/>
          </p:cNvPicPr>
          <p:nvPr/>
        </p:nvPicPr>
        <p:blipFill rotWithShape="1">
          <a:blip r:embed="rId5"/>
          <a:srcRect l="4094" t="6115" r="3805" b="5655"/>
          <a:stretch/>
        </p:blipFill>
        <p:spPr>
          <a:xfrm>
            <a:off x="1015014" y="1074197"/>
            <a:ext cx="1041012" cy="997259"/>
          </a:xfrm>
          <a:prstGeom prst="rect">
            <a:avLst/>
          </a:prstGeom>
        </p:spPr>
      </p:pic>
      <p:sp>
        <p:nvSpPr>
          <p:cNvPr id="8" name="TextBox 8">
            <a:extLst>
              <a:ext uri="{FF2B5EF4-FFF2-40B4-BE49-F238E27FC236}">
                <a16:creationId xmlns:a16="http://schemas.microsoft.com/office/drawing/2014/main" id="{D3A297DF-0177-909E-47EF-04D6A4CC2C32}"/>
              </a:ext>
            </a:extLst>
          </p:cNvPr>
          <p:cNvSpPr txBox="1"/>
          <p:nvPr/>
        </p:nvSpPr>
        <p:spPr>
          <a:xfrm>
            <a:off x="2549291" y="639354"/>
            <a:ext cx="11106748" cy="975267"/>
          </a:xfrm>
          <a:prstGeom prst="rect">
            <a:avLst/>
          </a:prstGeom>
        </p:spPr>
        <p:txBody>
          <a:bodyPr wrap="square" lIns="0" tIns="0" rIns="0" bIns="0" rtlCol="0" anchor="t">
            <a:spAutoFit/>
          </a:bodyPr>
          <a:lstStyle/>
          <a:p>
            <a:pPr marL="0" lvl="0" indent="0">
              <a:lnSpc>
                <a:spcPts val="9235"/>
              </a:lnSpc>
            </a:pPr>
            <a:r>
              <a:rPr lang="en-US" sz="3400" b="1" spc="703" dirty="0">
                <a:solidFill>
                  <a:srgbClr val="145DA0"/>
                </a:solidFill>
                <a:latin typeface="Verdana" panose="020B0604030504040204" pitchFamily="34" charset="0"/>
                <a:ea typeface="Verdana" panose="020B0604030504040204" pitchFamily="34" charset="0"/>
                <a:cs typeface="Verdana" panose="020B0604030504040204" pitchFamily="34" charset="0"/>
              </a:rPr>
              <a:t>CONCEITOS IMPORTANTES</a:t>
            </a:r>
          </a:p>
        </p:txBody>
      </p:sp>
      <p:grpSp>
        <p:nvGrpSpPr>
          <p:cNvPr id="9" name="Agrupar 8">
            <a:extLst>
              <a:ext uri="{FF2B5EF4-FFF2-40B4-BE49-F238E27FC236}">
                <a16:creationId xmlns:a16="http://schemas.microsoft.com/office/drawing/2014/main" id="{1196D1FF-BF63-C68C-D737-1D8768084C78}"/>
              </a:ext>
            </a:extLst>
          </p:cNvPr>
          <p:cNvGrpSpPr/>
          <p:nvPr/>
        </p:nvGrpSpPr>
        <p:grpSpPr>
          <a:xfrm>
            <a:off x="15738709" y="-748339"/>
            <a:ext cx="2829203" cy="4333052"/>
            <a:chOff x="15675743" y="-804518"/>
            <a:chExt cx="2829203" cy="4333052"/>
          </a:xfrm>
        </p:grpSpPr>
        <p:pic>
          <p:nvPicPr>
            <p:cNvPr id="10" name="Imagem 9" descr="Ícone&#10;&#10;Descrição gerada automaticamente">
              <a:extLst>
                <a:ext uri="{FF2B5EF4-FFF2-40B4-BE49-F238E27FC236}">
                  <a16:creationId xmlns:a16="http://schemas.microsoft.com/office/drawing/2014/main" id="{ADF338FE-D97B-F724-7DFF-76E7C877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5209" y="-507288"/>
              <a:ext cx="2299737" cy="2854233"/>
            </a:xfrm>
            <a:prstGeom prst="rect">
              <a:avLst/>
            </a:prstGeom>
          </p:spPr>
        </p:pic>
        <p:pic>
          <p:nvPicPr>
            <p:cNvPr id="11" name="Imagem 10" descr="Forma&#10;&#10;Descrição gerada automaticamente">
              <a:extLst>
                <a:ext uri="{FF2B5EF4-FFF2-40B4-BE49-F238E27FC236}">
                  <a16:creationId xmlns:a16="http://schemas.microsoft.com/office/drawing/2014/main" id="{7D4F702D-2445-C8C5-F5F2-842660B1D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15675743" y="-804518"/>
              <a:ext cx="2413343" cy="4333052"/>
            </a:xfrm>
            <a:prstGeom prst="rect">
              <a:avLst/>
            </a:prstGeom>
          </p:spPr>
        </p:pic>
      </p:grpSp>
      <p:sp>
        <p:nvSpPr>
          <p:cNvPr id="228" name="Google Shape;228;p8"/>
          <p:cNvSpPr txBox="1"/>
          <p:nvPr/>
        </p:nvSpPr>
        <p:spPr>
          <a:xfrm>
            <a:off x="1192681" y="2919388"/>
            <a:ext cx="5559292"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800" b="1" i="0" u="none" strike="noStrike" cap="none" dirty="0">
                <a:solidFill>
                  <a:srgbClr val="000000"/>
                </a:solidFill>
                <a:latin typeface="Verdana"/>
                <a:ea typeface="Verdana"/>
                <a:cs typeface="Verdana"/>
                <a:sym typeface="Verdana"/>
              </a:rPr>
              <a:t>CRIANDO PROPORÇÃO PELA ESCRITA</a:t>
            </a:r>
            <a:r>
              <a:rPr lang="pt-BR" sz="2800" b="0" i="0" u="none" strike="noStrike" cap="none" dirty="0">
                <a:solidFill>
                  <a:srgbClr val="808080"/>
                </a:solidFill>
                <a:latin typeface="Verdana"/>
                <a:ea typeface="Verdana"/>
                <a:cs typeface="Verdana"/>
                <a:sym typeface="Verdana"/>
              </a:rPr>
              <a:t>​</a:t>
            </a:r>
            <a:endParaRPr sz="2800" dirty="0">
              <a:latin typeface="Verdana" panose="020B0604030504040204" pitchFamily="34" charset="0"/>
              <a:ea typeface="Verdana" panose="020B0604030504040204" pitchFamily="34" charset="0"/>
            </a:endParaRPr>
          </a:p>
          <a:p>
            <a:pPr marL="0" marR="0" lvl="0" indent="0" algn="ctr" rtl="0">
              <a:lnSpc>
                <a:spcPct val="100000"/>
              </a:lnSpc>
              <a:spcBef>
                <a:spcPts val="0"/>
              </a:spcBef>
              <a:spcAft>
                <a:spcPts val="0"/>
              </a:spcAft>
              <a:buNone/>
            </a:pPr>
            <a:r>
              <a:rPr lang="pt-BR" sz="2800" b="0" i="0" u="none" strike="noStrike" cap="none" dirty="0">
                <a:solidFill>
                  <a:srgbClr val="000000"/>
                </a:solidFill>
                <a:latin typeface="Verdana"/>
                <a:ea typeface="Verdana"/>
                <a:cs typeface="Verdana"/>
                <a:sym typeface="Verdana"/>
              </a:rPr>
              <a:t>Técnica 38: </a:t>
            </a:r>
            <a:r>
              <a:rPr lang="pt-BR" sz="2800" b="0" i="0" u="none" strike="noStrike" cap="none" dirty="0">
                <a:solidFill>
                  <a:srgbClr val="808080"/>
                </a:solidFill>
                <a:latin typeface="Verdana"/>
                <a:ea typeface="Verdana"/>
                <a:cs typeface="Verdana"/>
                <a:sym typeface="Verdana"/>
              </a:rPr>
              <a:t>​</a:t>
            </a:r>
            <a:endParaRPr sz="2800" b="0" i="0" u="none" strike="noStrike" cap="none" dirty="0">
              <a:solidFill>
                <a:srgbClr val="808080"/>
              </a:solidFill>
              <a:latin typeface="Verdana"/>
              <a:ea typeface="Verdana"/>
              <a:cs typeface="Verdana"/>
              <a:sym typeface="Verdana"/>
            </a:endParaRPr>
          </a:p>
          <a:p>
            <a:pPr marL="0" marR="0" lvl="0" indent="0" algn="ctr" rtl="0">
              <a:lnSpc>
                <a:spcPct val="100000"/>
              </a:lnSpc>
              <a:spcBef>
                <a:spcPts val="0"/>
              </a:spcBef>
              <a:spcAft>
                <a:spcPts val="0"/>
              </a:spcAft>
              <a:buNone/>
            </a:pPr>
            <a:r>
              <a:rPr lang="pt-BR" sz="2800" b="1" i="0" u="none" strike="noStrike" cap="none" dirty="0">
                <a:solidFill>
                  <a:srgbClr val="000000"/>
                </a:solidFill>
                <a:latin typeface="Verdana"/>
                <a:ea typeface="Verdana"/>
                <a:cs typeface="Verdana"/>
                <a:sym typeface="Verdana"/>
              </a:rPr>
              <a:t>Todo mundo escreve</a:t>
            </a:r>
            <a:endParaRPr sz="2800" dirty="0">
              <a:latin typeface="Verdana" panose="020B0604030504040204" pitchFamily="34" charset="0"/>
              <a:ea typeface="Verdana" panose="020B0604030504040204" pitchFamily="34" charset="0"/>
            </a:endParaRPr>
          </a:p>
          <a:p>
            <a:pPr marL="0" marR="0" lvl="0" indent="0" algn="ctr" rtl="0">
              <a:lnSpc>
                <a:spcPct val="100000"/>
              </a:lnSpc>
              <a:spcBef>
                <a:spcPts val="0"/>
              </a:spcBef>
              <a:spcAft>
                <a:spcPts val="0"/>
              </a:spcAft>
              <a:buNone/>
            </a:pPr>
            <a:r>
              <a:rPr lang="pt-BR" sz="2800" b="0" i="0" u="none" strike="noStrike" cap="none" dirty="0">
                <a:solidFill>
                  <a:srgbClr val="808080"/>
                </a:solidFill>
                <a:latin typeface="Verdana"/>
                <a:ea typeface="Verdana"/>
                <a:cs typeface="Verdana"/>
                <a:sym typeface="Verdana"/>
              </a:rPr>
              <a:t>​</a:t>
            </a:r>
            <a:endParaRPr sz="2800" b="0" i="0" u="none" strike="noStrike" cap="none" dirty="0">
              <a:solidFill>
                <a:srgbClr val="808080"/>
              </a:solidFill>
              <a:latin typeface="Verdana"/>
              <a:ea typeface="Verdana"/>
              <a:cs typeface="Verdana"/>
              <a:sym typeface="Verdana"/>
            </a:endParaRPr>
          </a:p>
        </p:txBody>
      </p:sp>
      <p:sp>
        <p:nvSpPr>
          <p:cNvPr id="229" name="Google Shape;229;p8"/>
          <p:cNvSpPr/>
          <p:nvPr/>
        </p:nvSpPr>
        <p:spPr>
          <a:xfrm>
            <a:off x="1093725" y="4854599"/>
            <a:ext cx="5885789" cy="3689192"/>
          </a:xfrm>
          <a:prstGeom prst="roundRect">
            <a:avLst>
              <a:gd name="adj" fmla="val 16667"/>
            </a:avLst>
          </a:prstGeom>
          <a:solidFill>
            <a:srgbClr val="366092"/>
          </a:soli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endParaRPr sz="26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endParaRPr sz="26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r>
              <a:rPr lang="pt-BR" sz="3200" b="0" i="0" u="none" strike="noStrike" cap="none" dirty="0">
                <a:solidFill>
                  <a:schemeClr val="lt1"/>
                </a:solidFill>
                <a:latin typeface="Verdana"/>
                <a:ea typeface="Verdana"/>
                <a:cs typeface="Verdana"/>
                <a:sym typeface="Verdana"/>
              </a:rPr>
              <a:t>A </a:t>
            </a:r>
            <a:r>
              <a:rPr lang="pt-BR" sz="3200" b="1" i="0" u="none" strike="noStrike" cap="none" dirty="0">
                <a:solidFill>
                  <a:schemeClr val="lt1"/>
                </a:solidFill>
                <a:latin typeface="Verdana"/>
                <a:ea typeface="Verdana"/>
                <a:cs typeface="Verdana"/>
                <a:sym typeface="Verdana"/>
              </a:rPr>
              <a:t>qualidade  da escrita</a:t>
            </a:r>
            <a:r>
              <a:rPr lang="pt-BR" sz="3200" b="0" i="0" u="none" strike="noStrike" cap="none" dirty="0">
                <a:solidFill>
                  <a:schemeClr val="lt1"/>
                </a:solidFill>
                <a:latin typeface="Verdana"/>
                <a:ea typeface="Verdana"/>
                <a:cs typeface="Verdana"/>
                <a:sym typeface="Verdana"/>
              </a:rPr>
              <a:t> dos estudantes em sala de aula é fator determinante do sucesso acadêmico deles</a:t>
            </a:r>
            <a:endParaRPr sz="3200" b="0" i="0" u="none" strike="noStrike" cap="none" dirty="0">
              <a:solidFill>
                <a:schemeClr val="lt1"/>
              </a:solidFill>
              <a:latin typeface="Verdana" panose="020B0604030504040204" pitchFamily="34" charset="0"/>
              <a:ea typeface="Verdana" panose="020B0604030504040204" pitchFamily="34" charset="0"/>
              <a:sym typeface="Arial"/>
            </a:endParaRPr>
          </a:p>
          <a:p>
            <a:pPr marL="0" marR="0" lvl="0" indent="0" algn="r" rtl="0">
              <a:lnSpc>
                <a:spcPct val="100000"/>
              </a:lnSpc>
              <a:spcBef>
                <a:spcPts val="0"/>
              </a:spcBef>
              <a:spcAft>
                <a:spcPts val="0"/>
              </a:spcAft>
              <a:buNone/>
            </a:pPr>
            <a:r>
              <a:rPr lang="pt-BR" sz="3200" b="0" i="0" u="none" strike="noStrike" cap="none" dirty="0">
                <a:solidFill>
                  <a:schemeClr val="lt1"/>
                </a:solidFill>
                <a:latin typeface="Verdana"/>
                <a:ea typeface="Verdana"/>
                <a:cs typeface="Verdana"/>
                <a:sym typeface="Verdana"/>
              </a:rPr>
              <a:t>(LEMOV, 2023).</a:t>
            </a:r>
            <a:endParaRPr dirty="0">
              <a:latin typeface="Verdana" panose="020B0604030504040204" pitchFamily="34" charset="0"/>
              <a:ea typeface="Verdana" panose="020B0604030504040204" pitchFamily="34" charset="0"/>
            </a:endParaRPr>
          </a:p>
          <a:p>
            <a:pPr marL="0" marR="0" lvl="0" indent="0" algn="ctr" rtl="0">
              <a:lnSpc>
                <a:spcPct val="100000"/>
              </a:lnSpc>
              <a:spcBef>
                <a:spcPts val="0"/>
              </a:spcBef>
              <a:spcAft>
                <a:spcPts val="0"/>
              </a:spcAft>
              <a:buNone/>
            </a:pPr>
            <a:endParaRPr sz="3600" b="1" i="0" u="none" strike="noStrike" cap="none" dirty="0">
              <a:solidFill>
                <a:srgbClr val="4A5666"/>
              </a:solidFill>
              <a:latin typeface="Verdana"/>
              <a:ea typeface="Verdana"/>
              <a:cs typeface="Verdana"/>
              <a:sym typeface="Verdana"/>
            </a:endParaRPr>
          </a:p>
          <a:p>
            <a:pPr marL="0" marR="0" lvl="0" indent="0" algn="ctr" rtl="0">
              <a:lnSpc>
                <a:spcPct val="100000"/>
              </a:lnSpc>
              <a:spcBef>
                <a:spcPts val="0"/>
              </a:spcBef>
              <a:spcAft>
                <a:spcPts val="0"/>
              </a:spcAft>
              <a:buNone/>
            </a:pPr>
            <a:endParaRPr sz="2400" b="1" i="0" u="none" strike="noStrike" cap="none" dirty="0">
              <a:solidFill>
                <a:srgbClr val="4A5666"/>
              </a:solidFill>
              <a:latin typeface="Verdana"/>
              <a:ea typeface="Verdana"/>
              <a:cs typeface="Verdana"/>
              <a:sym typeface="Verdana"/>
            </a:endParaRPr>
          </a:p>
          <a:p>
            <a:pPr marL="0" marR="0" lvl="0" indent="0" algn="ctr" rtl="0">
              <a:lnSpc>
                <a:spcPct val="100000"/>
              </a:lnSpc>
              <a:spcBef>
                <a:spcPts val="0"/>
              </a:spcBef>
              <a:spcAft>
                <a:spcPts val="0"/>
              </a:spcAft>
              <a:buNone/>
            </a:pPr>
            <a:endParaRPr sz="2400" b="1" i="0" u="none" strike="noStrike" cap="none" dirty="0">
              <a:solidFill>
                <a:srgbClr val="4A5666"/>
              </a:solidFill>
              <a:latin typeface="Verdana"/>
              <a:ea typeface="Verdana"/>
              <a:cs typeface="Verdana"/>
              <a:sym typeface="Verdana"/>
            </a:endParaRPr>
          </a:p>
        </p:txBody>
      </p:sp>
      <p:pic>
        <p:nvPicPr>
          <p:cNvPr id="233" name="Google Shape;233;p8" descr="Interface gráfica do usuário, Texto&#10;&#10;Descrição gerada automaticamente"/>
          <p:cNvPicPr>
            <a:picLocks noChangeAspect="1"/>
          </p:cNvPicPr>
          <p:nvPr/>
        </p:nvPicPr>
        <p:blipFill rotWithShape="1">
          <a:blip r:embed="rId6">
            <a:alphaModFix/>
          </a:blip>
          <a:srcRect/>
          <a:stretch/>
        </p:blipFill>
        <p:spPr>
          <a:xfrm>
            <a:off x="7516318" y="5964739"/>
            <a:ext cx="2120562" cy="2802171"/>
          </a:xfrm>
          <a:prstGeom prst="rect">
            <a:avLst/>
          </a:prstGeom>
          <a:noFill/>
          <a:ln>
            <a:noFill/>
          </a:ln>
        </p:spPr>
      </p:pic>
      <p:cxnSp>
        <p:nvCxnSpPr>
          <p:cNvPr id="236" name="Google Shape;236;p8"/>
          <p:cNvCxnSpPr>
            <a:cxnSpLocks/>
          </p:cNvCxnSpPr>
          <p:nvPr/>
        </p:nvCxnSpPr>
        <p:spPr>
          <a:xfrm>
            <a:off x="7466474" y="3385887"/>
            <a:ext cx="8611201" cy="0"/>
          </a:xfrm>
          <a:prstGeom prst="straightConnector1">
            <a:avLst/>
          </a:prstGeom>
          <a:solidFill>
            <a:schemeClr val="accent1"/>
          </a:solidFill>
          <a:ln w="19050" cap="flat" cmpd="sng">
            <a:solidFill>
              <a:srgbClr val="389E94"/>
            </a:solidFill>
            <a:prstDash val="solid"/>
            <a:round/>
            <a:headEnd type="none" w="sm" len="sm"/>
            <a:tailEnd type="none" w="sm" len="sm"/>
          </a:ln>
        </p:spPr>
      </p:cxnSp>
      <p:sp>
        <p:nvSpPr>
          <p:cNvPr id="237" name="Google Shape;237;p8"/>
          <p:cNvSpPr/>
          <p:nvPr/>
        </p:nvSpPr>
        <p:spPr>
          <a:xfrm>
            <a:off x="7450530" y="1914240"/>
            <a:ext cx="2081088" cy="8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erdana" panose="020B0604030504040204" pitchFamily="34" charset="0"/>
              <a:ea typeface="Verdana" panose="020B0604030504040204" pitchFamily="34" charset="0"/>
            </a:endParaRPr>
          </a:p>
        </p:txBody>
      </p:sp>
      <p:sp>
        <p:nvSpPr>
          <p:cNvPr id="240" name="Google Shape;240;p8"/>
          <p:cNvSpPr txBox="1"/>
          <p:nvPr/>
        </p:nvSpPr>
        <p:spPr>
          <a:xfrm>
            <a:off x="9548178" y="3665324"/>
            <a:ext cx="7032758" cy="1520457"/>
          </a:xfrm>
          <a:prstGeom prst="rect">
            <a:avLst/>
          </a:prstGeom>
          <a:noFill/>
          <a:ln>
            <a:noFill/>
          </a:ln>
        </p:spPr>
        <p:txBody>
          <a:bodyPr spcFirstLastPara="1" wrap="square" lIns="121900" tIns="121900" rIns="121900" bIns="121900" anchor="t" anchorCtr="0">
            <a:noAutofit/>
          </a:bodyPr>
          <a:lstStyle/>
          <a:p>
            <a:pPr marL="0" marR="0" lvl="0" indent="0" rtl="0">
              <a:lnSpc>
                <a:spcPct val="90000"/>
              </a:lnSpc>
              <a:spcBef>
                <a:spcPts val="0"/>
              </a:spcBef>
              <a:spcAft>
                <a:spcPts val="0"/>
              </a:spcAft>
              <a:buClr>
                <a:srgbClr val="000000"/>
              </a:buClr>
              <a:buSzPts val="3200"/>
              <a:buFont typeface="Arial"/>
              <a:buNone/>
            </a:pPr>
            <a:r>
              <a:rPr lang="pt-BR" sz="2200" b="0" i="0" u="none" strike="noStrike" cap="none" dirty="0">
                <a:solidFill>
                  <a:schemeClr val="dk1"/>
                </a:solidFill>
                <a:latin typeface="Verdana"/>
                <a:ea typeface="Verdana"/>
                <a:cs typeface="Verdana"/>
                <a:sym typeface="Verdana"/>
              </a:rPr>
              <a:t>Promove uma </a:t>
            </a:r>
            <a:r>
              <a:rPr lang="pt-BR" sz="2200" b="1" i="0" u="none" strike="noStrike" cap="none" dirty="0">
                <a:solidFill>
                  <a:schemeClr val="dk1"/>
                </a:solidFill>
                <a:latin typeface="Verdana"/>
                <a:ea typeface="Verdana"/>
                <a:cs typeface="Verdana"/>
                <a:sym typeface="Verdana"/>
              </a:rPr>
              <a:t>participação equitativa</a:t>
            </a:r>
            <a:r>
              <a:rPr lang="pt-BR" sz="2200" b="0" i="0" u="none" strike="noStrike" cap="none" dirty="0">
                <a:solidFill>
                  <a:schemeClr val="dk1"/>
                </a:solidFill>
                <a:latin typeface="Verdana"/>
                <a:ea typeface="Verdana"/>
                <a:cs typeface="Verdana"/>
                <a:sym typeface="Verdana"/>
              </a:rPr>
              <a:t>, permitindo que todos os estudantes expressem seus pensamentos por escrito antes de compartilhá-los verbalmente.</a:t>
            </a:r>
            <a:endParaRPr sz="2200" b="0" i="0" u="none" strike="noStrike" cap="none" dirty="0">
              <a:solidFill>
                <a:schemeClr val="dk1"/>
              </a:solidFill>
              <a:latin typeface="Verdana" panose="020B0604030504040204" pitchFamily="34" charset="0"/>
              <a:ea typeface="Verdana" panose="020B0604030504040204" pitchFamily="34" charset="0"/>
              <a:sym typeface="Arial"/>
            </a:endParaRPr>
          </a:p>
        </p:txBody>
      </p:sp>
      <p:cxnSp>
        <p:nvCxnSpPr>
          <p:cNvPr id="241" name="Google Shape;241;p8"/>
          <p:cNvCxnSpPr>
            <a:cxnSpLocks/>
          </p:cNvCxnSpPr>
          <p:nvPr/>
        </p:nvCxnSpPr>
        <p:spPr>
          <a:xfrm>
            <a:off x="9341118" y="5185782"/>
            <a:ext cx="6736557" cy="0"/>
          </a:xfrm>
          <a:prstGeom prst="straightConnector1">
            <a:avLst/>
          </a:prstGeom>
          <a:solidFill>
            <a:schemeClr val="accent1"/>
          </a:solidFill>
          <a:ln w="19050" cap="flat" cmpd="sng">
            <a:solidFill>
              <a:srgbClr val="389E94"/>
            </a:solidFill>
            <a:prstDash val="solid"/>
            <a:round/>
            <a:headEnd type="none" w="sm" len="sm"/>
            <a:tailEnd type="none" w="sm" len="sm"/>
          </a:ln>
        </p:spPr>
      </p:cxnSp>
      <p:sp>
        <p:nvSpPr>
          <p:cNvPr id="243" name="Google Shape;243;p8"/>
          <p:cNvSpPr txBox="1"/>
          <p:nvPr/>
        </p:nvSpPr>
        <p:spPr>
          <a:xfrm>
            <a:off x="9548178" y="5320195"/>
            <a:ext cx="7032758" cy="1508683"/>
          </a:xfrm>
          <a:prstGeom prst="rect">
            <a:avLst/>
          </a:prstGeom>
          <a:noFill/>
          <a:ln>
            <a:noFill/>
          </a:ln>
        </p:spPr>
        <p:txBody>
          <a:bodyPr spcFirstLastPara="1" wrap="square" lIns="121900" tIns="121900" rIns="121900" bIns="121900" anchor="t" anchorCtr="0">
            <a:noAutofit/>
          </a:bodyPr>
          <a:lstStyle/>
          <a:p>
            <a:pPr marL="0" marR="0" lvl="0" indent="0" rtl="0">
              <a:lnSpc>
                <a:spcPct val="90000"/>
              </a:lnSpc>
              <a:spcBef>
                <a:spcPts val="0"/>
              </a:spcBef>
              <a:spcAft>
                <a:spcPts val="0"/>
              </a:spcAft>
              <a:buClr>
                <a:srgbClr val="000000"/>
              </a:buClr>
              <a:buSzPts val="3200"/>
              <a:buFont typeface="Arial"/>
              <a:buNone/>
            </a:pPr>
            <a:r>
              <a:rPr lang="pt-BR" sz="2200" b="0" i="0" u="none" strike="noStrike" cap="none" dirty="0">
                <a:solidFill>
                  <a:schemeClr val="dk1"/>
                </a:solidFill>
                <a:latin typeface="Verdana"/>
                <a:ea typeface="Verdana"/>
                <a:cs typeface="Verdana"/>
                <a:sym typeface="Verdana"/>
              </a:rPr>
              <a:t>É um verdadeiro trampolim para a </a:t>
            </a:r>
            <a:r>
              <a:rPr lang="pt-BR" sz="2200" b="1" i="0" u="none" strike="noStrike" cap="none" dirty="0">
                <a:solidFill>
                  <a:schemeClr val="dk1"/>
                </a:solidFill>
                <a:latin typeface="Verdana"/>
                <a:ea typeface="Verdana"/>
                <a:cs typeface="Verdana"/>
                <a:sym typeface="Verdana"/>
              </a:rPr>
              <a:t>participação de estudantes introvertidos </a:t>
            </a:r>
            <a:r>
              <a:rPr lang="pt-BR" sz="2200" b="0" i="0" u="none" strike="noStrike" cap="none" dirty="0">
                <a:solidFill>
                  <a:schemeClr val="dk1"/>
                </a:solidFill>
                <a:latin typeface="Verdana"/>
                <a:ea typeface="Verdana"/>
                <a:cs typeface="Verdana"/>
                <a:sym typeface="Verdana"/>
              </a:rPr>
              <a:t>ou para aqueles que precisam de um pouco mais de tempo para </a:t>
            </a:r>
            <a:r>
              <a:rPr lang="pt-BR" sz="2200" b="1" i="0" u="none" strike="noStrike" cap="none" dirty="0">
                <a:solidFill>
                  <a:schemeClr val="dk1"/>
                </a:solidFill>
                <a:latin typeface="Verdana"/>
                <a:ea typeface="Verdana"/>
                <a:cs typeface="Verdana"/>
                <a:sym typeface="Verdana"/>
              </a:rPr>
              <a:t>processar suas ideias</a:t>
            </a:r>
            <a:r>
              <a:rPr lang="pt-BR" sz="2200" b="0" i="0" u="none" strike="noStrike" cap="none" dirty="0">
                <a:solidFill>
                  <a:schemeClr val="dk1"/>
                </a:solidFill>
                <a:latin typeface="Verdana"/>
                <a:ea typeface="Verdana"/>
                <a:cs typeface="Verdana"/>
                <a:sym typeface="Verdana"/>
              </a:rPr>
              <a:t>.</a:t>
            </a:r>
            <a:endParaRPr sz="2200" b="0" i="0" u="none" strike="noStrike" cap="none" dirty="0">
              <a:solidFill>
                <a:schemeClr val="dk1"/>
              </a:solidFill>
              <a:latin typeface="Verdana" panose="020B0604030504040204" pitchFamily="34" charset="0"/>
              <a:ea typeface="Verdana" panose="020B0604030504040204" pitchFamily="34" charset="0"/>
              <a:sym typeface="Arial"/>
            </a:endParaRPr>
          </a:p>
        </p:txBody>
      </p:sp>
      <p:cxnSp>
        <p:nvCxnSpPr>
          <p:cNvPr id="244" name="Google Shape;244;p8"/>
          <p:cNvCxnSpPr>
            <a:cxnSpLocks/>
          </p:cNvCxnSpPr>
          <p:nvPr/>
        </p:nvCxnSpPr>
        <p:spPr>
          <a:xfrm>
            <a:off x="9341118" y="7076789"/>
            <a:ext cx="6736557" cy="0"/>
          </a:xfrm>
          <a:prstGeom prst="straightConnector1">
            <a:avLst/>
          </a:prstGeom>
          <a:solidFill>
            <a:schemeClr val="accent1"/>
          </a:solidFill>
          <a:ln w="19050" cap="flat" cmpd="sng">
            <a:solidFill>
              <a:srgbClr val="389E94"/>
            </a:solidFill>
            <a:prstDash val="solid"/>
            <a:round/>
            <a:headEnd type="none" w="sm" len="sm"/>
            <a:tailEnd type="none" w="sm" len="sm"/>
          </a:ln>
        </p:spPr>
      </p:cxnSp>
      <p:sp>
        <p:nvSpPr>
          <p:cNvPr id="246" name="Google Shape;246;p8"/>
          <p:cNvSpPr txBox="1"/>
          <p:nvPr/>
        </p:nvSpPr>
        <p:spPr>
          <a:xfrm>
            <a:off x="9548178" y="7416205"/>
            <a:ext cx="6292530" cy="1304638"/>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000000"/>
              </a:buClr>
              <a:buSzPts val="3200"/>
              <a:buFont typeface="Noto Sans Symbols"/>
              <a:buNone/>
            </a:pPr>
            <a:r>
              <a:rPr lang="pt-BR" sz="2200" b="0" i="0" u="none" strike="noStrike" cap="none" dirty="0">
                <a:solidFill>
                  <a:schemeClr val="dk1"/>
                </a:solidFill>
                <a:latin typeface="Verdana"/>
                <a:ea typeface="Verdana"/>
                <a:cs typeface="Verdana"/>
                <a:sym typeface="Verdana"/>
              </a:rPr>
              <a:t>Eleva o </a:t>
            </a:r>
            <a:r>
              <a:rPr lang="pt-BR" sz="2200" b="1" i="0" u="none" strike="noStrike" cap="none" dirty="0">
                <a:solidFill>
                  <a:schemeClr val="dk1"/>
                </a:solidFill>
                <a:latin typeface="Verdana"/>
                <a:ea typeface="Verdana"/>
                <a:cs typeface="Verdana"/>
                <a:sym typeface="Verdana"/>
              </a:rPr>
              <a:t>engajamento </a:t>
            </a:r>
            <a:r>
              <a:rPr lang="pt-BR" sz="2200" b="0" i="0" u="none" strike="noStrike" cap="none" dirty="0">
                <a:solidFill>
                  <a:schemeClr val="dk1"/>
                </a:solidFill>
                <a:latin typeface="Verdana"/>
                <a:ea typeface="Verdana"/>
                <a:cs typeface="Verdana"/>
                <a:sym typeface="Verdana"/>
              </a:rPr>
              <a:t>dos estudantes a níveis surpreendentes, estimulando a reflexão crítica e criando um ambiente de aprendizado mais inclusivo e participativo.</a:t>
            </a:r>
            <a:endParaRPr sz="2200" b="0" i="0" u="none" strike="noStrike" cap="none" dirty="0">
              <a:solidFill>
                <a:schemeClr val="dk1"/>
              </a:solidFill>
              <a:latin typeface="Verdana" panose="020B0604030504040204" pitchFamily="34" charset="0"/>
              <a:ea typeface="Verdana" panose="020B0604030504040204" pitchFamily="34" charset="0"/>
              <a:sym typeface="Arial"/>
            </a:endParaRPr>
          </a:p>
        </p:txBody>
      </p:sp>
      <p:cxnSp>
        <p:nvCxnSpPr>
          <p:cNvPr id="247" name="Google Shape;247;p8"/>
          <p:cNvCxnSpPr>
            <a:cxnSpLocks/>
          </p:cNvCxnSpPr>
          <p:nvPr/>
        </p:nvCxnSpPr>
        <p:spPr>
          <a:xfrm>
            <a:off x="7466474" y="9276379"/>
            <a:ext cx="8611201" cy="0"/>
          </a:xfrm>
          <a:prstGeom prst="straightConnector1">
            <a:avLst/>
          </a:prstGeom>
          <a:solidFill>
            <a:schemeClr val="accent1"/>
          </a:solidFill>
          <a:ln w="19050" cap="flat" cmpd="sng">
            <a:solidFill>
              <a:srgbClr val="389E94"/>
            </a:solidFill>
            <a:prstDash val="solid"/>
            <a:round/>
            <a:headEnd type="none" w="sm" len="sm"/>
            <a:tailEnd type="none" w="sm" len="sm"/>
          </a:ln>
        </p:spPr>
      </p:cxnSp>
      <p:pic>
        <p:nvPicPr>
          <p:cNvPr id="248" name="Google Shape;248;p8" descr="Lápis com preenchimento sólido"/>
          <p:cNvPicPr preferRelativeResize="0"/>
          <p:nvPr/>
        </p:nvPicPr>
        <p:blipFill rotWithShape="1">
          <a:blip r:embed="rId7">
            <a:alphaModFix/>
          </a:blip>
          <a:srcRect/>
          <a:stretch/>
        </p:blipFill>
        <p:spPr>
          <a:xfrm>
            <a:off x="7826627" y="4919602"/>
            <a:ext cx="914400" cy="914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2643</Words>
  <Application>Microsoft Office PowerPoint</Application>
  <PresentationFormat>Personalizar</PresentationFormat>
  <Paragraphs>141</Paragraphs>
  <Slides>16</Slides>
  <Notes>16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16</vt:i4>
      </vt:variant>
    </vt:vector>
  </HeadingPairs>
  <TitlesOfParts>
    <vt:vector size="21" baseType="lpstr">
      <vt:lpstr>Noto Sans Symbols</vt:lpstr>
      <vt:lpstr>Verdana</vt:lpstr>
      <vt:lpstr>Calibri</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Mara Valeria Patrocinio Samuel</dc:creator>
  <cp:lastModifiedBy>Eduardo de Camargo Neto</cp:lastModifiedBy>
  <cp:revision>17</cp:revision>
  <dcterms:created xsi:type="dcterms:W3CDTF">2006-08-16T00:00:00Z</dcterms:created>
  <dcterms:modified xsi:type="dcterms:W3CDTF">2024-03-26T21:31:02Z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0x010100424DA481AC90554BAC30A2A1D525108A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39000</vt:r8>
  </property>
</Properties>
</file>