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1"/>
  </p:notesMasterIdLst>
  <p:sldIdLst>
    <p:sldId id="256" r:id="rId5"/>
    <p:sldId id="316" r:id="rId6"/>
    <p:sldId id="259" r:id="rId7"/>
    <p:sldId id="260" r:id="rId8"/>
    <p:sldId id="258" r:id="rId9"/>
    <p:sldId id="322" r:id="rId10"/>
    <p:sldId id="323" r:id="rId11"/>
    <p:sldId id="325" r:id="rId12"/>
    <p:sldId id="324" r:id="rId13"/>
    <p:sldId id="265" r:id="rId14"/>
    <p:sldId id="264" r:id="rId15"/>
    <p:sldId id="266" r:id="rId16"/>
    <p:sldId id="267" r:id="rId17"/>
    <p:sldId id="326" r:id="rId18"/>
    <p:sldId id="327" r:id="rId19"/>
    <p:sldId id="317" r:id="rId20"/>
  </p:sldIdLst>
  <p:sldSz cx="18288000" cy="10287000"/>
  <p:notesSz cx="6858000" cy="9144000"/>
  <p:embeddedFontLs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57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 Pizzani" initials="VP" lastIdx="5" clrIdx="0">
    <p:extLst>
      <p:ext uri="{19B8F6BF-5375-455C-9EA6-DF929625EA0E}">
        <p15:presenceInfo xmlns:p15="http://schemas.microsoft.com/office/powerpoint/2012/main" userId="e08b5bcbaef3fa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9E94"/>
    <a:srgbClr val="23635D"/>
    <a:srgbClr val="1D1DFF"/>
    <a:srgbClr val="4A91C2"/>
    <a:srgbClr val="267AC3"/>
    <a:srgbClr val="0E64D7"/>
    <a:srgbClr val="F98936"/>
    <a:srgbClr val="0BA643"/>
    <a:srgbClr val="8782D6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9456" autoAdjust="0"/>
  </p:normalViewPr>
  <p:slideViewPr>
    <p:cSldViewPr snapToGrid="0">
      <p:cViewPr varScale="1">
        <p:scale>
          <a:sx n="51" d="100"/>
          <a:sy n="51" d="100"/>
        </p:scale>
        <p:origin x="774" y="-186"/>
      </p:cViewPr>
      <p:guideLst>
        <p:guide orient="horz" pos="2160"/>
        <p:guide pos="288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EE159-4C6F-4F2E-9C80-F470BF226737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620B5-CD0C-438D-B87F-B9400942C3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608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design/DAF5CcgQjS0/wnc8v7qfcKbyPDV94hwoEg/edit?utm_content=DAF5CcgQjS0&amp;utm_campaign=designshare&amp;utm_medium=link2&amp;utm_source=sharebutto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BTl_po3F4k&amp;t=12s&amp;ab_channel=ElixComunica%C3%A7%C3%A3o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uUQy4bsg6xE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mec.gov.br/secad/arquivos/pdf/racismo_escola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flica2016oficial/30294097812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0006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321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 dirty="0"/>
              <a:t>Link do </a:t>
            </a:r>
            <a:r>
              <a:rPr lang="pt-BR" dirty="0" err="1"/>
              <a:t>Canva</a:t>
            </a:r>
            <a:r>
              <a:rPr lang="pt-BR" dirty="0"/>
              <a:t>: </a:t>
            </a:r>
            <a:r>
              <a:rPr lang="pt-BR" u="sng" dirty="0">
                <a:solidFill>
                  <a:schemeClr val="hlink"/>
                </a:solidFill>
                <a:hlinkClick r:id="rId3"/>
              </a:rPr>
              <a:t>https://www.canva.com/design/DAF5CcgQjS0/wnc8v7qfcKbyPDV94hwoEg/edit?utm_content=DAF5CcgQjS0&amp;utm_campaign=designshare&amp;utm_medium=link2&amp;utm_source=sharebutton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148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Nota: Toda a fala do </a:t>
            </a:r>
            <a:r>
              <a:rPr lang="pt-BR" dirty="0" err="1"/>
              <a:t>Prof</a:t>
            </a:r>
            <a:r>
              <a:rPr lang="pt-BR" dirty="0"/>
              <a:t> Dr. Marcelo Paixão está completamente fundamentada nos dados ao lado.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Link do vídeo: </a:t>
            </a:r>
            <a:r>
              <a:rPr lang="pt-BR" u="sng" dirty="0">
                <a:solidFill>
                  <a:schemeClr val="hlink"/>
                </a:solidFill>
                <a:hlinkClick r:id="rId3"/>
              </a:rPr>
              <a:t>https://www.youtube.com/watch?v=FBTl_po3F4k&amp;t=12s&amp;ab_channel=ElixComunica%C3%A7%C3%A3o</a:t>
            </a:r>
            <a:br>
              <a:rPr lang="pt-BR" dirty="0"/>
            </a:br>
            <a:r>
              <a:rPr lang="pt-BR" u="sng" dirty="0">
                <a:solidFill>
                  <a:schemeClr val="hlink"/>
                </a:solidFill>
                <a:hlinkClick r:id="rId4"/>
              </a:rPr>
              <a:t>https://youtu.be/uUQy4bsg6xE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2626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link da imagem: </a:t>
            </a:r>
            <a:r>
              <a:rPr lang="pt-BR" u="sng" dirty="0">
                <a:solidFill>
                  <a:schemeClr val="hlink"/>
                </a:solidFill>
                <a:hlinkClick r:id="rId3"/>
              </a:rPr>
              <a:t>http://portal.mec.gov.br/secad/arquivos/pdf/racismo_escola.pdf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476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https://multiplicasp.educacao.sp.gov.br/</a:t>
            </a:r>
            <a:r>
              <a:rPr lang="pt-BR" dirty="0" err="1"/>
              <a:t>wp-content</a:t>
            </a:r>
            <a:r>
              <a:rPr lang="pt-BR" dirty="0"/>
              <a:t>/uploads/2023/12/documentoorientadormultiplicaspv06.pdf.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6136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https://multiplicasp.educacao.sp.gov.br/</a:t>
            </a:r>
            <a:r>
              <a:rPr lang="pt-BR" dirty="0" err="1"/>
              <a:t>wp-content</a:t>
            </a:r>
            <a:r>
              <a:rPr lang="pt-BR" dirty="0"/>
              <a:t>/uploads/2023/12/documentoorientadormultiplicaspv06.pdf.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755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https://multiplicasp.educacao.sp.gov.br/</a:t>
            </a:r>
            <a:r>
              <a:rPr lang="pt-BR" dirty="0" err="1"/>
              <a:t>wp-content</a:t>
            </a:r>
            <a:r>
              <a:rPr lang="pt-BR" dirty="0"/>
              <a:t>/uploads/2023/12/documentoorientadormultiplicaspv06.pdf.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960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pt-BR" sz="1200" dirty="0">
                <a:latin typeface="Verdana"/>
                <a:ea typeface="Verdana"/>
                <a:cs typeface="Verdana"/>
                <a:sym typeface="Verdana"/>
              </a:rPr>
              <a:t>É importante possibilitar que os participantes também possam compartilhar aspectos que foram importantes no encontro.</a:t>
            </a: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link da imagem: </a:t>
            </a:r>
            <a:r>
              <a:rPr lang="pt-BR" u="sng" dirty="0">
                <a:solidFill>
                  <a:schemeClr val="hlink"/>
                </a:solidFill>
                <a:hlinkClick r:id="rId3"/>
              </a:rPr>
              <a:t>https://www.flickr.com/photos/flica2016oficial/30294097812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7792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Fonte: Documento de Orientação e Estudo – Programa Multiplica SP #Professores, pág. 38.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“De acordo com Moscovici (1997), o feedback torna-se útil quando atende aos seguintes requisitos: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/>
              <a:t>Ser descritivo: </a:t>
            </a:r>
            <a:r>
              <a:rPr lang="pt-BR" dirty="0"/>
              <a:t>Ter uma proposta de diálogo, sem julgamentos, apenas relatando o que foi observado.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/>
              <a:t>Ser específico: </a:t>
            </a:r>
            <a:r>
              <a:rPr lang="pt-BR" dirty="0"/>
              <a:t>Proporcionar ao formador a reflexão do seu comportamento e atitudes diante do saber docente, focado no diálogo.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/>
              <a:t>Ser compatível: </a:t>
            </a:r>
            <a:r>
              <a:rPr lang="pt-BR" dirty="0"/>
              <a:t>Estar pautado nas necessidades do observador e do observado, sem constrangimentos, mantendo a ética, sem deixar de enfatizar pontos, tópicos e momentos visíveis a serem trabalhados na melhoria e na dinâmica do formador, durante a reunião com seus cursistas.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/>
              <a:t>Ser dirigido: </a:t>
            </a:r>
            <a:r>
              <a:rPr lang="pt-BR" dirty="0"/>
              <a:t>Deve ser voltado para comportamentos que o observador deva refletir para a melhoria da sua prática. As fragilidades identificadas precisam ser analisadas de forma construtiva e, a partir disso, definidas metas e estratégias para solucionar as dificuldades apresentadas.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/>
              <a:t>Ser solicitado: </a:t>
            </a:r>
            <a:r>
              <a:rPr lang="pt-BR" dirty="0"/>
              <a:t>Deve ser clara para o formador a importância da devolutiva; assim, observador e observado devem combinar previamente o momento das devolutivas, pois, quando isso acontece, fica mais fácil a execução do feedback.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/>
              <a:t>Ser oportuno: </a:t>
            </a:r>
            <a:r>
              <a:rPr lang="pt-BR" dirty="0"/>
              <a:t>O observador precisa atentar-se para o prazo da devolutiva, pois se passar muito tempo entre o ato de observar e o feedback, a devolutiva pode perder o sentido, tornando-se ineficaz.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/>
              <a:t>Ser esclarecedor: </a:t>
            </a:r>
            <a:r>
              <a:rPr lang="pt-BR" dirty="0"/>
              <a:t>Propor uma comunicação clara e objetiva, favorecendo, dessa forma, a construção de um novo olhar sobre os processos de ensino e aprendizagem do adulto professor, contribuindo para o seu processo formativo.”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79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A64F166-BCE0-778F-31A4-F709AA234EA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12C4B4C-C68F-6082-7FF5-496ABF2B4357}"/>
              </a:ext>
            </a:extLst>
          </p:cNvPr>
          <p:cNvSpPr/>
          <p:nvPr userDrawn="1"/>
        </p:nvSpPr>
        <p:spPr>
          <a:xfrm>
            <a:off x="525676" y="582132"/>
            <a:ext cx="17236648" cy="9122735"/>
          </a:xfrm>
          <a:prstGeom prst="rect">
            <a:avLst/>
          </a:prstGeom>
          <a:solidFill>
            <a:schemeClr val="lt1">
              <a:alpha val="84147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BEE32C3-69CF-8C4F-44BD-7D7BEEFABE7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6304923" y="8305800"/>
            <a:ext cx="1313091" cy="12655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hyperlink" Target="http://portal.mec.gov.br/secad/arquivos/pdf/racismo_escola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lanalto.gov.br/ccivil_03/_ato2007-2010/2008/lei/l11645.htm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www.planalto.gov.br/ccivil_03/leis/2003/l10.639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ntrapoder.net/wp-content/uploads/2020/04/ALMEIDA-2019.-O-QUE-%C3%89-RACISMO-ESTRUTURAL.pdf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hyperlink" Target="https://www.youtube.com/watch?v=MuOE3IJZoZU&amp;ab_channel=ID_BR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multiplicasp.educacao.sp.gov.br/wp-content/uploads/2023/12/documentoorientadormultiplicaspv06.pdf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efape.educacao.sp.gov.br/wp-content/uploads/2021/06/eixos-de-formacao-2021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ortal.mec.gov.br/secad/arquivos/pdf/racismo_escola.pdf" TargetMode="External"/><Relationship Id="rId5" Type="http://schemas.openxmlformats.org/officeDocument/2006/relationships/hyperlink" Target="http://www.planalto.gov.br/ccivil_03/_ato2015-2018/2015/lei/l13146.htm" TargetMode="External"/><Relationship Id="rId4" Type="http://schemas.openxmlformats.org/officeDocument/2006/relationships/hyperlink" Target="https://www.scielo.br/j/rbee/a/F5g6rWB3wTZwyBN4LpLgv5C/" TargetMode="External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hyperlink" Target="http://pepsic.bvsalud.org/scielo.php?script=sci_arttext&amp;pid=S1519-03072018000200008&amp;lng=pt&amp;nrm=is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pea.gov.br/retrato/pdf/primeiraedicao.pdf" TargetMode="External"/><Relationship Id="rId5" Type="http://schemas.openxmlformats.org/officeDocument/2006/relationships/hyperlink" Target="https://www.planalto.gov.br/ccivil_03/_ato2007-2010/2008/lei/l11645.htm" TargetMode="External"/><Relationship Id="rId4" Type="http://schemas.openxmlformats.org/officeDocument/2006/relationships/hyperlink" Target="https://www.planalto.gov.br/ccivil_03/leis/2003/l10.639.htm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flica2016oficial/30294097812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multiplicasp.educacao.sp.gov.br/wp-content/uploads/2023/12/documentoorientadormultiplicaspv06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ortal.mec.gov.br/secad/arquivos/pdf/racismo_escola.pdf" TargetMode="External"/><Relationship Id="rId5" Type="http://schemas.openxmlformats.org/officeDocument/2006/relationships/hyperlink" Target="https://youtu.be/uUQy4bsg6xE" TargetMode="External"/><Relationship Id="rId4" Type="http://schemas.openxmlformats.org/officeDocument/2006/relationships/hyperlink" Target="https://www.canva.com/design/DAF5CcgQjS0/wnc8v7qfcKbyPDV94hwoEg/edit?utm_content=DAF5CcgQjS0&amp;utm_campaign=designshare&amp;utm_medium=link2&amp;utm_source=sharebutton" TargetMode="External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biblioteca.ibge.gov.br/visualizacao/livros/liv101681_informativo.pdf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hyperlink" Target="https://www.ipea.gov.br/retrato/pdf/primeiraedicao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uUQy4bsg6xE" TargetMode="External"/><Relationship Id="rId11" Type="http://schemas.openxmlformats.org/officeDocument/2006/relationships/hyperlink" Target="https://www.cnnbrasil.com.br/economia/brancos-tem-rendimento-cerca-de-40-maior-do-que-negros-mostra-pesquisa-do-ibge/" TargetMode="External"/><Relationship Id="rId5" Type="http://schemas.openxmlformats.org/officeDocument/2006/relationships/image" Target="../media/image11.png"/><Relationship Id="rId10" Type="http://schemas.openxmlformats.org/officeDocument/2006/relationships/hyperlink" Target="https://noticias.uol.com.br/cotidiano/ultimas-noticias/2019/11/13/percentual-de-negros-entre-10-mais-pobre-e-triplo-do-que-entre-mais-ricos.htm?cmpid=copiaecola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s://exame.com/brasil/os-dados-que-mostram-a-desigualdade-entre-brancos-e-negros-no-brasil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epsic.bvsalud.org/scielo.php?script=sci_arttext&amp;pid=S1519-03072018000200008&amp;lng=pt&amp;nrm=iso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xAQLkKpLJas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xAQLkKpLJas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22A0E14-BCA1-2EAE-1FEC-9270979183B7}"/>
              </a:ext>
            </a:extLst>
          </p:cNvPr>
          <p:cNvSpPr/>
          <p:nvPr/>
        </p:nvSpPr>
        <p:spPr>
          <a:xfrm>
            <a:off x="525676" y="574157"/>
            <a:ext cx="17236648" cy="9122735"/>
          </a:xfrm>
          <a:prstGeom prst="rect">
            <a:avLst/>
          </a:prstGeom>
          <a:solidFill>
            <a:srgbClr val="389E9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1696750" y="842920"/>
            <a:ext cx="7447250" cy="975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ROTEIRO FORMATIVO</a:t>
            </a:r>
          </a:p>
        </p:txBody>
      </p:sp>
      <p:pic>
        <p:nvPicPr>
          <p:cNvPr id="15" name="Imagem 14" descr="Uma imagem contendo objeto, relógio, mesa, pequeno&#10;&#10;Descrição gerada automaticamente">
            <a:extLst>
              <a:ext uri="{FF2B5EF4-FFF2-40B4-BE49-F238E27FC236}">
                <a16:creationId xmlns:a16="http://schemas.microsoft.com/office/drawing/2014/main" id="{76D407D4-57EB-D3BA-577A-B6B60DEFA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28" y="2592857"/>
            <a:ext cx="11315726" cy="6789435"/>
          </a:xfrm>
          <a:prstGeom prst="rect">
            <a:avLst/>
          </a:prstGeom>
          <a:effectLst/>
        </p:spPr>
      </p:pic>
      <p:pic>
        <p:nvPicPr>
          <p:cNvPr id="19" name="Imagem 18" descr="Ícone&#10;&#10;Descrição gerada automaticamente">
            <a:extLst>
              <a:ext uri="{FF2B5EF4-FFF2-40B4-BE49-F238E27FC236}">
                <a16:creationId xmlns:a16="http://schemas.microsoft.com/office/drawing/2014/main" id="{B4101A19-BFD3-4A96-C8AA-960548613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422" y="6211256"/>
            <a:ext cx="5569615" cy="6676725"/>
          </a:xfrm>
          <a:prstGeom prst="rect">
            <a:avLst/>
          </a:prstGeom>
        </p:spPr>
      </p:pic>
      <p:pic>
        <p:nvPicPr>
          <p:cNvPr id="21" name="Imagem 20" descr="Forma&#10;&#10;Descrição gerada automaticamente">
            <a:extLst>
              <a:ext uri="{FF2B5EF4-FFF2-40B4-BE49-F238E27FC236}">
                <a16:creationId xmlns:a16="http://schemas.microsoft.com/office/drawing/2014/main" id="{E49BD82A-4D15-ECA5-D54F-A95FB6A035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6522">
            <a:off x="659806" y="2034424"/>
            <a:ext cx="5645381" cy="10493997"/>
          </a:xfrm>
          <a:prstGeom prst="rect">
            <a:avLst/>
          </a:prstGeom>
        </p:spPr>
      </p:pic>
      <p:pic>
        <p:nvPicPr>
          <p:cNvPr id="23" name="Imagem 22" descr="Ícone&#10;&#10;Descrição gerada automaticamente">
            <a:extLst>
              <a:ext uri="{FF2B5EF4-FFF2-40B4-BE49-F238E27FC236}">
                <a16:creationId xmlns:a16="http://schemas.microsoft.com/office/drawing/2014/main" id="{59E40BB4-3D7E-CAA9-4091-5028E99FB7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23" y="4518308"/>
            <a:ext cx="5449091" cy="3065114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B1B851C3-8519-D47F-72E0-69867B4B3FA2}"/>
              </a:ext>
            </a:extLst>
          </p:cNvPr>
          <p:cNvSpPr txBox="1"/>
          <p:nvPr/>
        </p:nvSpPr>
        <p:spPr>
          <a:xfrm>
            <a:off x="1696748" y="1998795"/>
            <a:ext cx="15407029" cy="2264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7200" b="1" spc="703" dirty="0">
                <a:solidFill>
                  <a:srgbClr val="FFD2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EDUCAÇÃO ANTIRRACISTA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5C567E37-DCD4-C1BD-AE62-AD48B6DEC7D9}"/>
              </a:ext>
            </a:extLst>
          </p:cNvPr>
          <p:cNvSpPr txBox="1"/>
          <p:nvPr/>
        </p:nvSpPr>
        <p:spPr>
          <a:xfrm>
            <a:off x="11211384" y="8459227"/>
            <a:ext cx="6490979" cy="1177310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r" rtl="0">
              <a:lnSpc>
                <a:spcPct val="2716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4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5</a:t>
            </a:r>
            <a:r>
              <a:rPr lang="pt-BR" sz="3400" b="1" i="0" u="sng" strike="noStrike" cap="none" baseline="300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</a:t>
            </a:r>
            <a:r>
              <a:rPr lang="pt-BR" sz="34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ENCONTRO</a:t>
            </a: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8">
            <a:extLst>
              <a:ext uri="{FF2B5EF4-FFF2-40B4-BE49-F238E27FC236}">
                <a16:creationId xmlns:a16="http://schemas.microsoft.com/office/drawing/2014/main" id="{0AF23B1A-4F2A-B302-F144-97E12003851D}"/>
              </a:ext>
            </a:extLst>
          </p:cNvPr>
          <p:cNvSpPr txBox="1"/>
          <p:nvPr/>
        </p:nvSpPr>
        <p:spPr>
          <a:xfrm>
            <a:off x="2549291" y="639354"/>
            <a:ext cx="7447250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CONCLUIR</a:t>
            </a: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DCF39DB4-7E3F-668E-BCE7-898E25648550}"/>
              </a:ext>
            </a:extLst>
          </p:cNvPr>
          <p:cNvSpPr txBox="1"/>
          <p:nvPr/>
        </p:nvSpPr>
        <p:spPr>
          <a:xfrm>
            <a:off x="2549291" y="839171"/>
            <a:ext cx="8588401" cy="1189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672"/>
              </a:lnSpc>
            </a:pPr>
            <a:r>
              <a:rPr lang="en-US" sz="2400" dirty="0" err="1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Educação</a:t>
            </a:r>
            <a:r>
              <a:rPr lang="en-US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Antirracista</a:t>
            </a:r>
            <a:endParaRPr lang="en-US" sz="2400" dirty="0">
              <a:solidFill>
                <a:srgbClr val="389E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2FF806C-4264-FD6A-E233-E552768E03F2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C97B40A1-AC4E-AF88-ED7E-83CA5F7EDB10}"/>
              </a:ext>
            </a:extLst>
          </p:cNvPr>
          <p:cNvGrpSpPr/>
          <p:nvPr/>
        </p:nvGrpSpPr>
        <p:grpSpPr>
          <a:xfrm>
            <a:off x="15668498" y="-768659"/>
            <a:ext cx="2829203" cy="4333052"/>
            <a:chOff x="15675743" y="-804518"/>
            <a:chExt cx="2829203" cy="4333052"/>
          </a:xfrm>
        </p:grpSpPr>
        <p:pic>
          <p:nvPicPr>
            <p:cNvPr id="30" name="Imagem 29" descr="Ícone&#10;&#10;Descrição gerada automaticamente">
              <a:extLst>
                <a:ext uri="{FF2B5EF4-FFF2-40B4-BE49-F238E27FC236}">
                  <a16:creationId xmlns:a16="http://schemas.microsoft.com/office/drawing/2014/main" id="{CC62EC0D-A47A-70D9-9E62-6C3B5D734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31" name="Imagem 30" descr="Forma&#10;&#10;Descrição gerada automaticamente">
              <a:extLst>
                <a:ext uri="{FF2B5EF4-FFF2-40B4-BE49-F238E27FC236}">
                  <a16:creationId xmlns:a16="http://schemas.microsoft.com/office/drawing/2014/main" id="{4628809A-B072-96D7-F3F6-52070CD4F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0D85BFAE-F240-5937-1C15-9F6143B53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920" y="1050763"/>
            <a:ext cx="1093089" cy="1093089"/>
          </a:xfrm>
          <a:prstGeom prst="rect">
            <a:avLst/>
          </a:prstGeom>
        </p:spPr>
      </p:pic>
      <p:pic>
        <p:nvPicPr>
          <p:cNvPr id="2" name="Google Shape;275;p9">
            <a:extLst>
              <a:ext uri="{FF2B5EF4-FFF2-40B4-BE49-F238E27FC236}">
                <a16:creationId xmlns:a16="http://schemas.microsoft.com/office/drawing/2014/main" id="{784847FB-8A1F-D90E-6D46-1DA94DC6EEFC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95204" y="4823077"/>
            <a:ext cx="2723839" cy="4019740"/>
          </a:xfrm>
          <a:prstGeom prst="rect">
            <a:avLst/>
          </a:prstGeom>
          <a:noFill/>
          <a:ln>
            <a:noFill/>
          </a:ln>
          <a:effectLst>
            <a:outerShdw dist="28575" dir="3480000" algn="bl" rotWithShape="0">
              <a:srgbClr val="000000">
                <a:alpha val="17000"/>
              </a:srgbClr>
            </a:outerShdw>
          </a:effectLst>
        </p:spPr>
      </p:pic>
      <p:sp>
        <p:nvSpPr>
          <p:cNvPr id="4" name="Google Shape;276;p9">
            <a:extLst>
              <a:ext uri="{FF2B5EF4-FFF2-40B4-BE49-F238E27FC236}">
                <a16:creationId xmlns:a16="http://schemas.microsoft.com/office/drawing/2014/main" id="{F5501A7C-7EA3-FCE8-D986-16361CD73883}"/>
              </a:ext>
            </a:extLst>
          </p:cNvPr>
          <p:cNvSpPr txBox="1"/>
          <p:nvPr/>
        </p:nvSpPr>
        <p:spPr>
          <a:xfrm>
            <a:off x="765993" y="6700465"/>
            <a:ext cx="798195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 dirty="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7"/>
              </a:rPr>
              <a:t>http://portal.mec.gov.br/secad/arquivos/pdf/racismo_escola.pdf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. Acesso em: 2 abr. 2024.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Google Shape;277;p9">
            <a:extLst>
              <a:ext uri="{FF2B5EF4-FFF2-40B4-BE49-F238E27FC236}">
                <a16:creationId xmlns:a16="http://schemas.microsoft.com/office/drawing/2014/main" id="{3DDAEA70-3609-E513-02E9-585C795D668A}"/>
              </a:ext>
            </a:extLst>
          </p:cNvPr>
          <p:cNvSpPr txBox="1"/>
          <p:nvPr/>
        </p:nvSpPr>
        <p:spPr>
          <a:xfrm>
            <a:off x="797994" y="5067552"/>
            <a:ext cx="5944206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latin typeface="Verdana"/>
                <a:ea typeface="Verdana"/>
                <a:cs typeface="Verdana"/>
                <a:sym typeface="Verdana"/>
              </a:rPr>
              <a:t>Obra indicada para estudo e aprofundamento no tema. Consta no site do MEC. É bastante simples e direta e discute um grande número de questões práticas para o dia a dia, incluindo propostas para atividades pedagógicas. </a:t>
            </a:r>
            <a:endParaRPr sz="18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Google Shape;278;p9">
            <a:extLst>
              <a:ext uri="{FF2B5EF4-FFF2-40B4-BE49-F238E27FC236}">
                <a16:creationId xmlns:a16="http://schemas.microsoft.com/office/drawing/2014/main" id="{BD397D4A-77F2-7AB5-5847-353AB4372876}"/>
              </a:ext>
            </a:extLst>
          </p:cNvPr>
          <p:cNvSpPr/>
          <p:nvPr/>
        </p:nvSpPr>
        <p:spPr>
          <a:xfrm>
            <a:off x="7071435" y="5486067"/>
            <a:ext cx="1135322" cy="732600"/>
          </a:xfrm>
          <a:prstGeom prst="right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79;p9">
            <a:extLst>
              <a:ext uri="{FF2B5EF4-FFF2-40B4-BE49-F238E27FC236}">
                <a16:creationId xmlns:a16="http://schemas.microsoft.com/office/drawing/2014/main" id="{4C7CDD6F-97B9-6DF8-7A3A-E343CC8FED2B}"/>
              </a:ext>
            </a:extLst>
          </p:cNvPr>
          <p:cNvSpPr/>
          <p:nvPr/>
        </p:nvSpPr>
        <p:spPr>
          <a:xfrm>
            <a:off x="797994" y="2615778"/>
            <a:ext cx="4803600" cy="20683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rgbClr val="389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Pressupostos: o </a:t>
            </a:r>
            <a:r>
              <a:rPr lang="pt-BR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reconhecimento da informação a ser aprendida</a:t>
            </a:r>
            <a:r>
              <a:rPr lang="pt-BR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a </a:t>
            </a:r>
            <a:r>
              <a:rPr lang="pt-BR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aplicação de estratégias para processar essa informação</a:t>
            </a:r>
            <a:r>
              <a:rPr lang="pt-BR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e </a:t>
            </a:r>
            <a:r>
              <a:rPr lang="pt-BR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 engajamento com a tarefa de aprendizagem</a:t>
            </a:r>
            <a:r>
              <a:rPr lang="pt-BR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Google Shape;280;p9">
            <a:extLst>
              <a:ext uri="{FF2B5EF4-FFF2-40B4-BE49-F238E27FC236}">
                <a16:creationId xmlns:a16="http://schemas.microsoft.com/office/drawing/2014/main" id="{EA735976-B636-7565-B81C-C18990F55362}"/>
              </a:ext>
            </a:extLst>
          </p:cNvPr>
          <p:cNvSpPr/>
          <p:nvPr/>
        </p:nvSpPr>
        <p:spPr>
          <a:xfrm>
            <a:off x="5999791" y="2615778"/>
            <a:ext cx="5792700" cy="20683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rgbClr val="389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Nem todos os alunos têm acesso ao currículo</a:t>
            </a:r>
            <a:r>
              <a:rPr lang="pt-BR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porque a escola planeja suas ações para um único tipo de aluno e desconsidera que os alunos diferem entre si nos aspectos físico, intelectual, social, cultural, econômico, nas habilidades, nos interesses e nas aptidões.</a:t>
            </a: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" name="Google Shape;281;p9">
            <a:extLst>
              <a:ext uri="{FF2B5EF4-FFF2-40B4-BE49-F238E27FC236}">
                <a16:creationId xmlns:a16="http://schemas.microsoft.com/office/drawing/2014/main" id="{2A2C9FFE-93AA-73AB-A13B-7CD80067345A}"/>
              </a:ext>
            </a:extLst>
          </p:cNvPr>
          <p:cNvSpPr/>
          <p:nvPr/>
        </p:nvSpPr>
        <p:spPr>
          <a:xfrm>
            <a:off x="12190688" y="2615778"/>
            <a:ext cx="4803600" cy="20683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rgbClr val="389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Resumindo DUA</a:t>
            </a:r>
            <a:r>
              <a:rPr lang="pt-BR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lang="pt-BR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t-BR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 Desenho Universal para a Aprendizagem é um exemplo de uma abordagem educacional mais condizente com nossa convicção de que toda pessoa tem o direito de estudar e buscar o seu melhor como ser humano.</a:t>
            </a: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" name="Google Shape;282;p9">
            <a:extLst>
              <a:ext uri="{FF2B5EF4-FFF2-40B4-BE49-F238E27FC236}">
                <a16:creationId xmlns:a16="http://schemas.microsoft.com/office/drawing/2014/main" id="{14BABF50-09AF-73C5-DD7A-B9A9CA1D52E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20675" t="5256" r="28084" b="20282"/>
          <a:stretch/>
        </p:blipFill>
        <p:spPr>
          <a:xfrm>
            <a:off x="12190688" y="4823077"/>
            <a:ext cx="2157901" cy="20915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Google Shape;283;p9">
            <a:extLst>
              <a:ext uri="{FF2B5EF4-FFF2-40B4-BE49-F238E27FC236}">
                <a16:creationId xmlns:a16="http://schemas.microsoft.com/office/drawing/2014/main" id="{03B8172F-0A50-5421-4800-FF89C0C97AF5}"/>
              </a:ext>
            </a:extLst>
          </p:cNvPr>
          <p:cNvSpPr txBox="1"/>
          <p:nvPr/>
        </p:nvSpPr>
        <p:spPr>
          <a:xfrm>
            <a:off x="12113093" y="6974096"/>
            <a:ext cx="5563912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</a:rPr>
              <a:t>Kabengele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</a:rPr>
              <a:t>Munanga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 é um antropólogo e professor brasileiro-congolês. É especialista em antropologia da população afro-brasileira, atentando-se para a questão do racismo na sociedade brasileira.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9FAD6A20-952A-5ADA-66DC-875A2B828A4A}"/>
              </a:ext>
            </a:extLst>
          </p:cNvPr>
          <p:cNvGrpSpPr/>
          <p:nvPr/>
        </p:nvGrpSpPr>
        <p:grpSpPr>
          <a:xfrm>
            <a:off x="-716027" y="7741633"/>
            <a:ext cx="4333052" cy="3643718"/>
            <a:chOff x="-1783761" y="4364463"/>
            <a:chExt cx="10493997" cy="8523518"/>
          </a:xfrm>
        </p:grpSpPr>
        <p:pic>
          <p:nvPicPr>
            <p:cNvPr id="13" name="Imagem 12" descr="Ícone&#10;&#10;Descrição gerada automaticamente">
              <a:extLst>
                <a:ext uri="{FF2B5EF4-FFF2-40B4-BE49-F238E27FC236}">
                  <a16:creationId xmlns:a16="http://schemas.microsoft.com/office/drawing/2014/main" id="{3E206F6C-0D7E-E451-7552-162B3ACDF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14" name="Imagem 13" descr="Forma&#10;&#10;Descrição gerada automaticamente">
              <a:extLst>
                <a:ext uri="{FF2B5EF4-FFF2-40B4-BE49-F238E27FC236}">
                  <a16:creationId xmlns:a16="http://schemas.microsoft.com/office/drawing/2014/main" id="{1BB23B35-1E90-24F5-5A2A-308237C59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8">
            <a:extLst>
              <a:ext uri="{FF2B5EF4-FFF2-40B4-BE49-F238E27FC236}">
                <a16:creationId xmlns:a16="http://schemas.microsoft.com/office/drawing/2014/main" id="{CF74D212-5CE1-A1C8-49EB-B06A633CD668}"/>
              </a:ext>
            </a:extLst>
          </p:cNvPr>
          <p:cNvSpPr txBox="1"/>
          <p:nvPr/>
        </p:nvSpPr>
        <p:spPr>
          <a:xfrm>
            <a:off x="2549290" y="639354"/>
            <a:ext cx="11698337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AVALIAÇÃO DO ENCONTRO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65F31D55-9724-161E-6F6A-A91558CA570F}"/>
              </a:ext>
            </a:extLst>
          </p:cNvPr>
          <p:cNvSpPr txBox="1"/>
          <p:nvPr/>
        </p:nvSpPr>
        <p:spPr>
          <a:xfrm>
            <a:off x="2549291" y="839171"/>
            <a:ext cx="5815220" cy="1189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672"/>
              </a:lnSpc>
            </a:pPr>
            <a:r>
              <a:rPr lang="en-US" sz="2400" dirty="0" err="1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Educação</a:t>
            </a:r>
            <a:r>
              <a:rPr lang="en-US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Antirracista</a:t>
            </a:r>
            <a:endParaRPr lang="en-US" sz="2400" dirty="0">
              <a:solidFill>
                <a:srgbClr val="389E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FF38204-3A4C-017C-008F-E12D26D12FA2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322B221A-628D-383A-C790-0CDCEAEB33AE}"/>
              </a:ext>
            </a:extLst>
          </p:cNvPr>
          <p:cNvGrpSpPr/>
          <p:nvPr/>
        </p:nvGrpSpPr>
        <p:grpSpPr>
          <a:xfrm>
            <a:off x="15668498" y="-768659"/>
            <a:ext cx="2829203" cy="4333052"/>
            <a:chOff x="15675743" y="-804518"/>
            <a:chExt cx="2829203" cy="4333052"/>
          </a:xfrm>
        </p:grpSpPr>
        <p:pic>
          <p:nvPicPr>
            <p:cNvPr id="20" name="Imagem 19" descr="Ícone&#10;&#10;Descrição gerada automaticamente">
              <a:extLst>
                <a:ext uri="{FF2B5EF4-FFF2-40B4-BE49-F238E27FC236}">
                  <a16:creationId xmlns:a16="http://schemas.microsoft.com/office/drawing/2014/main" id="{5347E7C4-B232-FB57-F17D-79214CC89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21" name="Imagem 20" descr="Forma&#10;&#10;Descrição gerada automaticamente">
              <a:extLst>
                <a:ext uri="{FF2B5EF4-FFF2-40B4-BE49-F238E27FC236}">
                  <a16:creationId xmlns:a16="http://schemas.microsoft.com/office/drawing/2014/main" id="{9602020B-FF45-6306-1509-4959B0300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84A43C26-4457-756F-3A65-813D78A9C3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505"/>
          <a:stretch/>
        </p:blipFill>
        <p:spPr>
          <a:xfrm>
            <a:off x="995570" y="1192696"/>
            <a:ext cx="1112393" cy="939913"/>
          </a:xfrm>
          <a:prstGeom prst="rect">
            <a:avLst/>
          </a:prstGeom>
        </p:spPr>
      </p:pic>
      <p:graphicFrame>
        <p:nvGraphicFramePr>
          <p:cNvPr id="4" name="Google Shape;296;p10">
            <a:extLst>
              <a:ext uri="{FF2B5EF4-FFF2-40B4-BE49-F238E27FC236}">
                <a16:creationId xmlns:a16="http://schemas.microsoft.com/office/drawing/2014/main" id="{91A06444-B99F-EDAF-17C0-478D1233DC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3562884"/>
              </p:ext>
            </p:extLst>
          </p:nvPr>
        </p:nvGraphicFramePr>
        <p:xfrm>
          <a:off x="2518663" y="2415318"/>
          <a:ext cx="13679301" cy="6532987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3135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4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798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u="none" strike="noStrike" cap="none" dirty="0">
                          <a:solidFill>
                            <a:srgbClr val="389E94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Ser descritivo </a:t>
                      </a:r>
                      <a:endParaRPr sz="1800" dirty="0">
                        <a:solidFill>
                          <a:srgbClr val="389E94"/>
                        </a:solidFill>
                      </a:endParaRPr>
                    </a:p>
                  </a:txBody>
                  <a:tcPr marL="66675" marR="66675" marT="45725" marB="45725" anchor="ctr">
                    <a:lnL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Ter uma proposta de diálogo, sem julgamentos, apenas relatando o que foi observado. </a:t>
                      </a:r>
                      <a:endParaRPr sz="1800" dirty="0"/>
                    </a:p>
                  </a:txBody>
                  <a:tcPr marL="66675" marR="66675" marT="45725" marB="45725" anchor="ctr">
                    <a:lnL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82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u="none" strike="noStrike" cap="none" dirty="0">
                          <a:solidFill>
                            <a:srgbClr val="389E94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Ser específico </a:t>
                      </a:r>
                      <a:endParaRPr sz="1800" dirty="0">
                        <a:solidFill>
                          <a:srgbClr val="389E94"/>
                        </a:solidFill>
                      </a:endParaRPr>
                    </a:p>
                  </a:txBody>
                  <a:tcPr marL="66675" marR="66675" marT="45725" marB="45725" anchor="ctr">
                    <a:lnL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Proporcionar ao formador a reflexão do seu comportamento e atitudes diante do saber docente, focado no diálogo. </a:t>
                      </a:r>
                      <a:endParaRPr sz="1800" dirty="0"/>
                    </a:p>
                  </a:txBody>
                  <a:tcPr marL="66675" marR="66675" marT="45725" marB="45725" anchor="ctr">
                    <a:lnL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478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u="none" strike="noStrike" cap="none" dirty="0">
                          <a:solidFill>
                            <a:srgbClr val="389E94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Ser compatível </a:t>
                      </a:r>
                      <a:endParaRPr sz="1800" dirty="0">
                        <a:solidFill>
                          <a:srgbClr val="389E94"/>
                        </a:solidFill>
                      </a:endParaRPr>
                    </a:p>
                  </a:txBody>
                  <a:tcPr marL="66675" marR="66675" marT="45725" marB="45725" anchor="ctr">
                    <a:lnL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Estar pautado nas necessidades do observador e do observado, sem constrangimentos, mantendo a ética, sem deixar de enfatizar pontos, tópicos e momentos visíveis a serem trabalhados na melhoria e na dinâmica do formador, durante a reunião com seus cursistas. </a:t>
                      </a:r>
                      <a:endParaRPr sz="1800" dirty="0"/>
                    </a:p>
                  </a:txBody>
                  <a:tcPr marL="66675" marR="66675" marT="45725" marB="45725" anchor="ctr">
                    <a:lnL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478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u="none" strike="noStrike" cap="none" dirty="0">
                          <a:solidFill>
                            <a:srgbClr val="389E94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Ser dirigido </a:t>
                      </a:r>
                      <a:endParaRPr sz="1800" dirty="0">
                        <a:solidFill>
                          <a:srgbClr val="389E94"/>
                        </a:solidFill>
                      </a:endParaRPr>
                    </a:p>
                  </a:txBody>
                  <a:tcPr marL="66675" marR="66675" marT="45725" marB="45725" anchor="ctr">
                    <a:lnL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Deve ser voltado para comportamentos que o observador deva refletir para a melhoria da sua prática. As fragilidades identificadas precisam ser analisadas de forma construtiva e, a partir disso, definidas metas e estratégias para solucionar as dificuldades apresentadas. </a:t>
                      </a:r>
                      <a:endParaRPr sz="1800" dirty="0"/>
                    </a:p>
                  </a:txBody>
                  <a:tcPr marL="66675" marR="66675" marT="45725" marB="45725" anchor="ctr">
                    <a:lnL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478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u="none" strike="noStrike" cap="none" dirty="0">
                          <a:solidFill>
                            <a:srgbClr val="389E94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Ser solicitado </a:t>
                      </a:r>
                      <a:endParaRPr sz="1800" dirty="0">
                        <a:solidFill>
                          <a:srgbClr val="389E94"/>
                        </a:solidFill>
                      </a:endParaRPr>
                    </a:p>
                  </a:txBody>
                  <a:tcPr marL="66675" marR="66675" marT="45725" marB="45725" anchor="ctr">
                    <a:lnL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Deve ser clara para o formador a importância da devolutiva; assim, observador e observado devem combinar previamente o momento das devolutivas, pois, quando isso acontece, fica mais fácil a execução do feedback. </a:t>
                      </a:r>
                      <a:endParaRPr sz="1800" dirty="0"/>
                    </a:p>
                  </a:txBody>
                  <a:tcPr marL="66675" marR="66675" marT="45725" marB="45725" anchor="ctr">
                    <a:lnL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740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u="none" strike="noStrike" cap="none" dirty="0">
                          <a:solidFill>
                            <a:srgbClr val="389E94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Ser oportuno </a:t>
                      </a:r>
                      <a:endParaRPr sz="1800" dirty="0">
                        <a:solidFill>
                          <a:srgbClr val="389E94"/>
                        </a:solidFill>
                      </a:endParaRPr>
                    </a:p>
                  </a:txBody>
                  <a:tcPr marL="66675" marR="66675" marT="45725" marB="45725" anchor="ctr">
                    <a:lnL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 observador precisa atentar para o prazo da devolutiva, pois se passar muito tempo entre o ato de observar e o feedback, a devolutiva pode perder o sentido, tornando-se ineficaz. </a:t>
                      </a:r>
                      <a:endParaRPr sz="1800" dirty="0"/>
                    </a:p>
                  </a:txBody>
                  <a:tcPr marL="66675" marR="66675" marT="45725" marB="45725" anchor="ctr">
                    <a:lnL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671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u="none" strike="noStrike" cap="none" dirty="0">
                          <a:solidFill>
                            <a:srgbClr val="389E94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Ser esclarecedor </a:t>
                      </a:r>
                      <a:endParaRPr sz="1800" dirty="0">
                        <a:solidFill>
                          <a:srgbClr val="389E94"/>
                        </a:solidFill>
                      </a:endParaRPr>
                    </a:p>
                  </a:txBody>
                  <a:tcPr marL="66675" marR="66675" marT="45725" marB="45725" anchor="ctr">
                    <a:lnL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Propor uma comunicação clara e objetiva, favorecendo, dessa forma, a construção de um novo olhar sobre os processos de ensino e aprendizagem do adulto professor, contribuindo para o seu processo formativo. </a:t>
                      </a:r>
                      <a:endParaRPr sz="1800" dirty="0"/>
                    </a:p>
                  </a:txBody>
                  <a:tcPr marL="66675" marR="66675" marT="45725" marB="45725" anchor="ctr">
                    <a:lnL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363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Google Shape;297;p10">
            <a:extLst>
              <a:ext uri="{FF2B5EF4-FFF2-40B4-BE49-F238E27FC236}">
                <a16:creationId xmlns:a16="http://schemas.microsoft.com/office/drawing/2014/main" id="{A5A1B883-E1B0-A63C-F2A6-46F282D51E92}"/>
              </a:ext>
            </a:extLst>
          </p:cNvPr>
          <p:cNvSpPr txBox="1"/>
          <p:nvPr/>
        </p:nvSpPr>
        <p:spPr>
          <a:xfrm rot="-5400000">
            <a:off x="-830093" y="5121815"/>
            <a:ext cx="556996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dirty="0">
                <a:solidFill>
                  <a:srgbClr val="389E94"/>
                </a:solidFill>
                <a:latin typeface="Verdana"/>
                <a:ea typeface="Verdana"/>
                <a:cs typeface="Verdana"/>
                <a:sym typeface="Verdana"/>
              </a:rPr>
              <a:t>Feedback útil</a:t>
            </a:r>
            <a:endParaRPr sz="4400" b="1" dirty="0">
              <a:solidFill>
                <a:srgbClr val="389E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Google Shape;298;p10">
            <a:extLst>
              <a:ext uri="{FF2B5EF4-FFF2-40B4-BE49-F238E27FC236}">
                <a16:creationId xmlns:a16="http://schemas.microsoft.com/office/drawing/2014/main" id="{695C79CE-E438-1805-CABA-FA348EF824DC}"/>
              </a:ext>
            </a:extLst>
          </p:cNvPr>
          <p:cNvSpPr txBox="1"/>
          <p:nvPr/>
        </p:nvSpPr>
        <p:spPr>
          <a:xfrm>
            <a:off x="2206622" y="9232432"/>
            <a:ext cx="1334028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Fonte: Documento de Orientação e Estudo. Programa Multiplica SP #Professores.</a:t>
            </a:r>
            <a:endParaRPr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AEE147D7-DE21-A242-997E-9A9381D19EFA}"/>
              </a:ext>
            </a:extLst>
          </p:cNvPr>
          <p:cNvGrpSpPr/>
          <p:nvPr/>
        </p:nvGrpSpPr>
        <p:grpSpPr>
          <a:xfrm>
            <a:off x="-716027" y="7741633"/>
            <a:ext cx="4333052" cy="3643718"/>
            <a:chOff x="-1783761" y="4364463"/>
            <a:chExt cx="10493997" cy="8523518"/>
          </a:xfrm>
        </p:grpSpPr>
        <p:pic>
          <p:nvPicPr>
            <p:cNvPr id="7" name="Imagem 6" descr="Ícone&#10;&#10;Descrição gerada automaticamente">
              <a:extLst>
                <a:ext uri="{FF2B5EF4-FFF2-40B4-BE49-F238E27FC236}">
                  <a16:creationId xmlns:a16="http://schemas.microsoft.com/office/drawing/2014/main" id="{50D7539C-234B-547C-48B4-D46532368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8" name="Imagem 7" descr="Forma&#10;&#10;Descrição gerada automaticamente">
              <a:extLst>
                <a:ext uri="{FF2B5EF4-FFF2-40B4-BE49-F238E27FC236}">
                  <a16:creationId xmlns:a16="http://schemas.microsoft.com/office/drawing/2014/main" id="{1973AA42-215A-DEA1-244C-80D51545F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8">
            <a:extLst>
              <a:ext uri="{FF2B5EF4-FFF2-40B4-BE49-F238E27FC236}">
                <a16:creationId xmlns:a16="http://schemas.microsoft.com/office/drawing/2014/main" id="{8C231C78-AF38-B1D0-0BEF-B18667E3392B}"/>
              </a:ext>
            </a:extLst>
          </p:cNvPr>
          <p:cNvSpPr txBox="1"/>
          <p:nvPr/>
        </p:nvSpPr>
        <p:spPr>
          <a:xfrm>
            <a:off x="2549291" y="639354"/>
            <a:ext cx="7447250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SAIBA MAIS</a:t>
            </a: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C4DE1201-EF8C-F016-6FC8-ECB4923BCB87}"/>
              </a:ext>
            </a:extLst>
          </p:cNvPr>
          <p:cNvSpPr txBox="1"/>
          <p:nvPr/>
        </p:nvSpPr>
        <p:spPr>
          <a:xfrm>
            <a:off x="2549291" y="839171"/>
            <a:ext cx="4556047" cy="1189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672"/>
              </a:lnSpc>
            </a:pPr>
            <a:r>
              <a:rPr lang="en-US" sz="2400" dirty="0" err="1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Educação</a:t>
            </a:r>
            <a:r>
              <a:rPr lang="en-US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Antirracista</a:t>
            </a:r>
            <a:endParaRPr lang="en-US" sz="2400" dirty="0">
              <a:solidFill>
                <a:srgbClr val="389E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69E101C-4BD2-716C-6B0C-52B924ECA31F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EB3D9FD9-5EAC-5C20-641D-B594E1CF566B}"/>
              </a:ext>
            </a:extLst>
          </p:cNvPr>
          <p:cNvGrpSpPr/>
          <p:nvPr/>
        </p:nvGrpSpPr>
        <p:grpSpPr>
          <a:xfrm>
            <a:off x="15668498" y="-768659"/>
            <a:ext cx="2829203" cy="4333052"/>
            <a:chOff x="15675743" y="-804518"/>
            <a:chExt cx="2829203" cy="4333052"/>
          </a:xfrm>
        </p:grpSpPr>
        <p:pic>
          <p:nvPicPr>
            <p:cNvPr id="21" name="Imagem 20" descr="Ícone&#10;&#10;Descrição gerada automaticamente">
              <a:extLst>
                <a:ext uri="{FF2B5EF4-FFF2-40B4-BE49-F238E27FC236}">
                  <a16:creationId xmlns:a16="http://schemas.microsoft.com/office/drawing/2014/main" id="{2D2E7CBF-919E-FF47-50C3-7EC0E9510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22" name="Imagem 21" descr="Forma&#10;&#10;Descrição gerada automaticamente">
              <a:extLst>
                <a:ext uri="{FF2B5EF4-FFF2-40B4-BE49-F238E27FC236}">
                  <a16:creationId xmlns:a16="http://schemas.microsoft.com/office/drawing/2014/main" id="{9EC8D364-C7CB-9040-23E2-ED7ED26D2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E886A717-9FB2-B5F9-D1E1-82BA60A655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960" y="1031782"/>
            <a:ext cx="1081024" cy="1081024"/>
          </a:xfrm>
          <a:prstGeom prst="rect">
            <a:avLst/>
          </a:prstGeom>
        </p:spPr>
      </p:pic>
      <p:sp>
        <p:nvSpPr>
          <p:cNvPr id="2" name="Google Shape;311;p11">
            <a:extLst>
              <a:ext uri="{FF2B5EF4-FFF2-40B4-BE49-F238E27FC236}">
                <a16:creationId xmlns:a16="http://schemas.microsoft.com/office/drawing/2014/main" id="{96CC3929-424B-C0EF-F937-8D5C08618754}"/>
              </a:ext>
            </a:extLst>
          </p:cNvPr>
          <p:cNvSpPr txBox="1"/>
          <p:nvPr/>
        </p:nvSpPr>
        <p:spPr>
          <a:xfrm>
            <a:off x="2465169" y="2382804"/>
            <a:ext cx="13861122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b="0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ALMEIDA, Silvio. </a:t>
            </a:r>
            <a:r>
              <a:rPr lang="pt-BR" b="1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O que é o racismo estrutural? </a:t>
            </a:r>
            <a:r>
              <a:rPr lang="pt-BR" b="0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Belo Horizonte: Letramento, 2018. Disponível em: </a:t>
            </a:r>
            <a:r>
              <a:rPr lang="pt-BR" b="0" i="0" u="sng" strike="noStrike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https://contrapoder.net/</a:t>
            </a:r>
            <a:r>
              <a:rPr lang="pt-BR" b="0" i="0" u="sng" strike="noStrike" dirty="0" err="1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wp-content</a:t>
            </a:r>
            <a:r>
              <a:rPr lang="pt-BR" b="0" i="0" u="sng" strike="noStrike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/uploads/2020/04/ALMEIDA-2019.-O-QUE-%C3%89-RACISMO-ESTRUTURAL.pdf</a:t>
            </a:r>
            <a:r>
              <a:rPr lang="pt-BR" b="0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. Acesso em: 2 abr. 2024.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0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BRASIL. Ministério da Educação. Instituto Nacional de Estudos e Pesquisas Educacionais Anísio Teixeira. </a:t>
            </a:r>
            <a:r>
              <a:rPr lang="pt-BR" b="1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Diretrizes Curriculares Nacionais para a Educação das Relações Étnico-Raciais e para o Ensino de História e Cultura Afro-Brasileira e Africana</a:t>
            </a:r>
            <a:r>
              <a:rPr lang="pt-BR" b="0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. Brasília, 2004. Disponível em: </a:t>
            </a:r>
            <a:r>
              <a:rPr lang="pt-BR" b="0" i="0" u="sng" strike="noStrike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https://www.gov.br/</a:t>
            </a:r>
            <a:r>
              <a:rPr lang="pt-BR" b="0" i="0" u="sng" strike="noStrike" dirty="0" err="1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inep</a:t>
            </a:r>
            <a:r>
              <a:rPr lang="pt-BR" b="0" i="0" u="sng" strike="noStrike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/</a:t>
            </a:r>
            <a:r>
              <a:rPr lang="pt-BR" b="0" i="0" u="sng" strike="noStrike" dirty="0" err="1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pt-br</a:t>
            </a:r>
            <a:r>
              <a:rPr lang="pt-BR" b="0" i="0" u="sng" strike="noStrike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/centrais-de-</a:t>
            </a:r>
            <a:r>
              <a:rPr lang="pt-BR" b="0" i="0" u="sng" strike="noStrike" dirty="0" err="1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conteudo</a:t>
            </a:r>
            <a:r>
              <a:rPr lang="pt-BR" b="0" i="0" u="sng" strike="noStrike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/acervo-linha-editorial/</a:t>
            </a:r>
            <a:r>
              <a:rPr lang="pt-BR" b="0" i="0" u="sng" strike="noStrike" dirty="0" err="1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publicacoes</a:t>
            </a:r>
            <a:r>
              <a:rPr lang="pt-BR" b="0" i="0" u="sng" strike="noStrike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-diversas/temas-interdisciplinares/diretrizes-curriculares-nacionais-para-a-educacao-das-relacoes-etnico-raciais-e-para-o-ensino-de-historia-e-cultura-afro-brasileira-e-africana</a:t>
            </a:r>
            <a:r>
              <a:rPr lang="pt-BR" b="0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. Acesso em: 2 abr. 2024.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0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BRASIL. </a:t>
            </a:r>
            <a:r>
              <a:rPr lang="pt-BR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Lei n</a:t>
            </a:r>
            <a:r>
              <a:rPr lang="pt-BR" u="sng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o</a:t>
            </a:r>
            <a:r>
              <a:rPr lang="pt-BR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10.639</a:t>
            </a:r>
            <a:r>
              <a:rPr lang="pt-BR" b="0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, de 9 de janeiro de 2003. </a:t>
            </a:r>
            <a:r>
              <a:rPr lang="pt-BR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Altera a Lei no 9.394, de 20 de dezembro de 1996, que estabelece as diretrizes e bases da educação nacional, para incluir no currículo oficial da Rede de Ensino a obrigatoriedade da temática "História e Cultura Afro-Brasileira", e dá outras providências. Brasília, </a:t>
            </a:r>
            <a:r>
              <a:rPr lang="pt-BR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Diário Oficial da União</a:t>
            </a:r>
            <a:r>
              <a:rPr lang="pt-BR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10 jan. 2003. </a:t>
            </a:r>
            <a:r>
              <a:rPr lang="pt-BR" b="0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Disponível em: </a:t>
            </a:r>
            <a:r>
              <a:rPr lang="pt-BR" b="0" i="0" u="sng" strike="noStrike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https://www.planalto.gov.br/ccivil_03/leis/2003/l10.639.htm</a:t>
            </a:r>
            <a:r>
              <a:rPr lang="pt-BR" b="0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. Acesso em: 2 abr. 2024.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0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BRASIL</a:t>
            </a:r>
            <a:r>
              <a:rPr lang="pt-BR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. </a:t>
            </a:r>
            <a:r>
              <a:rPr lang="pt-BR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Lei n</a:t>
            </a:r>
            <a:r>
              <a:rPr lang="pt-BR" u="sng" strike="noStrike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o</a:t>
            </a:r>
            <a:r>
              <a:rPr lang="pt-BR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11.645</a:t>
            </a:r>
            <a:r>
              <a:rPr lang="pt-BR" b="0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, de 10 de março de 2008. </a:t>
            </a:r>
            <a:r>
              <a:rPr lang="pt-BR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Altera a Lei no 9.394, de 20 de dezembro de 1996, modificada pela Lei no 10.639, de 9 de janeiro de 2003, que estabelece as diretrizes e bases da educação nacional, para incluir no currículo oficial da rede de ensino a obrigatoriedade da temática “História e Cultura Afro-Brasileira e Indígena”. Brasília, </a:t>
            </a:r>
            <a:r>
              <a:rPr lang="pt-BR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Diário Oficial da União</a:t>
            </a:r>
            <a:r>
              <a:rPr lang="pt-BR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10 mar. 2008. </a:t>
            </a:r>
            <a:r>
              <a:rPr lang="pt-BR" b="0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Disponível em: </a:t>
            </a:r>
            <a:r>
              <a:rPr lang="pt-BR" b="0" i="0" u="sng" strike="noStrike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https://www.planalto.gov.br/ccivil_03/_ato2007-2010/2008/lei/l11645.htm</a:t>
            </a:r>
            <a:r>
              <a:rPr lang="pt-BR" b="0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. Acesso em: 2 abr. 2024.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INSTITUTO IDENTIDADES DO BRASIL. Canal ID_BR. </a:t>
            </a:r>
            <a:r>
              <a:rPr lang="pt-BR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O jogo do privilégio branco</a:t>
            </a:r>
            <a:r>
              <a:rPr lang="pt-BR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. Youtube, 13 maio 2016. Disponível em: </a:t>
            </a:r>
            <a:r>
              <a:rPr lang="pt-BR" u="sng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</a:t>
            </a:r>
            <a:r>
              <a:rPr lang="pt-BR" u="sng" dirty="0" err="1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watch?v</a:t>
            </a:r>
            <a:r>
              <a:rPr lang="pt-BR" u="sng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=MuOE3IJZoZU&amp;ab_channel=ID_BR</a:t>
            </a:r>
            <a:r>
              <a:rPr lang="pt-BR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. Acesso em: </a:t>
            </a:r>
            <a:r>
              <a:rPr lang="pt-BR" b="0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2 abr</a:t>
            </a:r>
            <a:r>
              <a:rPr lang="pt-BR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. 2024. 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300A8333-3985-9602-7DCF-AD6D92DC39AC}"/>
              </a:ext>
            </a:extLst>
          </p:cNvPr>
          <p:cNvGrpSpPr/>
          <p:nvPr/>
        </p:nvGrpSpPr>
        <p:grpSpPr>
          <a:xfrm>
            <a:off x="-716027" y="7741633"/>
            <a:ext cx="4333052" cy="3643718"/>
            <a:chOff x="-1783761" y="4364463"/>
            <a:chExt cx="10493997" cy="8523518"/>
          </a:xfrm>
        </p:grpSpPr>
        <p:pic>
          <p:nvPicPr>
            <p:cNvPr id="5" name="Imagem 4" descr="Ícone&#10;&#10;Descrição gerada automaticamente">
              <a:extLst>
                <a:ext uri="{FF2B5EF4-FFF2-40B4-BE49-F238E27FC236}">
                  <a16:creationId xmlns:a16="http://schemas.microsoft.com/office/drawing/2014/main" id="{80AA5751-33F7-CEF5-A877-A8097EAC6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6" name="Imagem 5" descr="Forma&#10;&#10;Descrição gerada automaticamente">
              <a:extLst>
                <a:ext uri="{FF2B5EF4-FFF2-40B4-BE49-F238E27FC236}">
                  <a16:creationId xmlns:a16="http://schemas.microsoft.com/office/drawing/2014/main" id="{893BD10B-A431-66A7-D0C9-951AD9F83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8">
            <a:extLst>
              <a:ext uri="{FF2B5EF4-FFF2-40B4-BE49-F238E27FC236}">
                <a16:creationId xmlns:a16="http://schemas.microsoft.com/office/drawing/2014/main" id="{04D97D10-E264-1D76-1FA4-3C480A15C437}"/>
              </a:ext>
            </a:extLst>
          </p:cNvPr>
          <p:cNvSpPr txBox="1"/>
          <p:nvPr/>
        </p:nvSpPr>
        <p:spPr>
          <a:xfrm>
            <a:off x="2549291" y="639354"/>
            <a:ext cx="7447250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REFERÊNCIAS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496EF5E-6566-1438-E565-45F286C0E043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E9C3CA3A-DC1E-A3C0-D065-C1E0076AF154}"/>
              </a:ext>
            </a:extLst>
          </p:cNvPr>
          <p:cNvGrpSpPr/>
          <p:nvPr/>
        </p:nvGrpSpPr>
        <p:grpSpPr>
          <a:xfrm>
            <a:off x="15668498" y="-768659"/>
            <a:ext cx="2829203" cy="4333052"/>
            <a:chOff x="15675743" y="-804518"/>
            <a:chExt cx="2829203" cy="4333052"/>
          </a:xfrm>
        </p:grpSpPr>
        <p:pic>
          <p:nvPicPr>
            <p:cNvPr id="21" name="Imagem 20" descr="Ícone&#10;&#10;Descrição gerada automaticamente">
              <a:extLst>
                <a:ext uri="{FF2B5EF4-FFF2-40B4-BE49-F238E27FC236}">
                  <a16:creationId xmlns:a16="http://schemas.microsoft.com/office/drawing/2014/main" id="{0F2C90BD-30EF-6FAC-515B-0C13CA52A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22" name="Imagem 21" descr="Forma&#10;&#10;Descrição gerada automaticamente">
              <a:extLst>
                <a:ext uri="{FF2B5EF4-FFF2-40B4-BE49-F238E27FC236}">
                  <a16:creationId xmlns:a16="http://schemas.microsoft.com/office/drawing/2014/main" id="{B2B6ECF7-E9E3-59C0-BD35-E1B9AC5F7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  <p:sp>
        <p:nvSpPr>
          <p:cNvPr id="25" name="Google Shape;276;p22">
            <a:extLst>
              <a:ext uri="{FF2B5EF4-FFF2-40B4-BE49-F238E27FC236}">
                <a16:creationId xmlns:a16="http://schemas.microsoft.com/office/drawing/2014/main" id="{1E57DA71-CB99-BFC9-AFBF-7908F018B4D6}"/>
              </a:ext>
            </a:extLst>
          </p:cNvPr>
          <p:cNvSpPr txBox="1">
            <a:spLocks/>
          </p:cNvSpPr>
          <p:nvPr/>
        </p:nvSpPr>
        <p:spPr>
          <a:xfrm>
            <a:off x="2410255" y="2246395"/>
            <a:ext cx="13868309" cy="652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0" i="0" u="none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ASSOCIAÇÃO BRASILEIRA DE PESQUISADORES EM EDUCAÇÃO ESPECIAL – ABPEE.</a:t>
            </a:r>
            <a:r>
              <a:rPr lang="pt-BR" sz="1800" i="1" u="none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Diretrizes para o Desenho Universal para a Aprendizagem (DUA)</a:t>
            </a:r>
            <a:r>
              <a:rPr lang="pt-BR" sz="1800" u="none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pt-BR" sz="1800" i="1" u="none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t-BR" sz="1800" b="0" i="0" u="none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Disponível em: </a:t>
            </a:r>
            <a:r>
              <a:rPr lang="pt-BR" sz="1800" b="0" i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​</a:t>
            </a:r>
            <a:r>
              <a:rPr lang="pt-BR" sz="1800" b="0" i="0" u="sng" strike="noStrike" dirty="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https://www.scielo.br/j/</a:t>
            </a:r>
            <a:r>
              <a:rPr lang="pt-BR" sz="1800" b="0" i="0" u="sng" strike="noStrike" dirty="0" err="1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rbee</a:t>
            </a:r>
            <a:r>
              <a:rPr lang="pt-BR" sz="1800" b="0" i="0" u="sng" strike="noStrike" dirty="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/a/F5g6rWB3wTZwyBN4LpLgv5C/</a:t>
            </a:r>
            <a:r>
              <a:rPr lang="pt-BR" sz="1800" b="0" i="0" u="none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 Acesso em: 06 jul. 2023. 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pt-BR" sz="1800" b="0" i="0" u="none" strike="noStrik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pt-BR" sz="1800" b="0" i="0" u="none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BRASIL. </a:t>
            </a:r>
            <a:r>
              <a:rPr lang="pt-BR" sz="1800" b="0" i="1" u="none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Lei n</a:t>
            </a:r>
            <a:r>
              <a:rPr lang="pt-BR" sz="1800" b="0" i="1" u="sng" strike="noStrike" baseline="30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</a:t>
            </a:r>
            <a:r>
              <a:rPr lang="pt-BR" sz="1800" b="0" i="1" u="none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13.146</a:t>
            </a:r>
            <a:r>
              <a:rPr lang="pt-BR" sz="1800" b="0" i="0" u="none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de 6 de julho de 2015. </a:t>
            </a:r>
            <a:r>
              <a:rPr lang="pt-BR" sz="1800" u="none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Institui a Lei Brasileira de Inclusão da Pessoa com Deficiência (Estatuto da Pessoa com Deficiência). Brasília, </a:t>
            </a:r>
            <a:r>
              <a:rPr lang="pt-BR" sz="1800" b="1" u="none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Diário Oficial da União</a:t>
            </a:r>
            <a:r>
              <a:rPr lang="pt-BR" sz="1800" u="none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7 jul. 2015. </a:t>
            </a:r>
            <a:r>
              <a:rPr lang="pt-BR" sz="1800" b="0" i="0" u="none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Disponível em: </a:t>
            </a:r>
            <a:r>
              <a:rPr lang="pt-BR" sz="1800" b="0" i="0" u="sng" strike="noStrike" dirty="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http://www.planalto.gov.br/ccivil_03/_ato2015-2018/2015/lei/l13146.htm</a:t>
            </a:r>
            <a:r>
              <a:rPr lang="pt-BR" sz="1800" b="0" i="0" u="none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 Acesso em: 2 abr. 2024.</a:t>
            </a:r>
            <a:r>
              <a:rPr lang="pt-BR" sz="1800" b="0" i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​</a:t>
            </a:r>
            <a:endParaRPr lang="pt-BR" sz="18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t-BR" sz="1800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0" i="0" u="none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LEMOV, Doug. </a:t>
            </a:r>
            <a:r>
              <a:rPr lang="pt-BR" sz="1800" b="1" u="none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Aula nota 10 3.0</a:t>
            </a:r>
            <a:r>
              <a:rPr lang="pt-BR" sz="1800" u="none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: 63 técnicas para melhorar a gestão da sala de aula</a:t>
            </a:r>
            <a:r>
              <a:rPr lang="pt-BR" sz="1800" b="0" i="0" u="none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 Porto Alegre: Penso, 2023.</a:t>
            </a:r>
            <a:br>
              <a:rPr lang="pt-BR" sz="1800" b="0" i="0" u="none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lang="pt-BR" sz="18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MUNANGA, </a:t>
            </a:r>
            <a:r>
              <a:rPr lang="pt-BR" sz="1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Kabengele</a:t>
            </a:r>
            <a:r>
              <a:rPr lang="pt-BR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(org.). </a:t>
            </a:r>
            <a:r>
              <a:rPr lang="pt-BR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Superando o Racismo na escola</a:t>
            </a:r>
            <a:r>
              <a:rPr lang="pt-BR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2. ed. rev. Brasília: Ministério da Educação, Secretaria de Educação Continuada, Alfabetização e Diversidade, 2005. 204p. Disponível em: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u="sng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6"/>
              </a:rPr>
              <a:t>http://portal.mec.gov.br/secad/arquivos/pdf/racismo_escola.pdf</a:t>
            </a:r>
            <a:r>
              <a:rPr lang="pt-BR" sz="1800" dirty="0">
                <a:latin typeface="Verdana"/>
                <a:ea typeface="Verdana"/>
                <a:cs typeface="Verdana"/>
                <a:sym typeface="Verdana"/>
              </a:rPr>
              <a:t>. Acesso em: 2 abr. 2024.</a:t>
            </a: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pt-BR" sz="1800" b="0" i="0" u="none" strike="noStrik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pt-BR" sz="1800" b="0" i="0" u="none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SÃO PAULO (Estado). Secretaria da Educação. </a:t>
            </a:r>
            <a:r>
              <a:rPr lang="pt-BR" sz="1800" dirty="0">
                <a:latin typeface="Verdana"/>
                <a:ea typeface="+mn-lt"/>
                <a:cs typeface="+mn-lt"/>
              </a:rPr>
              <a:t>Escola de Formação e Aperfeiçoamento dos Profissionais da Educação (EFAPE)</a:t>
            </a:r>
            <a:r>
              <a:rPr lang="pt-BR" sz="1800" b="0" i="0" u="none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pt-BR" sz="1800" b="1" u="none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Eixos de Formação</a:t>
            </a:r>
            <a:r>
              <a:rPr lang="pt-BR" sz="1800" b="0" i="0" u="none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 Fev. 2020. Disponível em: </a:t>
            </a:r>
            <a:r>
              <a:rPr lang="pt-BR" sz="1800" b="0" i="0" u="sng" strike="noStrike" dirty="0">
                <a:solidFill>
                  <a:srgbClr val="1D1DFF"/>
                </a:solidFill>
                <a:latin typeface="Verdana"/>
                <a:ea typeface="Verdana"/>
                <a:cs typeface="Verdana"/>
                <a:sym typeface="Verdana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https://efape.educacao.sp.gov.br/</a:t>
            </a:r>
            <a:r>
              <a:rPr lang="pt-BR" sz="1800" b="0" i="0" u="sng" strike="noStrike" dirty="0" err="1">
                <a:solidFill>
                  <a:srgbClr val="1D1DFF"/>
                </a:solidFill>
                <a:latin typeface="Verdana"/>
                <a:ea typeface="Verdana"/>
                <a:cs typeface="Verdana"/>
                <a:sym typeface="Verdana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wp-content</a:t>
            </a:r>
            <a:r>
              <a:rPr lang="pt-BR" sz="1800" b="0" i="0" u="sng" strike="noStrike" dirty="0">
                <a:solidFill>
                  <a:srgbClr val="1D1DFF"/>
                </a:solidFill>
                <a:latin typeface="Verdana"/>
                <a:ea typeface="Verdana"/>
                <a:cs typeface="Verdana"/>
                <a:sym typeface="Verdana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/uploads/2021/06/eixos-de-formacao-2021.pdf</a:t>
            </a:r>
            <a:r>
              <a:rPr lang="pt-BR" sz="1800" b="0" i="0" u="none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 Acesso em: 2 abr. 2024.</a:t>
            </a:r>
            <a:endParaRPr lang="pt-BR" sz="18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0" i="0" u="none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SÃO PAULO (Estado). Secretaria da Educação. </a:t>
            </a:r>
            <a:r>
              <a:rPr lang="pt-BR" sz="1800" dirty="0">
                <a:latin typeface="Verdana"/>
                <a:ea typeface="+mn-lt"/>
                <a:cs typeface="+mn-lt"/>
              </a:rPr>
              <a:t>Escola de Formação e Aperfeiçoamento dos Profissionais da Educação (EFAPE)</a:t>
            </a:r>
            <a:r>
              <a:rPr lang="pt-BR" sz="1800" b="0" i="0" u="none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pt-BR" sz="1800" b="1" u="none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Documento de Orientação e Estudo</a:t>
            </a:r>
            <a:r>
              <a:rPr lang="pt-BR" sz="1800" b="0" u="none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: Programa Multiplica SP #Professores</a:t>
            </a:r>
            <a:r>
              <a:rPr lang="pt-BR" sz="1800" b="0" i="1" u="none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pt-BR" sz="1800" b="0" i="0" u="none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2024. Disponível em: </a:t>
            </a:r>
            <a:r>
              <a:rPr lang="pt-BR" sz="1800" b="0" i="0" u="sng" strike="noStrike" dirty="0">
                <a:solidFill>
                  <a:srgbClr val="1D1DFF"/>
                </a:solidFill>
                <a:latin typeface="Verdana"/>
                <a:ea typeface="Verdana"/>
                <a:cs typeface="Verdana"/>
                <a:sym typeface="Verdana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https://multiplicasp.educacao.sp.gov.br/</a:t>
            </a:r>
            <a:r>
              <a:rPr lang="pt-BR" sz="1800" b="0" i="0" u="sng" strike="noStrike" dirty="0" err="1">
                <a:solidFill>
                  <a:srgbClr val="1D1DFF"/>
                </a:solidFill>
                <a:latin typeface="Verdana"/>
                <a:ea typeface="Verdana"/>
                <a:cs typeface="Verdana"/>
                <a:sym typeface="Verdana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wp-content</a:t>
            </a:r>
            <a:r>
              <a:rPr lang="pt-BR" sz="1800" b="0" i="0" u="sng" strike="noStrike" dirty="0">
                <a:solidFill>
                  <a:srgbClr val="1D1DFF"/>
                </a:solidFill>
                <a:latin typeface="Verdana"/>
                <a:ea typeface="Verdana"/>
                <a:cs typeface="Verdana"/>
                <a:sym typeface="Verdana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/uploads/2023/12/documentoorientadormultiplicaspv06.pdf</a:t>
            </a:r>
            <a:r>
              <a:rPr lang="pt-BR" sz="1800" b="0" i="0" u="none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 Acesso em: 2 abr. 2024.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960A70C-67F7-A17E-A249-65E4A02D5E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8718" y="1029439"/>
            <a:ext cx="1100328" cy="1100328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11098CE5-2378-E2CB-BAAB-F4F4BD64553C}"/>
              </a:ext>
            </a:extLst>
          </p:cNvPr>
          <p:cNvGrpSpPr/>
          <p:nvPr/>
        </p:nvGrpSpPr>
        <p:grpSpPr>
          <a:xfrm>
            <a:off x="-716027" y="7741633"/>
            <a:ext cx="4333052" cy="3643718"/>
            <a:chOff x="-1783761" y="4364463"/>
            <a:chExt cx="10493997" cy="8523518"/>
          </a:xfrm>
        </p:grpSpPr>
        <p:pic>
          <p:nvPicPr>
            <p:cNvPr id="4" name="Imagem 3" descr="Ícone&#10;&#10;Descrição gerada automaticamente">
              <a:extLst>
                <a:ext uri="{FF2B5EF4-FFF2-40B4-BE49-F238E27FC236}">
                  <a16:creationId xmlns:a16="http://schemas.microsoft.com/office/drawing/2014/main" id="{C6510B99-3972-D22B-4002-4F2E3320F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5" name="Imagem 4" descr="Forma&#10;&#10;Descrição gerada automaticamente">
              <a:extLst>
                <a:ext uri="{FF2B5EF4-FFF2-40B4-BE49-F238E27FC236}">
                  <a16:creationId xmlns:a16="http://schemas.microsoft.com/office/drawing/2014/main" id="{7F587F71-7DB2-058A-A00E-07BF268A0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8">
            <a:extLst>
              <a:ext uri="{FF2B5EF4-FFF2-40B4-BE49-F238E27FC236}">
                <a16:creationId xmlns:a16="http://schemas.microsoft.com/office/drawing/2014/main" id="{04D97D10-E264-1D76-1FA4-3C480A15C437}"/>
              </a:ext>
            </a:extLst>
          </p:cNvPr>
          <p:cNvSpPr txBox="1"/>
          <p:nvPr/>
        </p:nvSpPr>
        <p:spPr>
          <a:xfrm>
            <a:off x="2549291" y="639354"/>
            <a:ext cx="7447250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REFERÊNCIAS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496EF5E-6566-1438-E565-45F286C0E043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E9C3CA3A-DC1E-A3C0-D065-C1E0076AF154}"/>
              </a:ext>
            </a:extLst>
          </p:cNvPr>
          <p:cNvGrpSpPr/>
          <p:nvPr/>
        </p:nvGrpSpPr>
        <p:grpSpPr>
          <a:xfrm>
            <a:off x="15668498" y="-768659"/>
            <a:ext cx="2829203" cy="4333052"/>
            <a:chOff x="15675743" y="-804518"/>
            <a:chExt cx="2829203" cy="4333052"/>
          </a:xfrm>
        </p:grpSpPr>
        <p:pic>
          <p:nvPicPr>
            <p:cNvPr id="21" name="Imagem 20" descr="Ícone&#10;&#10;Descrição gerada automaticamente">
              <a:extLst>
                <a:ext uri="{FF2B5EF4-FFF2-40B4-BE49-F238E27FC236}">
                  <a16:creationId xmlns:a16="http://schemas.microsoft.com/office/drawing/2014/main" id="{0F2C90BD-30EF-6FAC-515B-0C13CA52A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22" name="Imagem 21" descr="Forma&#10;&#10;Descrição gerada automaticamente">
              <a:extLst>
                <a:ext uri="{FF2B5EF4-FFF2-40B4-BE49-F238E27FC236}">
                  <a16:creationId xmlns:a16="http://schemas.microsoft.com/office/drawing/2014/main" id="{B2B6ECF7-E9E3-59C0-BD35-E1B9AC5F7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  <p:sp>
        <p:nvSpPr>
          <p:cNvPr id="25" name="Google Shape;276;p22">
            <a:extLst>
              <a:ext uri="{FF2B5EF4-FFF2-40B4-BE49-F238E27FC236}">
                <a16:creationId xmlns:a16="http://schemas.microsoft.com/office/drawing/2014/main" id="{1E57DA71-CB99-BFC9-AFBF-7908F018B4D6}"/>
              </a:ext>
            </a:extLst>
          </p:cNvPr>
          <p:cNvSpPr txBox="1">
            <a:spLocks/>
          </p:cNvSpPr>
          <p:nvPr/>
        </p:nvSpPr>
        <p:spPr>
          <a:xfrm>
            <a:off x="1454045" y="2853749"/>
            <a:ext cx="15799633" cy="5093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BRASIL. Lei n</a:t>
            </a:r>
            <a:r>
              <a:rPr lang="pt-BR" sz="1800" u="sng" baseline="30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</a:t>
            </a:r>
            <a:r>
              <a:rPr lang="pt-BR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10.639, de 9 de janeiro de 2003. </a:t>
            </a:r>
            <a:r>
              <a:rPr lang="pt-BR" sz="1800" dirty="0">
                <a:solidFill>
                  <a:srgbClr val="000000"/>
                </a:solidFill>
                <a:latin typeface="Verdana"/>
                <a:ea typeface="Verdana"/>
              </a:rPr>
              <a:t>Altera a Lei no 9.394, de 20 de dezembro de 1996, que estabelece as diretrizes e bases da educação nacional, para incluir no currículo oficial da Rede de Ensino a obrigatoriedade da temática "História e Cultura Afro-Brasileira", e dá outras providências. Brasília, </a:t>
            </a:r>
            <a:r>
              <a:rPr lang="pt-BR" sz="1800" b="1" dirty="0">
                <a:solidFill>
                  <a:srgbClr val="000000"/>
                </a:solidFill>
                <a:latin typeface="Verdana"/>
                <a:ea typeface="Verdana"/>
              </a:rPr>
              <a:t>Diário Oficial da União</a:t>
            </a:r>
            <a:r>
              <a:rPr lang="pt-BR" sz="1800" dirty="0">
                <a:solidFill>
                  <a:srgbClr val="000000"/>
                </a:solidFill>
                <a:latin typeface="Verdana"/>
                <a:ea typeface="Verdana"/>
              </a:rPr>
              <a:t>, 10 jan. 2003. </a:t>
            </a:r>
            <a:r>
              <a:rPr lang="pt-BR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Disponível em: </a:t>
            </a:r>
            <a:r>
              <a:rPr lang="pt-BR" sz="1800" u="sng" dirty="0">
                <a:solidFill>
                  <a:srgbClr val="1D1DFF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https://www.planalto.gov.br/ccivil_03/leis/2003/l10.639.htm</a:t>
            </a:r>
            <a:r>
              <a:rPr lang="pt-BR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Acesso em: 2 abr. 2024.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BRASIL. Lei n</a:t>
            </a:r>
            <a:r>
              <a:rPr lang="pt-BR" sz="1800" u="sng" baseline="30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</a:t>
            </a:r>
            <a:r>
              <a:rPr lang="pt-BR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11.645, de 10 de março de 2008. </a:t>
            </a:r>
            <a:r>
              <a:rPr lang="pt-BR" sz="1800" dirty="0">
                <a:solidFill>
                  <a:srgbClr val="000000"/>
                </a:solidFill>
                <a:latin typeface="Verdana"/>
                <a:ea typeface="Verdana"/>
              </a:rPr>
              <a:t>Altera a Lei no 9.394, de 20 de dezembro de 1996, modificada pela Lei no 10.639, de 9 de janeiro de 2003, que estabelece as diretrizes e bases da educação nacional, para incluir no currículo oficial da rede de ensino a obrigatoriedade da temática “História e Cultura Afro-Brasileira e Indígena”. Brasília, </a:t>
            </a:r>
            <a:r>
              <a:rPr lang="pt-BR" sz="1800" b="1" dirty="0">
                <a:solidFill>
                  <a:srgbClr val="000000"/>
                </a:solidFill>
                <a:latin typeface="Verdana"/>
                <a:ea typeface="Verdana"/>
              </a:rPr>
              <a:t>Diário Oficial da União</a:t>
            </a:r>
            <a:r>
              <a:rPr lang="pt-BR" sz="1800" dirty="0">
                <a:solidFill>
                  <a:srgbClr val="000000"/>
                </a:solidFill>
                <a:latin typeface="Verdana"/>
                <a:ea typeface="Verdana"/>
              </a:rPr>
              <a:t>, 10 mar. 2008. </a:t>
            </a:r>
            <a:r>
              <a:rPr lang="pt-BR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Disponível em:</a:t>
            </a:r>
            <a:br>
              <a:rPr lang="pt-BR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pt-BR" sz="1800" u="sng" dirty="0">
                <a:solidFill>
                  <a:srgbClr val="1D1DFF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https://www.planalto.gov.br/ccivil_03/_ato2007-2010/2008/lei/l11645.htm</a:t>
            </a:r>
            <a:r>
              <a:rPr lang="pt-BR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Acesso em: 2 abr. 2024.</a:t>
            </a:r>
          </a:p>
          <a:p>
            <a:pPr marL="0" indent="0">
              <a:spcBef>
                <a:spcPts val="1800"/>
              </a:spcBef>
              <a:buClr>
                <a:schemeClr val="dk1"/>
              </a:buClr>
              <a:buSzPts val="1100"/>
              <a:buNone/>
            </a:pPr>
            <a:r>
              <a:rPr lang="pt-BR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IPEA. Diretoria de Estudos Sociais; UNIFEM. Programa Igualdade de Gênero e Raça. </a:t>
            </a:r>
            <a:r>
              <a:rPr lang="pt-BR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BRASIL Retrato das Desigualdades de Gênero e Raça</a:t>
            </a:r>
            <a:r>
              <a:rPr lang="pt-BR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Disponível em: </a:t>
            </a:r>
            <a:r>
              <a:rPr lang="pt-BR" sz="1800" u="sng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6"/>
              </a:rPr>
              <a:t>https://www.ipea.gov.br/retrato/pdf/primeiraedicao.pdf</a:t>
            </a:r>
            <a:r>
              <a:rPr lang="pt-BR" sz="1800" dirty="0">
                <a:latin typeface="Verdana"/>
                <a:ea typeface="Verdana"/>
                <a:cs typeface="Verdana"/>
                <a:sym typeface="Verdana"/>
              </a:rPr>
              <a:t>. Acesso em: 2 abr. 2024.</a:t>
            </a:r>
            <a:endParaRPr lang="pt-BR"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t-BR"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RIBEIRO, Glaucia Roxo de Pádua Souza; AMATO, Cibelle Albuquerque de la </a:t>
            </a:r>
            <a:r>
              <a:rPr lang="pt-BR" sz="1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Higuera</a:t>
            </a:r>
            <a:r>
              <a:rPr lang="pt-BR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Análise da utilização do desenho universal para aprendizagem. </a:t>
            </a:r>
            <a:r>
              <a:rPr lang="pt-BR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Cad. Pós-</a:t>
            </a:r>
            <a:r>
              <a:rPr lang="pt-BR" sz="18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Grad</a:t>
            </a:r>
            <a:r>
              <a:rPr lang="pt-BR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pt-BR" sz="18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Distúrb</a:t>
            </a:r>
            <a:r>
              <a:rPr lang="pt-BR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pt-BR" sz="18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Desenvolv</a:t>
            </a:r>
            <a:r>
              <a:rPr lang="pt-BR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pt-BR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v. 18, n. 2, p. 125-151, 2018. Disponível em: </a:t>
            </a:r>
            <a:r>
              <a:rPr lang="pt-BR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7"/>
              </a:rPr>
              <a:t>http://pepsic.bvsalud.org/</a:t>
            </a:r>
            <a:r>
              <a:rPr lang="pt-BR" sz="1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7"/>
              </a:rPr>
              <a:t>scielo.php?script</a:t>
            </a:r>
            <a:r>
              <a:rPr lang="pt-BR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7"/>
              </a:rPr>
              <a:t>=sci_arttext&amp;pid=S1519-03072018000200008&amp;lng=</a:t>
            </a:r>
            <a:r>
              <a:rPr lang="pt-BR" sz="1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7"/>
              </a:rPr>
              <a:t>pt&amp;nrm</a:t>
            </a:r>
            <a:r>
              <a:rPr lang="pt-BR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7"/>
              </a:rPr>
              <a:t>=iso</a:t>
            </a:r>
            <a:r>
              <a:rPr lang="pt-BR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Acesso em: 2 abr. 2024.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E88724A-FD34-66D2-0AC7-A96791D636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718" y="1029439"/>
            <a:ext cx="1100328" cy="1100328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4FEF46CE-5763-A48D-3E0A-52C2A49C28F9}"/>
              </a:ext>
            </a:extLst>
          </p:cNvPr>
          <p:cNvGrpSpPr/>
          <p:nvPr/>
        </p:nvGrpSpPr>
        <p:grpSpPr>
          <a:xfrm>
            <a:off x="-716027" y="7741633"/>
            <a:ext cx="4333052" cy="3643718"/>
            <a:chOff x="-1783761" y="4364463"/>
            <a:chExt cx="10493997" cy="8523518"/>
          </a:xfrm>
        </p:grpSpPr>
        <p:pic>
          <p:nvPicPr>
            <p:cNvPr id="5" name="Imagem 4" descr="Ícone&#10;&#10;Descrição gerada automaticamente">
              <a:extLst>
                <a:ext uri="{FF2B5EF4-FFF2-40B4-BE49-F238E27FC236}">
                  <a16:creationId xmlns:a16="http://schemas.microsoft.com/office/drawing/2014/main" id="{A65CB106-DDA7-1B24-BD02-6E23D0CF2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6" name="Imagem 5" descr="Forma&#10;&#10;Descrição gerada automaticamente">
              <a:extLst>
                <a:ext uri="{FF2B5EF4-FFF2-40B4-BE49-F238E27FC236}">
                  <a16:creationId xmlns:a16="http://schemas.microsoft.com/office/drawing/2014/main" id="{1A770738-1E04-71C4-2803-3D67EE311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754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289CD-4C62-542F-EABC-F29352E7B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8">
            <a:extLst>
              <a:ext uri="{FF2B5EF4-FFF2-40B4-BE49-F238E27FC236}">
                <a16:creationId xmlns:a16="http://schemas.microsoft.com/office/drawing/2014/main" id="{0D249278-8F6E-A503-F192-E8179D662EEC}"/>
              </a:ext>
            </a:extLst>
          </p:cNvPr>
          <p:cNvSpPr txBox="1"/>
          <p:nvPr/>
        </p:nvSpPr>
        <p:spPr>
          <a:xfrm>
            <a:off x="2549291" y="639354"/>
            <a:ext cx="7447250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REFERÊNCIAS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317F822-868D-06A3-E346-F722EC30B162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9299AAD9-1E11-B08B-1F81-31B4A9B1888B}"/>
              </a:ext>
            </a:extLst>
          </p:cNvPr>
          <p:cNvGrpSpPr/>
          <p:nvPr/>
        </p:nvGrpSpPr>
        <p:grpSpPr>
          <a:xfrm>
            <a:off x="15668498" y="-768659"/>
            <a:ext cx="2829203" cy="4333052"/>
            <a:chOff x="15675743" y="-804518"/>
            <a:chExt cx="2829203" cy="4333052"/>
          </a:xfrm>
        </p:grpSpPr>
        <p:pic>
          <p:nvPicPr>
            <p:cNvPr id="21" name="Imagem 20" descr="Ícone&#10;&#10;Descrição gerada automaticamente">
              <a:extLst>
                <a:ext uri="{FF2B5EF4-FFF2-40B4-BE49-F238E27FC236}">
                  <a16:creationId xmlns:a16="http://schemas.microsoft.com/office/drawing/2014/main" id="{F328C844-CCD8-58D0-50B2-E84C14C44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22" name="Imagem 21" descr="Forma&#10;&#10;Descrição gerada automaticamente">
              <a:extLst>
                <a:ext uri="{FF2B5EF4-FFF2-40B4-BE49-F238E27FC236}">
                  <a16:creationId xmlns:a16="http://schemas.microsoft.com/office/drawing/2014/main" id="{6C2109E5-7443-05BE-DC44-67D06C2EF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  <p:sp>
        <p:nvSpPr>
          <p:cNvPr id="25" name="Google Shape;276;p22">
            <a:extLst>
              <a:ext uri="{FF2B5EF4-FFF2-40B4-BE49-F238E27FC236}">
                <a16:creationId xmlns:a16="http://schemas.microsoft.com/office/drawing/2014/main" id="{CE064D9A-CC71-E9A0-FE87-CDF8D2C01AFC}"/>
              </a:ext>
            </a:extLst>
          </p:cNvPr>
          <p:cNvSpPr txBox="1">
            <a:spLocks/>
          </p:cNvSpPr>
          <p:nvPr/>
        </p:nvSpPr>
        <p:spPr>
          <a:xfrm>
            <a:off x="1454045" y="2853749"/>
            <a:ext cx="15799633" cy="3385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Lista de imagens e vídeos</a:t>
            </a:r>
            <a:endParaRPr lang="pt-BR"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Slide 2 –</a:t>
            </a:r>
            <a:r>
              <a:rPr lang="pt-BR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https://www.canva.com/design/DAF5CcgQjS0/wnc8v7qfcKbyPDV94hwoEg/edit?utm_content=DAF5CcgQjS0&amp;utm_campaign=designshare&amp;utm_medium=link2&amp;utm_source=sharebutton</a:t>
            </a:r>
            <a:endParaRPr lang="pt-BR"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Slide 3 – </a:t>
            </a:r>
            <a:r>
              <a:rPr lang="pt-BR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Vídeo: Marcelo Paixão – Desigualdade Racial, Disponível em: </a:t>
            </a:r>
            <a:r>
              <a:rPr lang="pt-BR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https://youtu.be/uUQy4bsg6xE</a:t>
            </a:r>
            <a:endParaRPr lang="pt-BR"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Slide 4 – </a:t>
            </a:r>
            <a:r>
              <a:rPr lang="pt-BR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6"/>
              </a:rPr>
              <a:t>http://portal.mec.gov.br/secad/arquivos/pdf/racismo_escola.pdf</a:t>
            </a:r>
            <a:endParaRPr lang="pt-BR"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Slides 5, 6 e 7 – </a:t>
            </a:r>
            <a:r>
              <a:rPr lang="pt-BR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7"/>
              </a:rPr>
              <a:t>https://multiplicasp.educacao.sp.gov.br/wp-content/uploads/2023/12/documentoorientadormultiplicaspv06.pdf</a:t>
            </a:r>
            <a:endParaRPr lang="pt-BR"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Slide 10 – </a:t>
            </a:r>
            <a:r>
              <a:rPr lang="pt-BR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8"/>
              </a:rPr>
              <a:t>https://www.flickr.com/photos/flica2016oficial/30294097812</a:t>
            </a:r>
            <a:endParaRPr lang="pt-BR"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D01AE08-8EAF-E34A-128A-8AC9BB83CF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8718" y="1029439"/>
            <a:ext cx="1100328" cy="1100328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F0945864-1AB5-953A-B8A8-5AD400B7F9F0}"/>
              </a:ext>
            </a:extLst>
          </p:cNvPr>
          <p:cNvGrpSpPr/>
          <p:nvPr/>
        </p:nvGrpSpPr>
        <p:grpSpPr>
          <a:xfrm>
            <a:off x="-716027" y="7741633"/>
            <a:ext cx="4333052" cy="3643718"/>
            <a:chOff x="-1783761" y="4364463"/>
            <a:chExt cx="10493997" cy="8523518"/>
          </a:xfrm>
        </p:grpSpPr>
        <p:pic>
          <p:nvPicPr>
            <p:cNvPr id="5" name="Imagem 4" descr="Ícone&#10;&#10;Descrição gerada automaticamente">
              <a:extLst>
                <a:ext uri="{FF2B5EF4-FFF2-40B4-BE49-F238E27FC236}">
                  <a16:creationId xmlns:a16="http://schemas.microsoft.com/office/drawing/2014/main" id="{AAB8C921-C0B9-5B0F-3354-34A61440C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6" name="Imagem 5" descr="Forma&#10;&#10;Descrição gerada automaticamente">
              <a:extLst>
                <a:ext uri="{FF2B5EF4-FFF2-40B4-BE49-F238E27FC236}">
                  <a16:creationId xmlns:a16="http://schemas.microsoft.com/office/drawing/2014/main" id="{BE189D1B-62ED-CD31-B2C3-D47E04E1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4801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7EEA5D2-155E-0A1E-941F-D51B0C4CBE6C}"/>
              </a:ext>
            </a:extLst>
          </p:cNvPr>
          <p:cNvSpPr/>
          <p:nvPr/>
        </p:nvSpPr>
        <p:spPr>
          <a:xfrm>
            <a:off x="525676" y="574157"/>
            <a:ext cx="17236648" cy="9122735"/>
          </a:xfrm>
          <a:prstGeom prst="rect">
            <a:avLst/>
          </a:prstGeom>
          <a:solidFill>
            <a:srgbClr val="389E94"/>
          </a:solidFill>
          <a:ln>
            <a:solidFill>
              <a:srgbClr val="389E9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Ícone&#10;&#10;Descrição gerada automaticamente">
            <a:extLst>
              <a:ext uri="{FF2B5EF4-FFF2-40B4-BE49-F238E27FC236}">
                <a16:creationId xmlns:a16="http://schemas.microsoft.com/office/drawing/2014/main" id="{AFC5C21F-CD04-0EF2-C5DB-71BADD2C0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422" y="6211256"/>
            <a:ext cx="5569615" cy="6676725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10" name="Imagem 9" descr="Forma&#10;&#10;Descrição gerada automaticamente">
            <a:extLst>
              <a:ext uri="{FF2B5EF4-FFF2-40B4-BE49-F238E27FC236}">
                <a16:creationId xmlns:a16="http://schemas.microsoft.com/office/drawing/2014/main" id="{5D6983F2-9A7E-0CC8-850D-171799453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6522">
            <a:off x="640547" y="1940155"/>
            <a:ext cx="5645381" cy="10493997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5" name="Imagem 4" descr="Forma&#10;&#10;Descrição gerada automaticamente com confiança média">
            <a:extLst>
              <a:ext uri="{FF2B5EF4-FFF2-40B4-BE49-F238E27FC236}">
                <a16:creationId xmlns:a16="http://schemas.microsoft.com/office/drawing/2014/main" id="{4AA1B16B-FA2C-6676-7311-44B55A7D11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599" y="4294512"/>
            <a:ext cx="6807199" cy="169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1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3">
            <a:extLst>
              <a:ext uri="{FF2B5EF4-FFF2-40B4-BE49-F238E27FC236}">
                <a16:creationId xmlns:a16="http://schemas.microsoft.com/office/drawing/2014/main" id="{5FB557F3-11A0-8990-5511-32F00E9AD078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2549291" y="639354"/>
            <a:ext cx="7447250" cy="975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PERCURSO FORMATIVO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FD21F27B-3ACF-816B-02C3-5A712EF3FB73}"/>
              </a:ext>
            </a:extLst>
          </p:cNvPr>
          <p:cNvGrpSpPr/>
          <p:nvPr/>
        </p:nvGrpSpPr>
        <p:grpSpPr>
          <a:xfrm>
            <a:off x="-716027" y="7722583"/>
            <a:ext cx="4333052" cy="3643718"/>
            <a:chOff x="-1783761" y="4364463"/>
            <a:chExt cx="10493997" cy="8523518"/>
          </a:xfrm>
        </p:grpSpPr>
        <p:pic>
          <p:nvPicPr>
            <p:cNvPr id="5" name="Imagem 4" descr="Ícone&#10;&#10;Descrição gerada automaticamente">
              <a:extLst>
                <a:ext uri="{FF2B5EF4-FFF2-40B4-BE49-F238E27FC236}">
                  <a16:creationId xmlns:a16="http://schemas.microsoft.com/office/drawing/2014/main" id="{A49709DA-C23B-BA81-5C7E-EB6A6C09C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6" name="Imagem 5" descr="Forma&#10;&#10;Descrição gerada automaticamente">
              <a:extLst>
                <a:ext uri="{FF2B5EF4-FFF2-40B4-BE49-F238E27FC236}">
                  <a16:creationId xmlns:a16="http://schemas.microsoft.com/office/drawing/2014/main" id="{B582008F-8656-A4D1-5B0F-0D4709CC9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043B4A37-6860-B71D-CDB3-6535BCFF8269}"/>
              </a:ext>
            </a:extLst>
          </p:cNvPr>
          <p:cNvGrpSpPr/>
          <p:nvPr/>
        </p:nvGrpSpPr>
        <p:grpSpPr>
          <a:xfrm>
            <a:off x="15738709" y="-748339"/>
            <a:ext cx="2829203" cy="4333052"/>
            <a:chOff x="15675743" y="-804518"/>
            <a:chExt cx="2829203" cy="4333052"/>
          </a:xfrm>
        </p:grpSpPr>
        <p:pic>
          <p:nvPicPr>
            <p:cNvPr id="22" name="Imagem 21" descr="Ícone&#10;&#10;Descrição gerada automaticamente">
              <a:extLst>
                <a:ext uri="{FF2B5EF4-FFF2-40B4-BE49-F238E27FC236}">
                  <a16:creationId xmlns:a16="http://schemas.microsoft.com/office/drawing/2014/main" id="{DF63C970-61ED-8A9D-4987-02F7769DF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23" name="Imagem 22" descr="Forma&#10;&#10;Descrição gerada automaticamente">
              <a:extLst>
                <a:ext uri="{FF2B5EF4-FFF2-40B4-BE49-F238E27FC236}">
                  <a16:creationId xmlns:a16="http://schemas.microsoft.com/office/drawing/2014/main" id="{4B662A93-F750-81ED-9DE2-A2D80277D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  <p:pic>
        <p:nvPicPr>
          <p:cNvPr id="14" name="Imagem 13">
            <a:extLst>
              <a:ext uri="{FF2B5EF4-FFF2-40B4-BE49-F238E27FC236}">
                <a16:creationId xmlns:a16="http://schemas.microsoft.com/office/drawing/2014/main" id="{72E89485-8019-42F2-79CA-8A7F7A243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827" y="1049065"/>
            <a:ext cx="1076960" cy="1084580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82CFBAB8-E496-9435-3EC3-D11C63B643AD}"/>
              </a:ext>
            </a:extLst>
          </p:cNvPr>
          <p:cNvSpPr txBox="1"/>
          <p:nvPr/>
        </p:nvSpPr>
        <p:spPr>
          <a:xfrm>
            <a:off x="2581037" y="839171"/>
            <a:ext cx="4929847" cy="1189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672"/>
              </a:lnSpc>
            </a:pPr>
            <a:r>
              <a:rPr lang="en-US" sz="2400" dirty="0" err="1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Educação</a:t>
            </a:r>
            <a:r>
              <a:rPr lang="en-US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Antirracista</a:t>
            </a:r>
            <a:endParaRPr lang="en-US" sz="2400" dirty="0">
              <a:solidFill>
                <a:srgbClr val="389E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Imagem 9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1424FAC5-9B81-3671-DFF5-0BDA84D9F7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38" y="2549178"/>
            <a:ext cx="16609523" cy="6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6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8">
            <a:extLst>
              <a:ext uri="{FF2B5EF4-FFF2-40B4-BE49-F238E27FC236}">
                <a16:creationId xmlns:a16="http://schemas.microsoft.com/office/drawing/2014/main" id="{02CE2377-E1DB-FC87-3FF5-1C9EF50C8ECE}"/>
              </a:ext>
            </a:extLst>
          </p:cNvPr>
          <p:cNvSpPr txBox="1"/>
          <p:nvPr/>
        </p:nvSpPr>
        <p:spPr>
          <a:xfrm>
            <a:off x="2549291" y="639354"/>
            <a:ext cx="10851916" cy="975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INÍCIO DE CONVERSA</a:t>
            </a: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320A9EA4-5834-D5DE-F966-FD7A20F33640}"/>
              </a:ext>
            </a:extLst>
          </p:cNvPr>
          <p:cNvSpPr txBox="1"/>
          <p:nvPr/>
        </p:nvSpPr>
        <p:spPr>
          <a:xfrm>
            <a:off x="2549291" y="839171"/>
            <a:ext cx="3839621" cy="1189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672"/>
              </a:lnSpc>
            </a:pPr>
            <a:r>
              <a:rPr lang="en-US" sz="2400" dirty="0" err="1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Educação</a:t>
            </a:r>
            <a:r>
              <a:rPr lang="en-US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Antirracista</a:t>
            </a:r>
            <a:endParaRPr lang="en-US" sz="2400" dirty="0">
              <a:solidFill>
                <a:srgbClr val="389E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B0F8214-B224-91C1-159B-6437D26F266B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5AF25982-854D-62DC-75CF-DDF72800FE9A}"/>
              </a:ext>
            </a:extLst>
          </p:cNvPr>
          <p:cNvGrpSpPr/>
          <p:nvPr/>
        </p:nvGrpSpPr>
        <p:grpSpPr>
          <a:xfrm>
            <a:off x="-716027" y="7760683"/>
            <a:ext cx="4333052" cy="3643718"/>
            <a:chOff x="-1783761" y="4364463"/>
            <a:chExt cx="10493997" cy="8523518"/>
          </a:xfrm>
        </p:grpSpPr>
        <p:pic>
          <p:nvPicPr>
            <p:cNvPr id="20" name="Imagem 19" descr="Ícone&#10;&#10;Descrição gerada automaticamente">
              <a:extLst>
                <a:ext uri="{FF2B5EF4-FFF2-40B4-BE49-F238E27FC236}">
                  <a16:creationId xmlns:a16="http://schemas.microsoft.com/office/drawing/2014/main" id="{FCCF363F-887C-5368-7674-9CBB07434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21" name="Imagem 20" descr="Forma&#10;&#10;Descrição gerada automaticamente">
              <a:extLst>
                <a:ext uri="{FF2B5EF4-FFF2-40B4-BE49-F238E27FC236}">
                  <a16:creationId xmlns:a16="http://schemas.microsoft.com/office/drawing/2014/main" id="{71AFF7F1-730C-990F-8E43-529B7105B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5DD19BD2-1044-0677-92C1-CE9AF5421A9C}"/>
              </a:ext>
            </a:extLst>
          </p:cNvPr>
          <p:cNvGrpSpPr/>
          <p:nvPr/>
        </p:nvGrpSpPr>
        <p:grpSpPr>
          <a:xfrm>
            <a:off x="15738709" y="-748339"/>
            <a:ext cx="2829203" cy="4333052"/>
            <a:chOff x="15675743" y="-804518"/>
            <a:chExt cx="2829203" cy="4333052"/>
          </a:xfrm>
        </p:grpSpPr>
        <p:pic>
          <p:nvPicPr>
            <p:cNvPr id="11" name="Imagem 10" descr="Ícone&#10;&#10;Descrição gerada automaticamente">
              <a:extLst>
                <a:ext uri="{FF2B5EF4-FFF2-40B4-BE49-F238E27FC236}">
                  <a16:creationId xmlns:a16="http://schemas.microsoft.com/office/drawing/2014/main" id="{E3FAD4C3-D1E3-1807-8750-F82DE541D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12" name="Imagem 11" descr="Forma&#10;&#10;Descrição gerada automaticamente">
              <a:extLst>
                <a:ext uri="{FF2B5EF4-FFF2-40B4-BE49-F238E27FC236}">
                  <a16:creationId xmlns:a16="http://schemas.microsoft.com/office/drawing/2014/main" id="{E412233E-90AF-D58E-D400-52CD6DD4B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1340C45E-60D9-8008-85A7-C3A5FEDE06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88" t="6235"/>
          <a:stretch/>
        </p:blipFill>
        <p:spPr>
          <a:xfrm>
            <a:off x="1047695" y="1080940"/>
            <a:ext cx="1036759" cy="1043029"/>
          </a:xfrm>
          <a:prstGeom prst="rect">
            <a:avLst/>
          </a:prstGeom>
        </p:spPr>
      </p:pic>
      <p:grpSp>
        <p:nvGrpSpPr>
          <p:cNvPr id="22" name="Agrupar 21">
            <a:extLst>
              <a:ext uri="{FF2B5EF4-FFF2-40B4-BE49-F238E27FC236}">
                <a16:creationId xmlns:a16="http://schemas.microsoft.com/office/drawing/2014/main" id="{E9E58E10-1337-702B-0397-E0D8E6F7F5F0}"/>
              </a:ext>
            </a:extLst>
          </p:cNvPr>
          <p:cNvGrpSpPr/>
          <p:nvPr/>
        </p:nvGrpSpPr>
        <p:grpSpPr>
          <a:xfrm>
            <a:off x="844087" y="3340034"/>
            <a:ext cx="7927038" cy="5209139"/>
            <a:chOff x="979301" y="3184945"/>
            <a:chExt cx="7927038" cy="4735671"/>
          </a:xfrm>
        </p:grpSpPr>
        <p:cxnSp>
          <p:nvCxnSpPr>
            <p:cNvPr id="6" name="Google Shape;106;p4">
              <a:extLst>
                <a:ext uri="{FF2B5EF4-FFF2-40B4-BE49-F238E27FC236}">
                  <a16:creationId xmlns:a16="http://schemas.microsoft.com/office/drawing/2014/main" id="{F82C8DAE-FFC9-3EB7-D1EF-1F448B5323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9301" y="7896710"/>
              <a:ext cx="7925685" cy="0"/>
            </a:xfrm>
            <a:prstGeom prst="straightConnector1">
              <a:avLst/>
            </a:prstGeom>
            <a:noFill/>
            <a:ln w="31750" cap="flat" cmpd="sng">
              <a:solidFill>
                <a:srgbClr val="389E94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7" name="Google Shape;106;p4">
              <a:extLst>
                <a:ext uri="{FF2B5EF4-FFF2-40B4-BE49-F238E27FC236}">
                  <a16:creationId xmlns:a16="http://schemas.microsoft.com/office/drawing/2014/main" id="{0E6E8E31-A2A5-20AB-6200-B999AF416C14}"/>
                </a:ext>
              </a:extLst>
            </p:cNvPr>
            <p:cNvCxnSpPr>
              <a:cxnSpLocks/>
            </p:cNvCxnSpPr>
            <p:nvPr/>
          </p:nvCxnSpPr>
          <p:spPr>
            <a:xfrm>
              <a:off x="996268" y="3197115"/>
              <a:ext cx="0" cy="4723501"/>
            </a:xfrm>
            <a:prstGeom prst="straightConnector1">
              <a:avLst/>
            </a:prstGeom>
            <a:noFill/>
            <a:ln w="31750" cap="flat" cmpd="sng">
              <a:solidFill>
                <a:srgbClr val="389E94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9" name="Google Shape;106;p4">
              <a:extLst>
                <a:ext uri="{FF2B5EF4-FFF2-40B4-BE49-F238E27FC236}">
                  <a16:creationId xmlns:a16="http://schemas.microsoft.com/office/drawing/2014/main" id="{5983698B-62C0-E934-AA15-B7FFCDA1C491}"/>
                </a:ext>
              </a:extLst>
            </p:cNvPr>
            <p:cNvCxnSpPr>
              <a:cxnSpLocks/>
            </p:cNvCxnSpPr>
            <p:nvPr/>
          </p:nvCxnSpPr>
          <p:spPr>
            <a:xfrm>
              <a:off x="8906339" y="3184945"/>
              <a:ext cx="0" cy="4723501"/>
            </a:xfrm>
            <a:prstGeom prst="straightConnector1">
              <a:avLst/>
            </a:prstGeom>
            <a:noFill/>
            <a:ln w="31750" cap="flat" cmpd="sng">
              <a:solidFill>
                <a:srgbClr val="389E94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sp>
        <p:nvSpPr>
          <p:cNvPr id="4" name="Google Shape;213;p28">
            <a:extLst>
              <a:ext uri="{FF2B5EF4-FFF2-40B4-BE49-F238E27FC236}">
                <a16:creationId xmlns:a16="http://schemas.microsoft.com/office/drawing/2014/main" id="{E4E1AC69-F026-04E3-8431-571A383EA60E}"/>
              </a:ext>
            </a:extLst>
          </p:cNvPr>
          <p:cNvSpPr txBox="1"/>
          <p:nvPr/>
        </p:nvSpPr>
        <p:spPr>
          <a:xfrm>
            <a:off x="1047697" y="3568335"/>
            <a:ext cx="7723430" cy="82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b="1" i="0" u="none" strike="noStrike" cap="none" dirty="0">
                <a:solidFill>
                  <a:srgbClr val="389E94"/>
                </a:solidFill>
                <a:latin typeface="Verdana"/>
                <a:ea typeface="Verdana"/>
                <a:cs typeface="Verdana"/>
                <a:sym typeface="Verdana"/>
              </a:rPr>
              <a:t>Marcelo Paixão – Desigualdade Racial | </a:t>
            </a:r>
            <a:r>
              <a:rPr lang="pt-BR" i="0" u="none" strike="noStrike" cap="none" dirty="0">
                <a:solidFill>
                  <a:srgbClr val="389E94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https://youtu.be/uUQy4bsg6xE</a:t>
            </a:r>
            <a:endParaRPr lang="pt-BR" i="0" u="none" strike="noStrike" cap="none" dirty="0">
              <a:solidFill>
                <a:srgbClr val="389E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" name="Google Shape;136;p3">
            <a:hlinkClick r:id="rId6"/>
            <a:extLst>
              <a:ext uri="{FF2B5EF4-FFF2-40B4-BE49-F238E27FC236}">
                <a16:creationId xmlns:a16="http://schemas.microsoft.com/office/drawing/2014/main" id="{1341C1AE-A758-7829-EAC0-D624CF827CA6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09597" y="4365116"/>
            <a:ext cx="7628702" cy="398226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8;p3">
            <a:extLst>
              <a:ext uri="{FF2B5EF4-FFF2-40B4-BE49-F238E27FC236}">
                <a16:creationId xmlns:a16="http://schemas.microsoft.com/office/drawing/2014/main" id="{50061695-41A3-974C-6E80-41436D3323B5}"/>
              </a:ext>
            </a:extLst>
          </p:cNvPr>
          <p:cNvSpPr txBox="1"/>
          <p:nvPr/>
        </p:nvSpPr>
        <p:spPr>
          <a:xfrm>
            <a:off x="2721160" y="8549173"/>
            <a:ext cx="579419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latin typeface="Verdana"/>
                <a:ea typeface="Verdana"/>
                <a:cs typeface="Verdana"/>
                <a:sym typeface="Verdana"/>
              </a:rPr>
              <a:t>Os dados, ano a ano, são claros e estão disponíveis. Mas, como utilizá-los na sala de aula? Como dialogar com os alunos?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" name="Google Shape;141;p3">
            <a:extLst>
              <a:ext uri="{FF2B5EF4-FFF2-40B4-BE49-F238E27FC236}">
                <a16:creationId xmlns:a16="http://schemas.microsoft.com/office/drawing/2014/main" id="{350AD725-DCC6-33D0-4386-D258EB3E33EF}"/>
              </a:ext>
            </a:extLst>
          </p:cNvPr>
          <p:cNvSpPr txBox="1"/>
          <p:nvPr/>
        </p:nvSpPr>
        <p:spPr>
          <a:xfrm>
            <a:off x="9212457" y="1771713"/>
            <a:ext cx="6526251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b="1" dirty="0">
                <a:latin typeface="Verdana"/>
                <a:ea typeface="Verdana"/>
                <a:cs typeface="Verdana"/>
                <a:sym typeface="Verdana"/>
              </a:rPr>
              <a:t>Taxa de homicídios, por 100 mil jovens 2017</a:t>
            </a:r>
          </a:p>
          <a:p>
            <a:pPr lvl="0" algn="l" rtl="0">
              <a:spcBef>
                <a:spcPts val="0"/>
              </a:spcBef>
              <a:spcAft>
                <a:spcPts val="600"/>
              </a:spcAft>
              <a:buNone/>
              <a:tabLst>
                <a:tab pos="2154238" algn="ctr"/>
                <a:tab pos="3409950" algn="ctr"/>
                <a:tab pos="4845050" algn="ctr"/>
              </a:tabLst>
            </a:pPr>
            <a:r>
              <a:rPr lang="pt-BR" dirty="0">
                <a:latin typeface="Verdana"/>
                <a:ea typeface="Verdana"/>
                <a:cs typeface="Verdana"/>
                <a:sym typeface="Verdana"/>
              </a:rPr>
              <a:t>Raça/cor	Total	Homens	Mulheres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  <a:tabLst>
                <a:tab pos="2154238" algn="ctr"/>
                <a:tab pos="3409950" algn="ctr"/>
                <a:tab pos="4845050" algn="ctr"/>
              </a:tabLst>
            </a:pPr>
            <a:r>
              <a:rPr lang="pt-BR" dirty="0">
                <a:latin typeface="Verdana"/>
                <a:ea typeface="Verdana"/>
                <a:cs typeface="Verdana"/>
                <a:sym typeface="Verdana"/>
              </a:rPr>
              <a:t>Branca	34,0	63,5	5,2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  <a:tabLst>
                <a:tab pos="2154238" algn="ctr"/>
                <a:tab pos="3409950" algn="ctr"/>
                <a:tab pos="4845050" algn="ctr"/>
              </a:tabLst>
            </a:pPr>
            <a:r>
              <a:rPr lang="pt-BR" dirty="0">
                <a:latin typeface="Verdana"/>
                <a:ea typeface="Verdana"/>
                <a:cs typeface="Verdana"/>
                <a:sym typeface="Verdana"/>
              </a:rPr>
              <a:t>Preta ou parda	98,5	185,0	10,1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Verdana"/>
                <a:ea typeface="Verdana"/>
                <a:cs typeface="Verdana"/>
                <a:sym typeface="Verdana"/>
              </a:rPr>
              <a:t>Pessoas de 15 a 29 anos de idade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u="sng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8"/>
              </a:rPr>
              <a:t>https://biblioteca.ibge.gov.br/visualizacao/livros/liv101681_informativo.pdf</a:t>
            </a:r>
            <a:r>
              <a:rPr lang="pt-BR" sz="1200" dirty="0">
                <a:latin typeface="Verdana"/>
                <a:ea typeface="Verdana"/>
                <a:cs typeface="Verdana"/>
                <a:sym typeface="Verdana"/>
              </a:rPr>
              <a:t>. Acesso em: 2 abr. 2024.</a:t>
            </a:r>
          </a:p>
        </p:txBody>
      </p:sp>
      <p:sp>
        <p:nvSpPr>
          <p:cNvPr id="15" name="Google Shape;133;p3">
            <a:extLst>
              <a:ext uri="{FF2B5EF4-FFF2-40B4-BE49-F238E27FC236}">
                <a16:creationId xmlns:a16="http://schemas.microsoft.com/office/drawing/2014/main" id="{925BB1C2-6734-5E8E-5DC7-7C14814CD35C}"/>
              </a:ext>
            </a:extLst>
          </p:cNvPr>
          <p:cNvSpPr txBox="1"/>
          <p:nvPr/>
        </p:nvSpPr>
        <p:spPr>
          <a:xfrm>
            <a:off x="9168792" y="3793260"/>
            <a:ext cx="7366608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latin typeface="Verdana"/>
                <a:ea typeface="Verdana"/>
                <a:cs typeface="Verdana"/>
                <a:sym typeface="Verdana"/>
              </a:rPr>
              <a:t>Os dados que mostram a </a:t>
            </a:r>
            <a:r>
              <a:rPr lang="pt-BR" sz="1400" b="1" dirty="0">
                <a:latin typeface="Verdana"/>
                <a:ea typeface="Verdana"/>
                <a:cs typeface="Verdana"/>
                <a:sym typeface="Verdana"/>
              </a:rPr>
              <a:t>desigualdade entre brancos e negros no Brasil. </a:t>
            </a:r>
            <a:r>
              <a:rPr lang="pt-BR" sz="1400" dirty="0">
                <a:latin typeface="Verdana"/>
                <a:ea typeface="Verdana"/>
                <a:cs typeface="Verdana"/>
                <a:sym typeface="Verdana"/>
              </a:rPr>
              <a:t>Política, crime, trabalho e renda: onde quer que se olhe, brancos e negros moram em dois países completamente diferentes.</a:t>
            </a:r>
            <a:endParaRPr sz="14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latin typeface="Verdana"/>
                <a:ea typeface="Verdana"/>
                <a:cs typeface="Verdana"/>
                <a:sym typeface="Verdana"/>
              </a:rPr>
              <a:t>Revista Exame Brasil, 20/11/2018</a:t>
            </a:r>
            <a:endParaRPr sz="14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u="sng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9"/>
              </a:rPr>
              <a:t>https://exame.com/brasil/os-dados-que-mostram-a-desigualdade-entre-brancos-e-negros-no-brasil/</a:t>
            </a:r>
            <a:r>
              <a:rPr lang="pt-BR" sz="1400" dirty="0">
                <a:latin typeface="Verdana"/>
                <a:ea typeface="Verdana"/>
                <a:cs typeface="Verdana"/>
                <a:sym typeface="Verdana"/>
              </a:rPr>
              <a:t>. Acesso em: 2 abr. 2024.</a:t>
            </a:r>
            <a:endParaRPr sz="14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" name="Google Shape;133;p3">
            <a:extLst>
              <a:ext uri="{FF2B5EF4-FFF2-40B4-BE49-F238E27FC236}">
                <a16:creationId xmlns:a16="http://schemas.microsoft.com/office/drawing/2014/main" id="{202C0029-02D0-2966-CC20-2009A78FB846}"/>
              </a:ext>
            </a:extLst>
          </p:cNvPr>
          <p:cNvSpPr txBox="1"/>
          <p:nvPr/>
        </p:nvSpPr>
        <p:spPr>
          <a:xfrm>
            <a:off x="9168792" y="5270662"/>
            <a:ext cx="7099384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latin typeface="Verdana"/>
                <a:ea typeface="Verdana"/>
                <a:cs typeface="Verdana"/>
                <a:sym typeface="Verdana"/>
              </a:rPr>
              <a:t>Negros são 75% entre os mais pobres; brancos, 70% entre os mais ricos.</a:t>
            </a:r>
            <a:r>
              <a:rPr lang="pt-BR" sz="1400" dirty="0">
                <a:latin typeface="Verdana"/>
                <a:ea typeface="Verdana"/>
                <a:cs typeface="Verdana"/>
                <a:sym typeface="Verdana"/>
              </a:rPr>
              <a:t> 13/11/2019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u="sng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10"/>
              </a:rPr>
              <a:t>https://noticias.uol.com.br/cotidiano/ultimas-noticias/2019/11/13/percentual-de-negros-entre-10-mais-pobre-e-triplo-do-que-entre-mais-ricos.htm?cmpid=</a:t>
            </a:r>
            <a:r>
              <a:rPr lang="pt-BR" sz="1400" u="sng" dirty="0" err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10"/>
              </a:rPr>
              <a:t>copiaecola</a:t>
            </a:r>
            <a:r>
              <a:rPr lang="pt-BR" sz="1400" dirty="0">
                <a:latin typeface="Verdana"/>
                <a:ea typeface="Verdana"/>
                <a:cs typeface="Verdana"/>
                <a:sym typeface="Verdana"/>
              </a:rPr>
              <a:t>. Acesso em: 2 abr. 2024.</a:t>
            </a:r>
          </a:p>
        </p:txBody>
      </p:sp>
      <p:sp>
        <p:nvSpPr>
          <p:cNvPr id="26" name="Google Shape;133;p3">
            <a:extLst>
              <a:ext uri="{FF2B5EF4-FFF2-40B4-BE49-F238E27FC236}">
                <a16:creationId xmlns:a16="http://schemas.microsoft.com/office/drawing/2014/main" id="{6DF55C2B-FF98-F0BF-CF0A-A2D70F17FA33}"/>
              </a:ext>
            </a:extLst>
          </p:cNvPr>
          <p:cNvSpPr txBox="1"/>
          <p:nvPr/>
        </p:nvSpPr>
        <p:spPr>
          <a:xfrm>
            <a:off x="9168792" y="6532621"/>
            <a:ext cx="6928458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latin typeface="Verdana"/>
                <a:ea typeface="Verdana"/>
                <a:cs typeface="Verdana"/>
                <a:sym typeface="Verdana"/>
              </a:rPr>
              <a:t>“Brancos têm rendimento cerca de 40% maior do que negros, mostra pesquisa do IBGE”</a:t>
            </a:r>
            <a:r>
              <a:rPr lang="pt-BR" sz="1400" dirty="0"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latin typeface="Verdana"/>
                <a:ea typeface="Verdana"/>
                <a:cs typeface="Verdana"/>
                <a:sym typeface="Verdana"/>
              </a:rPr>
              <a:t>CNN Brasil, 11/11/2022.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u="sng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11"/>
              </a:rPr>
              <a:t>https://www.cnnbrasil.com.br/economia/brancos-tem-rendimento-cerca-de-40-maior-do-que-negros-mostra-pesquisa-do-ibge/</a:t>
            </a:r>
            <a:r>
              <a:rPr lang="pt-BR" sz="1400" dirty="0">
                <a:latin typeface="Verdana"/>
                <a:ea typeface="Verdana"/>
                <a:cs typeface="Verdana"/>
                <a:sym typeface="Verdana"/>
              </a:rPr>
              <a:t>. Acesso em: 2 abr. 2024.</a:t>
            </a:r>
          </a:p>
        </p:txBody>
      </p:sp>
      <p:sp>
        <p:nvSpPr>
          <p:cNvPr id="28" name="Google Shape;133;p3">
            <a:extLst>
              <a:ext uri="{FF2B5EF4-FFF2-40B4-BE49-F238E27FC236}">
                <a16:creationId xmlns:a16="http://schemas.microsoft.com/office/drawing/2014/main" id="{2E3F84F3-46F2-D21C-3845-46C5B934864D}"/>
              </a:ext>
            </a:extLst>
          </p:cNvPr>
          <p:cNvSpPr txBox="1"/>
          <p:nvPr/>
        </p:nvSpPr>
        <p:spPr>
          <a:xfrm>
            <a:off x="9168791" y="8010023"/>
            <a:ext cx="6569917" cy="169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latin typeface="Verdana"/>
                <a:ea typeface="Verdana"/>
                <a:cs typeface="Verdana"/>
                <a:sym typeface="Verdana"/>
              </a:rPr>
              <a:t>A composição por raça/cor era: </a:t>
            </a:r>
            <a:r>
              <a:rPr lang="pt-BR" sz="1400" dirty="0">
                <a:latin typeface="Verdana"/>
                <a:ea typeface="Verdana"/>
                <a:cs typeface="Verdana"/>
                <a:sym typeface="Verdana"/>
              </a:rPr>
              <a:t>52,7% de brancos, 41,4% de pardos; 6% de pretos; 0,4% amarelos e 0,2% indígenas (2003). Isso significa que quase metade da população brasileira é potencialmente vítima das discriminações raciais e sofre com as desigualdades – educacionais, no mercado de trabalho, no acesso a bens e serviços.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u="sng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12"/>
              </a:rPr>
              <a:t>https://www.ipea.gov.br/retrato/pdf/primeiraedicao.pdf</a:t>
            </a:r>
            <a:r>
              <a:rPr lang="pt-BR" sz="1400" dirty="0">
                <a:latin typeface="Verdana"/>
                <a:ea typeface="Verdana"/>
                <a:cs typeface="Verdana"/>
                <a:sym typeface="Verdana"/>
              </a:rPr>
              <a:t>. Acesso em: 2 abr. 2024.</a:t>
            </a: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6ECC2661-2507-1F8D-3463-C7FEB06500C5}"/>
              </a:ext>
            </a:extLst>
          </p:cNvPr>
          <p:cNvCxnSpPr/>
          <p:nvPr/>
        </p:nvCxnSpPr>
        <p:spPr>
          <a:xfrm>
            <a:off x="9212457" y="2158153"/>
            <a:ext cx="5803925" cy="0"/>
          </a:xfrm>
          <a:prstGeom prst="line">
            <a:avLst/>
          </a:prstGeom>
          <a:ln>
            <a:solidFill>
              <a:srgbClr val="389E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8687345B-A0B4-9D9B-6DDD-41B1211FF31B}"/>
              </a:ext>
            </a:extLst>
          </p:cNvPr>
          <p:cNvCxnSpPr/>
          <p:nvPr/>
        </p:nvCxnSpPr>
        <p:spPr>
          <a:xfrm>
            <a:off x="9212457" y="2534169"/>
            <a:ext cx="5803925" cy="0"/>
          </a:xfrm>
          <a:prstGeom prst="line">
            <a:avLst/>
          </a:prstGeom>
          <a:ln>
            <a:solidFill>
              <a:srgbClr val="389E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E4ED8E70-8427-6D9C-5D35-E23E37A29E8B}"/>
              </a:ext>
            </a:extLst>
          </p:cNvPr>
          <p:cNvCxnSpPr/>
          <p:nvPr/>
        </p:nvCxnSpPr>
        <p:spPr>
          <a:xfrm>
            <a:off x="9212457" y="2867455"/>
            <a:ext cx="5803925" cy="0"/>
          </a:xfrm>
          <a:prstGeom prst="line">
            <a:avLst/>
          </a:prstGeom>
          <a:ln>
            <a:solidFill>
              <a:srgbClr val="389E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BAE699FC-2798-85B3-E49D-17D64612EB10}"/>
              </a:ext>
            </a:extLst>
          </p:cNvPr>
          <p:cNvCxnSpPr>
            <a:cxnSpLocks/>
          </p:cNvCxnSpPr>
          <p:nvPr/>
        </p:nvCxnSpPr>
        <p:spPr>
          <a:xfrm>
            <a:off x="9212457" y="3234924"/>
            <a:ext cx="5803925" cy="0"/>
          </a:xfrm>
          <a:prstGeom prst="line">
            <a:avLst/>
          </a:prstGeom>
          <a:ln>
            <a:solidFill>
              <a:srgbClr val="389E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D397D18A-5855-719B-5222-408323981318}"/>
              </a:ext>
            </a:extLst>
          </p:cNvPr>
          <p:cNvCxnSpPr>
            <a:cxnSpLocks/>
          </p:cNvCxnSpPr>
          <p:nvPr/>
        </p:nvCxnSpPr>
        <p:spPr>
          <a:xfrm>
            <a:off x="9212457" y="5286031"/>
            <a:ext cx="6806125" cy="0"/>
          </a:xfrm>
          <a:prstGeom prst="line">
            <a:avLst/>
          </a:prstGeom>
          <a:ln>
            <a:solidFill>
              <a:srgbClr val="389E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A036A928-3A50-A24A-D5FD-D5350B3C31B2}"/>
              </a:ext>
            </a:extLst>
          </p:cNvPr>
          <p:cNvCxnSpPr>
            <a:cxnSpLocks/>
          </p:cNvCxnSpPr>
          <p:nvPr/>
        </p:nvCxnSpPr>
        <p:spPr>
          <a:xfrm>
            <a:off x="9212457" y="6558380"/>
            <a:ext cx="6806125" cy="0"/>
          </a:xfrm>
          <a:prstGeom prst="line">
            <a:avLst/>
          </a:prstGeom>
          <a:ln>
            <a:solidFill>
              <a:srgbClr val="389E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AEED6FA4-AD7B-5C18-A44F-B93B4409C334}"/>
              </a:ext>
            </a:extLst>
          </p:cNvPr>
          <p:cNvCxnSpPr>
            <a:cxnSpLocks/>
          </p:cNvCxnSpPr>
          <p:nvPr/>
        </p:nvCxnSpPr>
        <p:spPr>
          <a:xfrm>
            <a:off x="9212457" y="8009918"/>
            <a:ext cx="6806125" cy="0"/>
          </a:xfrm>
          <a:prstGeom prst="line">
            <a:avLst/>
          </a:prstGeom>
          <a:ln>
            <a:solidFill>
              <a:srgbClr val="389E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oogle Shape;213;p28">
            <a:extLst>
              <a:ext uri="{FF2B5EF4-FFF2-40B4-BE49-F238E27FC236}">
                <a16:creationId xmlns:a16="http://schemas.microsoft.com/office/drawing/2014/main" id="{0890BA03-E872-9709-EFC6-CBC0D4F03D62}"/>
              </a:ext>
            </a:extLst>
          </p:cNvPr>
          <p:cNvSpPr txBox="1"/>
          <p:nvPr/>
        </p:nvSpPr>
        <p:spPr>
          <a:xfrm>
            <a:off x="1047696" y="2494132"/>
            <a:ext cx="7536788" cy="984855"/>
          </a:xfrm>
          <a:prstGeom prst="rect">
            <a:avLst/>
          </a:prstGeom>
          <a:solidFill>
            <a:srgbClr val="389E94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600" b="1" i="0" u="none" strike="noStrike" cap="none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A desigualdade racial no Brasil é questão de opinião? </a:t>
            </a:r>
            <a:endParaRPr lang="pt-BR" sz="2600" i="0" u="none" strike="noStrike" cap="none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8">
            <a:extLst>
              <a:ext uri="{FF2B5EF4-FFF2-40B4-BE49-F238E27FC236}">
                <a16:creationId xmlns:a16="http://schemas.microsoft.com/office/drawing/2014/main" id="{D0A0129C-1D89-F807-AEE1-5B84FE89E025}"/>
              </a:ext>
            </a:extLst>
          </p:cNvPr>
          <p:cNvSpPr txBox="1"/>
          <p:nvPr/>
        </p:nvSpPr>
        <p:spPr>
          <a:xfrm>
            <a:off x="2549290" y="639354"/>
            <a:ext cx="11940667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OBJETIVOS DA PAUTA FORMATIVA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F5B51A3E-8CE3-AB7D-F6F2-21C9E41C47B8}"/>
              </a:ext>
            </a:extLst>
          </p:cNvPr>
          <p:cNvSpPr txBox="1"/>
          <p:nvPr/>
        </p:nvSpPr>
        <p:spPr>
          <a:xfrm>
            <a:off x="2549291" y="839171"/>
            <a:ext cx="5026585" cy="1189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672"/>
              </a:lnSpc>
            </a:pPr>
            <a:r>
              <a:rPr lang="en-US" sz="2400" dirty="0" err="1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Educação</a:t>
            </a:r>
            <a:r>
              <a:rPr lang="en-US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Antirracista</a:t>
            </a:r>
            <a:endParaRPr lang="en-US" sz="2400" dirty="0">
              <a:solidFill>
                <a:srgbClr val="389E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F96265-AA11-CE2F-CBC3-AC8B7AAD21DF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73B89A7-D031-0BB3-5157-3E577E33B16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6202" y="1022115"/>
            <a:ext cx="1090295" cy="1090295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10C5B145-103E-D79C-C0BA-58978EF4190C}"/>
              </a:ext>
            </a:extLst>
          </p:cNvPr>
          <p:cNvGrpSpPr/>
          <p:nvPr/>
        </p:nvGrpSpPr>
        <p:grpSpPr>
          <a:xfrm>
            <a:off x="15738709" y="-748339"/>
            <a:ext cx="2829203" cy="4333052"/>
            <a:chOff x="15675743" y="-804518"/>
            <a:chExt cx="2829203" cy="4333052"/>
          </a:xfrm>
        </p:grpSpPr>
        <p:pic>
          <p:nvPicPr>
            <p:cNvPr id="5" name="Imagem 4" descr="Ícone&#10;&#10;Descrição gerada automaticamente">
              <a:extLst>
                <a:ext uri="{FF2B5EF4-FFF2-40B4-BE49-F238E27FC236}">
                  <a16:creationId xmlns:a16="http://schemas.microsoft.com/office/drawing/2014/main" id="{D763D982-FC52-F4DD-D3D4-A15A20DC1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6" name="Imagem 5" descr="Forma&#10;&#10;Descrição gerada automaticamente">
              <a:extLst>
                <a:ext uri="{FF2B5EF4-FFF2-40B4-BE49-F238E27FC236}">
                  <a16:creationId xmlns:a16="http://schemas.microsoft.com/office/drawing/2014/main" id="{9FE70022-B7F2-460F-A3B5-532F0E4A1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  <p:sp>
        <p:nvSpPr>
          <p:cNvPr id="2" name="Google Shape;155;p4">
            <a:extLst>
              <a:ext uri="{FF2B5EF4-FFF2-40B4-BE49-F238E27FC236}">
                <a16:creationId xmlns:a16="http://schemas.microsoft.com/office/drawing/2014/main" id="{15E6721D-3F3A-4C80-C239-292BCDBAF20C}"/>
              </a:ext>
            </a:extLst>
          </p:cNvPr>
          <p:cNvSpPr txBox="1"/>
          <p:nvPr/>
        </p:nvSpPr>
        <p:spPr>
          <a:xfrm>
            <a:off x="1237583" y="3129352"/>
            <a:ext cx="7650000" cy="4456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400" b="1" i="0" u="none" strike="noStrike" cap="none" dirty="0">
                <a:solidFill>
                  <a:srgbClr val="389E94"/>
                </a:solidFill>
                <a:latin typeface="Verdana"/>
                <a:ea typeface="Verdana"/>
                <a:cs typeface="Verdana"/>
                <a:sym typeface="Verdana"/>
              </a:rPr>
              <a:t>OBJETIVOS</a:t>
            </a:r>
            <a:endParaRPr sz="3400" b="1" i="0" u="none" strike="noStrike" cap="none" dirty="0">
              <a:solidFill>
                <a:srgbClr val="389E9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33400" lvl="0" indent="-457200" algn="l" rtl="0">
              <a:lnSpc>
                <a:spcPct val="120000"/>
              </a:lnSpc>
              <a:spcBef>
                <a:spcPts val="2600"/>
              </a:spcBef>
              <a:spcAft>
                <a:spcPts val="0"/>
              </a:spcAft>
              <a:buClr>
                <a:srgbClr val="389E94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Dialogar para encontrar estratégias práticas que contribuam para a quebra do paradigma racial em sala de aula.</a:t>
            </a:r>
            <a:endParaRPr sz="3400" b="1" dirty="0">
              <a:solidFill>
                <a:srgbClr val="389E9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389E94"/>
              </a:buClr>
              <a:buSzPct val="130000"/>
              <a:buFont typeface="Arial" panose="020B0604020202020204" pitchFamily="34" charset="0"/>
              <a:buChar char="•"/>
            </a:pPr>
            <a:endParaRPr sz="2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33400" marR="0" lvl="0" indent="-457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89E94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Utilizar o 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DUA – Desenho Universal para a Aprendizagem</a:t>
            </a:r>
            <a:r>
              <a:rPr lang="pt-BR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pt-BR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como </a:t>
            </a:r>
            <a:r>
              <a:rPr lang="pt-BR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ferramenta metodológica 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constante</a:t>
            </a:r>
            <a:r>
              <a:rPr lang="pt-BR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</p:txBody>
      </p:sp>
      <p:pic>
        <p:nvPicPr>
          <p:cNvPr id="7" name="Google Shape;159;p4">
            <a:extLst>
              <a:ext uri="{FF2B5EF4-FFF2-40B4-BE49-F238E27FC236}">
                <a16:creationId xmlns:a16="http://schemas.microsoft.com/office/drawing/2014/main" id="{176D3F53-6DAB-E1C0-9770-D3B02794DA4E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51550" y="2919039"/>
            <a:ext cx="6616625" cy="54596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Google Shape;150;p4">
            <a:extLst>
              <a:ext uri="{FF2B5EF4-FFF2-40B4-BE49-F238E27FC236}">
                <a16:creationId xmlns:a16="http://schemas.microsoft.com/office/drawing/2014/main" id="{518EA6A6-7DFD-1E6F-DAEF-617110101F85}"/>
              </a:ext>
            </a:extLst>
          </p:cNvPr>
          <p:cNvCxnSpPr>
            <a:cxnSpLocks/>
          </p:cNvCxnSpPr>
          <p:nvPr/>
        </p:nvCxnSpPr>
        <p:spPr>
          <a:xfrm>
            <a:off x="9188970" y="2149080"/>
            <a:ext cx="0" cy="6229635"/>
          </a:xfrm>
          <a:prstGeom prst="straightConnector1">
            <a:avLst/>
          </a:prstGeom>
          <a:noFill/>
          <a:ln w="31750" cap="flat" cmpd="sng">
            <a:solidFill>
              <a:srgbClr val="389E94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9" name="Agrupar 8">
            <a:extLst>
              <a:ext uri="{FF2B5EF4-FFF2-40B4-BE49-F238E27FC236}">
                <a16:creationId xmlns:a16="http://schemas.microsoft.com/office/drawing/2014/main" id="{56C0798D-90F3-89A1-EA68-BD0F53C02A0C}"/>
              </a:ext>
            </a:extLst>
          </p:cNvPr>
          <p:cNvGrpSpPr/>
          <p:nvPr/>
        </p:nvGrpSpPr>
        <p:grpSpPr>
          <a:xfrm>
            <a:off x="-716027" y="7760683"/>
            <a:ext cx="4333052" cy="3643718"/>
            <a:chOff x="-1783761" y="4364463"/>
            <a:chExt cx="10493997" cy="8523518"/>
          </a:xfrm>
        </p:grpSpPr>
        <p:pic>
          <p:nvPicPr>
            <p:cNvPr id="10" name="Imagem 9" descr="Ícone&#10;&#10;Descrição gerada automaticamente">
              <a:extLst>
                <a:ext uri="{FF2B5EF4-FFF2-40B4-BE49-F238E27FC236}">
                  <a16:creationId xmlns:a16="http://schemas.microsoft.com/office/drawing/2014/main" id="{453AC3DC-3F42-0344-0564-3C2D2EB72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11" name="Imagem 10" descr="Forma&#10;&#10;Descrição gerada automaticamente">
              <a:extLst>
                <a:ext uri="{FF2B5EF4-FFF2-40B4-BE49-F238E27FC236}">
                  <a16:creationId xmlns:a16="http://schemas.microsoft.com/office/drawing/2014/main" id="{565156DB-D426-1EA9-A228-86FF754E7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8">
            <a:extLst>
              <a:ext uri="{FF2B5EF4-FFF2-40B4-BE49-F238E27FC236}">
                <a16:creationId xmlns:a16="http://schemas.microsoft.com/office/drawing/2014/main" id="{F657B8F4-CA1B-8270-4292-10070F69FEBC}"/>
              </a:ext>
            </a:extLst>
          </p:cNvPr>
          <p:cNvSpPr txBox="1"/>
          <p:nvPr/>
        </p:nvSpPr>
        <p:spPr>
          <a:xfrm>
            <a:off x="2549290" y="639354"/>
            <a:ext cx="15422735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DIÁLOGO SOBRE O USO DO MATERIAL DIGITAL</a:t>
            </a: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68315940-9F4E-7F63-44E9-DB40827FF0F0}"/>
              </a:ext>
            </a:extLst>
          </p:cNvPr>
          <p:cNvGrpSpPr/>
          <p:nvPr/>
        </p:nvGrpSpPr>
        <p:grpSpPr>
          <a:xfrm>
            <a:off x="-718688" y="7718213"/>
            <a:ext cx="4333052" cy="3643718"/>
            <a:chOff x="-1783761" y="4364463"/>
            <a:chExt cx="10493997" cy="8523518"/>
          </a:xfrm>
        </p:grpSpPr>
        <p:pic>
          <p:nvPicPr>
            <p:cNvPr id="23" name="Imagem 22" descr="Ícone&#10;&#10;Descrição gerada automaticamente">
              <a:extLst>
                <a:ext uri="{FF2B5EF4-FFF2-40B4-BE49-F238E27FC236}">
                  <a16:creationId xmlns:a16="http://schemas.microsoft.com/office/drawing/2014/main" id="{FEDBB0A6-45E7-4983-E933-CBF6FD995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24" name="Imagem 23" descr="Forma&#10;&#10;Descrição gerada automaticamente">
              <a:extLst>
                <a:ext uri="{FF2B5EF4-FFF2-40B4-BE49-F238E27FC236}">
                  <a16:creationId xmlns:a16="http://schemas.microsoft.com/office/drawing/2014/main" id="{F8979C99-7958-18B4-7DE9-2A3AA6AE0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  <p:sp>
        <p:nvSpPr>
          <p:cNvPr id="25" name="TextBox 10">
            <a:extLst>
              <a:ext uri="{FF2B5EF4-FFF2-40B4-BE49-F238E27FC236}">
                <a16:creationId xmlns:a16="http://schemas.microsoft.com/office/drawing/2014/main" id="{881EB35F-6FDD-0523-52BA-D0AC53683383}"/>
              </a:ext>
            </a:extLst>
          </p:cNvPr>
          <p:cNvSpPr txBox="1"/>
          <p:nvPr/>
        </p:nvSpPr>
        <p:spPr>
          <a:xfrm>
            <a:off x="2549291" y="839171"/>
            <a:ext cx="7898853" cy="1189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672"/>
              </a:lnSpc>
            </a:pPr>
            <a:r>
              <a:rPr lang="en-US" sz="2400" dirty="0" err="1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Educação</a:t>
            </a:r>
            <a:r>
              <a:rPr lang="en-US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Antirracista</a:t>
            </a:r>
            <a:r>
              <a:rPr lang="en-US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en-US" sz="2400" dirty="0" err="1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Nossa</a:t>
            </a:r>
            <a:r>
              <a:rPr lang="en-US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experiência</a:t>
            </a:r>
            <a:r>
              <a:rPr lang="en-US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A91744B-5C49-3AD7-CC60-2F30F753D8B8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017EE2B-D2D2-6ECE-117E-4EA1E95F6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634" y="1022993"/>
            <a:ext cx="1083564" cy="1076706"/>
          </a:xfrm>
          <a:prstGeom prst="rect">
            <a:avLst/>
          </a:prstGeom>
        </p:spPr>
      </p:pic>
      <p:sp>
        <p:nvSpPr>
          <p:cNvPr id="4" name="Google Shape;173;p5">
            <a:extLst>
              <a:ext uri="{FF2B5EF4-FFF2-40B4-BE49-F238E27FC236}">
                <a16:creationId xmlns:a16="http://schemas.microsoft.com/office/drawing/2014/main" id="{08600C8A-9B99-C76A-2917-227A01D14877}"/>
              </a:ext>
            </a:extLst>
          </p:cNvPr>
          <p:cNvSpPr txBox="1"/>
          <p:nvPr/>
        </p:nvSpPr>
        <p:spPr>
          <a:xfrm>
            <a:off x="2549300" y="7524018"/>
            <a:ext cx="13625087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Verdana"/>
                <a:ea typeface="Verdana"/>
                <a:cs typeface="Verdana"/>
                <a:sym typeface="Verdana"/>
              </a:rPr>
              <a:t>O letramento racial tem estreita relação com a Competência 9 da BNCC, reiterada pelo Currículo Paulista, uma vez que aponta para a necessidade do exercício do respeito aos direitos humanos e da valorização da diversidade: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Verdana"/>
                <a:ea typeface="Verdana"/>
                <a:cs typeface="Verdana"/>
                <a:sym typeface="Verdana"/>
              </a:rPr>
              <a:t>Empatia e Cooperação</a:t>
            </a:r>
            <a:r>
              <a:rPr lang="pt-BR" dirty="0">
                <a:latin typeface="Verdana"/>
                <a:ea typeface="Verdana"/>
                <a:cs typeface="Verdana"/>
                <a:sym typeface="Verdana"/>
              </a:rPr>
              <a:t> — Exercitar a empatia, o diálogo, a resolução de conflitos e a cooperação, fazendo-se respeitar e promovendo o respeito ao outro e aos direitos humanos, com acolhimento e valorização da diversidade de indivíduos e de grupos sociais, seus saberes, identidades, culturas e potencialidades, sem preconceitos de qualquer natureza (São Paulo, 2019, p. 30).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" name="Google Shape;174;p5">
            <a:extLst>
              <a:ext uri="{FF2B5EF4-FFF2-40B4-BE49-F238E27FC236}">
                <a16:creationId xmlns:a16="http://schemas.microsoft.com/office/drawing/2014/main" id="{FE6C9148-3435-24F9-B24B-C42203E14C02}"/>
              </a:ext>
            </a:extLst>
          </p:cNvPr>
          <p:cNvSpPr/>
          <p:nvPr/>
        </p:nvSpPr>
        <p:spPr>
          <a:xfrm>
            <a:off x="5337198" y="4299100"/>
            <a:ext cx="646156" cy="98844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6" name="Google Shape;175;p5">
            <a:extLst>
              <a:ext uri="{FF2B5EF4-FFF2-40B4-BE49-F238E27FC236}">
                <a16:creationId xmlns:a16="http://schemas.microsoft.com/office/drawing/2014/main" id="{AE5D1FB9-621A-63B5-A29C-322AADCC8D5F}"/>
              </a:ext>
            </a:extLst>
          </p:cNvPr>
          <p:cNvSpPr/>
          <p:nvPr/>
        </p:nvSpPr>
        <p:spPr>
          <a:xfrm>
            <a:off x="980634" y="5287540"/>
            <a:ext cx="10071900" cy="2088600"/>
          </a:xfrm>
          <a:prstGeom prst="bevel">
            <a:avLst>
              <a:gd name="adj" fmla="val 6929"/>
            </a:avLst>
          </a:prstGeom>
          <a:solidFill>
            <a:srgbClr val="6F0D0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Resgatando:</a:t>
            </a:r>
            <a:endParaRPr sz="19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 </a:t>
            </a:r>
            <a:r>
              <a:rPr lang="pt-BR" sz="19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letramento racial</a:t>
            </a:r>
            <a:r>
              <a:rPr lang="pt-BR" sz="19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é a capacidade de compreender como as relações sociais, notadamente as étnico-raciais, se dão nos mais diferentes contextos e situações, suas consequências e desdobramentos.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176;p5" descr="Diagrama">
            <a:extLst>
              <a:ext uri="{FF2B5EF4-FFF2-40B4-BE49-F238E27FC236}">
                <a16:creationId xmlns:a16="http://schemas.microsoft.com/office/drawing/2014/main" id="{F224853E-E22C-1323-4A49-0B17D753488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3444" t="1994" r="2957" b="4800"/>
          <a:stretch/>
        </p:blipFill>
        <p:spPr>
          <a:xfrm>
            <a:off x="13979864" y="2338795"/>
            <a:ext cx="3359400" cy="3392100"/>
          </a:xfrm>
          <a:prstGeom prst="flowChartConnector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8" name="Fluxograma: Processo Alternativo 7">
            <a:extLst>
              <a:ext uri="{FF2B5EF4-FFF2-40B4-BE49-F238E27FC236}">
                <a16:creationId xmlns:a16="http://schemas.microsoft.com/office/drawing/2014/main" id="{FAC6F3B1-FA2E-B3EF-1925-59FD18044B7E}"/>
              </a:ext>
            </a:extLst>
          </p:cNvPr>
          <p:cNvSpPr/>
          <p:nvPr/>
        </p:nvSpPr>
        <p:spPr>
          <a:xfrm>
            <a:off x="4158661" y="2486053"/>
            <a:ext cx="3003231" cy="985475"/>
          </a:xfrm>
          <a:prstGeom prst="flowChartAlternateProcess">
            <a:avLst/>
          </a:prstGeom>
          <a:solidFill>
            <a:srgbClr val="6F0D0E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</a:rPr>
              <a:t>LETRAMENTO</a:t>
            </a:r>
          </a:p>
          <a:p>
            <a:pPr algn="ctr"/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</a:rPr>
              <a:t>RACIAL</a:t>
            </a:r>
            <a:endParaRPr lang="pt-BR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Fluxograma: Processo Alternativo 8">
            <a:extLst>
              <a:ext uri="{FF2B5EF4-FFF2-40B4-BE49-F238E27FC236}">
                <a16:creationId xmlns:a16="http://schemas.microsoft.com/office/drawing/2014/main" id="{7B4025BE-D7A1-D765-83C3-FA442E97E922}"/>
              </a:ext>
            </a:extLst>
          </p:cNvPr>
          <p:cNvSpPr/>
          <p:nvPr/>
        </p:nvSpPr>
        <p:spPr>
          <a:xfrm>
            <a:off x="6530371" y="3005454"/>
            <a:ext cx="3003231" cy="985475"/>
          </a:xfrm>
          <a:prstGeom prst="flowChartAlternateProcess">
            <a:avLst/>
          </a:prstGeom>
          <a:solidFill>
            <a:srgbClr val="F3AA4B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</a:rPr>
              <a:t>CURRÍCULO</a:t>
            </a:r>
          </a:p>
          <a:p>
            <a:pPr algn="ctr"/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</a:rPr>
              <a:t>E PRÁTICAS</a:t>
            </a:r>
          </a:p>
          <a:p>
            <a:pPr algn="ctr"/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</a:rPr>
              <a:t>PEDAGÓGICAS</a:t>
            </a:r>
            <a:endParaRPr lang="pt-BR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Fluxograma: Processo Alternativo 9">
            <a:extLst>
              <a:ext uri="{FF2B5EF4-FFF2-40B4-BE49-F238E27FC236}">
                <a16:creationId xmlns:a16="http://schemas.microsoft.com/office/drawing/2014/main" id="{CFDAF4CA-4FA3-9789-4E78-D64A860ABC24}"/>
              </a:ext>
            </a:extLst>
          </p:cNvPr>
          <p:cNvSpPr/>
          <p:nvPr/>
        </p:nvSpPr>
        <p:spPr>
          <a:xfrm>
            <a:off x="9157562" y="3492438"/>
            <a:ext cx="3003231" cy="985475"/>
          </a:xfrm>
          <a:prstGeom prst="flowChartAlternateProcess">
            <a:avLst/>
          </a:prstGeom>
          <a:solidFill>
            <a:srgbClr val="6F0D0E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</a:rPr>
              <a:t>AÇÕES</a:t>
            </a:r>
          </a:p>
          <a:p>
            <a:pPr algn="ctr"/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</a:rPr>
              <a:t>ANTIRRACISTAS NO</a:t>
            </a:r>
          </a:p>
          <a:p>
            <a:pPr algn="ctr"/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</a:rPr>
              <a:t>ÂMBITO DA GESTÃO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8">
            <a:extLst>
              <a:ext uri="{FF2B5EF4-FFF2-40B4-BE49-F238E27FC236}">
                <a16:creationId xmlns:a16="http://schemas.microsoft.com/office/drawing/2014/main" id="{F657B8F4-CA1B-8270-4292-10070F69FEBC}"/>
              </a:ext>
            </a:extLst>
          </p:cNvPr>
          <p:cNvSpPr txBox="1"/>
          <p:nvPr/>
        </p:nvSpPr>
        <p:spPr>
          <a:xfrm>
            <a:off x="2549290" y="639354"/>
            <a:ext cx="15422735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DIÁLOGO SOBRE O USO DO MATERIAL DIGITAL</a:t>
            </a: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68315940-9F4E-7F63-44E9-DB40827FF0F0}"/>
              </a:ext>
            </a:extLst>
          </p:cNvPr>
          <p:cNvGrpSpPr/>
          <p:nvPr/>
        </p:nvGrpSpPr>
        <p:grpSpPr>
          <a:xfrm>
            <a:off x="-718688" y="7718213"/>
            <a:ext cx="4333052" cy="3643718"/>
            <a:chOff x="-1783761" y="4364463"/>
            <a:chExt cx="10493997" cy="8523518"/>
          </a:xfrm>
        </p:grpSpPr>
        <p:pic>
          <p:nvPicPr>
            <p:cNvPr id="23" name="Imagem 22" descr="Ícone&#10;&#10;Descrição gerada automaticamente">
              <a:extLst>
                <a:ext uri="{FF2B5EF4-FFF2-40B4-BE49-F238E27FC236}">
                  <a16:creationId xmlns:a16="http://schemas.microsoft.com/office/drawing/2014/main" id="{FEDBB0A6-45E7-4983-E933-CBF6FD995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24" name="Imagem 23" descr="Forma&#10;&#10;Descrição gerada automaticamente">
              <a:extLst>
                <a:ext uri="{FF2B5EF4-FFF2-40B4-BE49-F238E27FC236}">
                  <a16:creationId xmlns:a16="http://schemas.microsoft.com/office/drawing/2014/main" id="{F8979C99-7958-18B4-7DE9-2A3AA6AE0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  <p:sp>
        <p:nvSpPr>
          <p:cNvPr id="25" name="TextBox 10">
            <a:extLst>
              <a:ext uri="{FF2B5EF4-FFF2-40B4-BE49-F238E27FC236}">
                <a16:creationId xmlns:a16="http://schemas.microsoft.com/office/drawing/2014/main" id="{881EB35F-6FDD-0523-52BA-D0AC53683383}"/>
              </a:ext>
            </a:extLst>
          </p:cNvPr>
          <p:cNvSpPr txBox="1"/>
          <p:nvPr/>
        </p:nvSpPr>
        <p:spPr>
          <a:xfrm>
            <a:off x="2549291" y="839171"/>
            <a:ext cx="7898853" cy="1189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672"/>
              </a:lnSpc>
            </a:pPr>
            <a:r>
              <a:rPr lang="en-US" sz="2400" dirty="0" err="1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Educação</a:t>
            </a:r>
            <a:r>
              <a:rPr lang="en-US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Antirracista</a:t>
            </a:r>
            <a:r>
              <a:rPr lang="en-US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en-US" sz="2400" dirty="0" err="1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Nossa</a:t>
            </a:r>
            <a:r>
              <a:rPr lang="en-US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experiência</a:t>
            </a:r>
            <a:r>
              <a:rPr lang="en-US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A91744B-5C49-3AD7-CC60-2F30F753D8B8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017EE2B-D2D2-6ECE-117E-4EA1E95F6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634" y="1022993"/>
            <a:ext cx="1083564" cy="1076706"/>
          </a:xfrm>
          <a:prstGeom prst="rect">
            <a:avLst/>
          </a:prstGeom>
        </p:spPr>
      </p:pic>
      <p:sp>
        <p:nvSpPr>
          <p:cNvPr id="5" name="Google Shape;174;p5">
            <a:extLst>
              <a:ext uri="{FF2B5EF4-FFF2-40B4-BE49-F238E27FC236}">
                <a16:creationId xmlns:a16="http://schemas.microsoft.com/office/drawing/2014/main" id="{FE6C9148-3435-24F9-B24B-C42203E14C02}"/>
              </a:ext>
            </a:extLst>
          </p:cNvPr>
          <p:cNvSpPr/>
          <p:nvPr/>
        </p:nvSpPr>
        <p:spPr>
          <a:xfrm>
            <a:off x="7755995" y="4297077"/>
            <a:ext cx="644218" cy="985475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6" name="Google Shape;175;p5">
            <a:extLst>
              <a:ext uri="{FF2B5EF4-FFF2-40B4-BE49-F238E27FC236}">
                <a16:creationId xmlns:a16="http://schemas.microsoft.com/office/drawing/2014/main" id="{AE5D1FB9-621A-63B5-A29C-322AADCC8D5F}"/>
              </a:ext>
            </a:extLst>
          </p:cNvPr>
          <p:cNvSpPr/>
          <p:nvPr/>
        </p:nvSpPr>
        <p:spPr>
          <a:xfrm>
            <a:off x="980634" y="5272042"/>
            <a:ext cx="15088822" cy="4155093"/>
          </a:xfrm>
          <a:prstGeom prst="bevel">
            <a:avLst>
              <a:gd name="adj" fmla="val 6929"/>
            </a:avLst>
          </a:prstGeom>
          <a:solidFill>
            <a:srgbClr val="6F0D0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19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 professor deve ter conhecimentos teóricos sólidos em educação e no DUA. No entanto, o que se percebe (inclusive na realidade brasileira) é que os professores ainda desconhecem as leis de inclusão, bem como as estratégias pedagógicas que beneficiam todos os alunos (West; Novak; Mueller, 2016). Hering et al. (2017) apontaram a necessidade de os professores manterem um diálogo diário entre si e promoverem discussões sobre as práticas pedagógicas constantemente para garantir a aprendizagem dos alunos.</a:t>
            </a:r>
          </a:p>
          <a:p>
            <a:pPr marL="3657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6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657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RIBEIRO, Glaucia Roxo de Pádua Souza; AMATO, Cibelle Albuquerque de </a:t>
            </a:r>
            <a:r>
              <a:rPr lang="pt-BR" sz="1600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la</a:t>
            </a:r>
            <a:r>
              <a:rPr lang="pt-BR" sz="160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t-BR" sz="1600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Higuera</a:t>
            </a:r>
            <a:r>
              <a:rPr lang="pt-BR" sz="160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. Análise da utilização do desenho universal para aprendizagem. </a:t>
            </a:r>
            <a:r>
              <a:rPr lang="pt-BR" sz="16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Cad. Pós-</a:t>
            </a:r>
            <a:r>
              <a:rPr lang="pt-BR" sz="16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Grad</a:t>
            </a:r>
            <a:r>
              <a:rPr lang="pt-BR" sz="16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pt-BR" sz="16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Distúrb</a:t>
            </a:r>
            <a:r>
              <a:rPr lang="pt-BR" sz="16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pt-BR" sz="16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Desenvolv</a:t>
            </a:r>
            <a:r>
              <a:rPr lang="pt-BR" sz="16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pt-BR" sz="160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,  São Paulo,  v. 18, n. 2, p. 125-151, dez. 2018 .   </a:t>
            </a:r>
          </a:p>
          <a:p>
            <a:pPr marL="3657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Disponível em </a:t>
            </a:r>
            <a:r>
              <a:rPr lang="pt-BR" sz="1600" u="sng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http://pepsic.bvsalud.org/</a:t>
            </a:r>
            <a:r>
              <a:rPr lang="pt-BR" sz="1600" u="sng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scielo.php?script</a:t>
            </a:r>
            <a:r>
              <a:rPr lang="pt-BR" sz="1600" u="sng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=sci_arttext&amp;pid=S1519-03072018000200008&amp;lng=</a:t>
            </a:r>
            <a:r>
              <a:rPr lang="pt-BR" sz="1600" u="sng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pt&amp;nrm</a:t>
            </a:r>
            <a:r>
              <a:rPr lang="pt-BR" sz="1600" u="sng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=iso</a:t>
            </a:r>
            <a:r>
              <a:rPr lang="pt-BR" sz="160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. Acesso em: 2 abr.  2024.</a:t>
            </a:r>
          </a:p>
          <a:p>
            <a:pPr marL="3657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http://dx.doi.org/10.5935/cadernosdisturbios.v18n2p125-151.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9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" name="Google Shape;176;p5" descr="Diagrama">
            <a:extLst>
              <a:ext uri="{FF2B5EF4-FFF2-40B4-BE49-F238E27FC236}">
                <a16:creationId xmlns:a16="http://schemas.microsoft.com/office/drawing/2014/main" id="{F224853E-E22C-1323-4A49-0B17D753488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444" t="1994" r="2957" b="4800"/>
          <a:stretch/>
        </p:blipFill>
        <p:spPr>
          <a:xfrm>
            <a:off x="14336032" y="1954802"/>
            <a:ext cx="3003231" cy="3032464"/>
          </a:xfrm>
          <a:prstGeom prst="flowChartConnector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8" name="Fluxograma: Processo Alternativo 7">
            <a:extLst>
              <a:ext uri="{FF2B5EF4-FFF2-40B4-BE49-F238E27FC236}">
                <a16:creationId xmlns:a16="http://schemas.microsoft.com/office/drawing/2014/main" id="{FAC6F3B1-FA2E-B3EF-1925-59FD18044B7E}"/>
              </a:ext>
            </a:extLst>
          </p:cNvPr>
          <p:cNvSpPr/>
          <p:nvPr/>
        </p:nvSpPr>
        <p:spPr>
          <a:xfrm>
            <a:off x="4158661" y="2486053"/>
            <a:ext cx="3003231" cy="985475"/>
          </a:xfrm>
          <a:prstGeom prst="flowChartAlternateProcess">
            <a:avLst/>
          </a:prstGeom>
          <a:solidFill>
            <a:srgbClr val="6F0D0E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</a:rPr>
              <a:t>LETRAMENTO</a:t>
            </a:r>
          </a:p>
          <a:p>
            <a:pPr algn="ctr"/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</a:rPr>
              <a:t>RACIAL</a:t>
            </a:r>
            <a:endParaRPr lang="pt-BR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Fluxograma: Processo Alternativo 8">
            <a:extLst>
              <a:ext uri="{FF2B5EF4-FFF2-40B4-BE49-F238E27FC236}">
                <a16:creationId xmlns:a16="http://schemas.microsoft.com/office/drawing/2014/main" id="{7B4025BE-D7A1-D765-83C3-FA442E97E922}"/>
              </a:ext>
            </a:extLst>
          </p:cNvPr>
          <p:cNvSpPr/>
          <p:nvPr/>
        </p:nvSpPr>
        <p:spPr>
          <a:xfrm>
            <a:off x="6530371" y="3005454"/>
            <a:ext cx="3003231" cy="985475"/>
          </a:xfrm>
          <a:prstGeom prst="flowChartAlternateProcess">
            <a:avLst/>
          </a:prstGeom>
          <a:solidFill>
            <a:srgbClr val="F3AA4B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</a:rPr>
              <a:t>CURRÍCULO</a:t>
            </a:r>
          </a:p>
          <a:p>
            <a:pPr algn="ctr"/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</a:rPr>
              <a:t>E PRÁTICAS</a:t>
            </a:r>
          </a:p>
          <a:p>
            <a:pPr algn="ctr"/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</a:rPr>
              <a:t>PEDAGÓGICAS</a:t>
            </a:r>
            <a:endParaRPr lang="pt-BR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Fluxograma: Processo Alternativo 9">
            <a:extLst>
              <a:ext uri="{FF2B5EF4-FFF2-40B4-BE49-F238E27FC236}">
                <a16:creationId xmlns:a16="http://schemas.microsoft.com/office/drawing/2014/main" id="{CFDAF4CA-4FA3-9789-4E78-D64A860ABC24}"/>
              </a:ext>
            </a:extLst>
          </p:cNvPr>
          <p:cNvSpPr/>
          <p:nvPr/>
        </p:nvSpPr>
        <p:spPr>
          <a:xfrm>
            <a:off x="9157562" y="3492438"/>
            <a:ext cx="3003231" cy="985475"/>
          </a:xfrm>
          <a:prstGeom prst="flowChartAlternateProcess">
            <a:avLst/>
          </a:prstGeom>
          <a:solidFill>
            <a:srgbClr val="6F0D0E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</a:rPr>
              <a:t>AÇÕES</a:t>
            </a:r>
          </a:p>
          <a:p>
            <a:pPr algn="ctr"/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</a:rPr>
              <a:t>ANTIRRACISTAS NO</a:t>
            </a:r>
          </a:p>
          <a:p>
            <a:pPr algn="ctr"/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</a:rPr>
              <a:t>ÂMBITO DA GESTÃO</a:t>
            </a:r>
          </a:p>
        </p:txBody>
      </p:sp>
    </p:spTree>
    <p:extLst>
      <p:ext uri="{BB962C8B-B14F-4D97-AF65-F5344CB8AC3E}">
        <p14:creationId xmlns:p14="http://schemas.microsoft.com/office/powerpoint/2010/main" val="122697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8">
            <a:extLst>
              <a:ext uri="{FF2B5EF4-FFF2-40B4-BE49-F238E27FC236}">
                <a16:creationId xmlns:a16="http://schemas.microsoft.com/office/drawing/2014/main" id="{F657B8F4-CA1B-8270-4292-10070F69FEBC}"/>
              </a:ext>
            </a:extLst>
          </p:cNvPr>
          <p:cNvSpPr txBox="1"/>
          <p:nvPr/>
        </p:nvSpPr>
        <p:spPr>
          <a:xfrm>
            <a:off x="2549290" y="639354"/>
            <a:ext cx="15422735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DIÁLOGO SOBRE O USO DO MATERIAL DIGITAL</a:t>
            </a: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68315940-9F4E-7F63-44E9-DB40827FF0F0}"/>
              </a:ext>
            </a:extLst>
          </p:cNvPr>
          <p:cNvGrpSpPr/>
          <p:nvPr/>
        </p:nvGrpSpPr>
        <p:grpSpPr>
          <a:xfrm>
            <a:off x="-718688" y="7718213"/>
            <a:ext cx="4333052" cy="3643718"/>
            <a:chOff x="-1783761" y="4364463"/>
            <a:chExt cx="10493997" cy="8523518"/>
          </a:xfrm>
        </p:grpSpPr>
        <p:pic>
          <p:nvPicPr>
            <p:cNvPr id="23" name="Imagem 22" descr="Ícone&#10;&#10;Descrição gerada automaticamente">
              <a:extLst>
                <a:ext uri="{FF2B5EF4-FFF2-40B4-BE49-F238E27FC236}">
                  <a16:creationId xmlns:a16="http://schemas.microsoft.com/office/drawing/2014/main" id="{FEDBB0A6-45E7-4983-E933-CBF6FD995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24" name="Imagem 23" descr="Forma&#10;&#10;Descrição gerada automaticamente">
              <a:extLst>
                <a:ext uri="{FF2B5EF4-FFF2-40B4-BE49-F238E27FC236}">
                  <a16:creationId xmlns:a16="http://schemas.microsoft.com/office/drawing/2014/main" id="{F8979C99-7958-18B4-7DE9-2A3AA6AE0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  <p:sp>
        <p:nvSpPr>
          <p:cNvPr id="25" name="TextBox 10">
            <a:extLst>
              <a:ext uri="{FF2B5EF4-FFF2-40B4-BE49-F238E27FC236}">
                <a16:creationId xmlns:a16="http://schemas.microsoft.com/office/drawing/2014/main" id="{881EB35F-6FDD-0523-52BA-D0AC53683383}"/>
              </a:ext>
            </a:extLst>
          </p:cNvPr>
          <p:cNvSpPr txBox="1"/>
          <p:nvPr/>
        </p:nvSpPr>
        <p:spPr>
          <a:xfrm>
            <a:off x="2549291" y="839171"/>
            <a:ext cx="7898853" cy="1189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672"/>
              </a:lnSpc>
            </a:pPr>
            <a:r>
              <a:rPr lang="en-US" sz="2400" dirty="0" err="1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Educação</a:t>
            </a:r>
            <a:r>
              <a:rPr lang="en-US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Antirracista</a:t>
            </a:r>
            <a:r>
              <a:rPr lang="en-US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en-US" sz="2400" dirty="0" err="1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Nossa</a:t>
            </a:r>
            <a:r>
              <a:rPr lang="en-US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experiência</a:t>
            </a:r>
            <a:r>
              <a:rPr lang="en-US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A91744B-5C49-3AD7-CC60-2F30F753D8B8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017EE2B-D2D2-6ECE-117E-4EA1E95F6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634" y="1022993"/>
            <a:ext cx="1083564" cy="1076706"/>
          </a:xfrm>
          <a:prstGeom prst="rect">
            <a:avLst/>
          </a:prstGeom>
        </p:spPr>
      </p:pic>
      <p:sp>
        <p:nvSpPr>
          <p:cNvPr id="6" name="Google Shape;175;p5">
            <a:extLst>
              <a:ext uri="{FF2B5EF4-FFF2-40B4-BE49-F238E27FC236}">
                <a16:creationId xmlns:a16="http://schemas.microsoft.com/office/drawing/2014/main" id="{AE5D1FB9-621A-63B5-A29C-322AADCC8D5F}"/>
              </a:ext>
            </a:extLst>
          </p:cNvPr>
          <p:cNvSpPr/>
          <p:nvPr/>
        </p:nvSpPr>
        <p:spPr>
          <a:xfrm>
            <a:off x="980634" y="5049800"/>
            <a:ext cx="15088822" cy="4597846"/>
          </a:xfrm>
          <a:prstGeom prst="bevel">
            <a:avLst>
              <a:gd name="adj" fmla="val 6929"/>
            </a:avLst>
          </a:prstGeom>
          <a:solidFill>
            <a:srgbClr val="6F0D0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No livro didático, a humanidade e a cidadania, na maioria das vezes, são representadas pelo homem branco e de classe média. A mulher, o negro e os povos indígenas, entre outros, são descritos pela cor da pele ou pelo gênero, para registrar sua existência.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Rosemberg (1985, p. 77) corrobora essa afirmativa, quando diz que “[...] o homem branco adulto proveniente dos estratos médios e superiores da população é o representante da espécie mais frequente nas estórias, aquele que recebe um nome próprio, aquele que se reveste da condição de normal”.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 </a:t>
            </a:r>
            <a:r>
              <a:rPr lang="pt-BR" sz="19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invisibilidade </a:t>
            </a:r>
            <a:r>
              <a:rPr lang="pt-BR" sz="19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 o </a:t>
            </a:r>
            <a:r>
              <a:rPr lang="pt-BR" sz="19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recalque dos valores históricos</a:t>
            </a:r>
            <a:r>
              <a:rPr lang="pt-BR" sz="19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e culturais de um povo, bem como a </a:t>
            </a:r>
            <a:r>
              <a:rPr lang="pt-BR" sz="19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inferiorização </a:t>
            </a:r>
            <a:r>
              <a:rPr lang="pt-BR" sz="19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dos seus atributos </a:t>
            </a:r>
            <a:r>
              <a:rPr lang="pt-BR" sz="19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adscritivos</a:t>
            </a:r>
            <a:r>
              <a:rPr lang="pt-BR" sz="19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através de estereótipos, conduz esse povo, na maioria das vezes, a desenvolver comportamentos de </a:t>
            </a:r>
            <a:r>
              <a:rPr lang="pt-BR" sz="19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autorrejeição</a:t>
            </a:r>
            <a:r>
              <a:rPr lang="pt-BR" sz="19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resultando em rejeição e negação dos seus valores culturais e em preferência pela estética e valores culturais dos grupos sociais valorizados nas representações.</a:t>
            </a:r>
          </a:p>
          <a:p>
            <a:pPr marL="3657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SILVA, Ana Célia da. Superando o Racismo na escola. </a:t>
            </a:r>
            <a:r>
              <a:rPr lang="pt-BR" sz="1600" i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</a:t>
            </a:r>
            <a:r>
              <a:rPr lang="pt-BR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: MUNANGA, </a:t>
            </a:r>
            <a:r>
              <a:rPr lang="pt-BR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Kabengele</a:t>
            </a:r>
            <a:r>
              <a:rPr lang="pt-BR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 2. ed. rev.  </a:t>
            </a:r>
          </a:p>
          <a:p>
            <a:pPr marL="3657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Brasília: Ministério da Educação,</a:t>
            </a:r>
          </a:p>
          <a:p>
            <a:pPr marL="3657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Secretaria de Educação Continuada, Alfabetização e Diversidade, 2005. 204 p.: </a:t>
            </a:r>
            <a:r>
              <a:rPr lang="pt-BR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il</a:t>
            </a:r>
            <a:r>
              <a:rPr lang="pt-BR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p. 21.</a:t>
            </a:r>
          </a:p>
        </p:txBody>
      </p:sp>
      <p:pic>
        <p:nvPicPr>
          <p:cNvPr id="7" name="Google Shape;176;p5" descr="Diagrama">
            <a:extLst>
              <a:ext uri="{FF2B5EF4-FFF2-40B4-BE49-F238E27FC236}">
                <a16:creationId xmlns:a16="http://schemas.microsoft.com/office/drawing/2014/main" id="{F224853E-E22C-1323-4A49-0B17D753488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3444" t="1994" r="2957" b="4800"/>
          <a:stretch/>
        </p:blipFill>
        <p:spPr>
          <a:xfrm>
            <a:off x="14336032" y="1954802"/>
            <a:ext cx="3003231" cy="3032464"/>
          </a:xfrm>
          <a:prstGeom prst="flowChartConnector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8" name="Fluxograma: Processo Alternativo 7">
            <a:extLst>
              <a:ext uri="{FF2B5EF4-FFF2-40B4-BE49-F238E27FC236}">
                <a16:creationId xmlns:a16="http://schemas.microsoft.com/office/drawing/2014/main" id="{FAC6F3B1-FA2E-B3EF-1925-59FD18044B7E}"/>
              </a:ext>
            </a:extLst>
          </p:cNvPr>
          <p:cNvSpPr/>
          <p:nvPr/>
        </p:nvSpPr>
        <p:spPr>
          <a:xfrm>
            <a:off x="4158661" y="2296593"/>
            <a:ext cx="3003231" cy="985475"/>
          </a:xfrm>
          <a:prstGeom prst="flowChartAlternateProcess">
            <a:avLst/>
          </a:prstGeom>
          <a:solidFill>
            <a:srgbClr val="6F0D0E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</a:rPr>
              <a:t>LETRAMENTO</a:t>
            </a:r>
          </a:p>
          <a:p>
            <a:pPr algn="ctr"/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</a:rPr>
              <a:t>RACIAL</a:t>
            </a:r>
            <a:endParaRPr lang="pt-BR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Fluxograma: Processo Alternativo 8">
            <a:extLst>
              <a:ext uri="{FF2B5EF4-FFF2-40B4-BE49-F238E27FC236}">
                <a16:creationId xmlns:a16="http://schemas.microsoft.com/office/drawing/2014/main" id="{7B4025BE-D7A1-D765-83C3-FA442E97E922}"/>
              </a:ext>
            </a:extLst>
          </p:cNvPr>
          <p:cNvSpPr/>
          <p:nvPr/>
        </p:nvSpPr>
        <p:spPr>
          <a:xfrm>
            <a:off x="6530371" y="2815994"/>
            <a:ext cx="3003231" cy="985475"/>
          </a:xfrm>
          <a:prstGeom prst="flowChartAlternateProcess">
            <a:avLst/>
          </a:prstGeom>
          <a:solidFill>
            <a:srgbClr val="F3AA4B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</a:rPr>
              <a:t>CURRÍCULO</a:t>
            </a:r>
          </a:p>
          <a:p>
            <a:pPr algn="ctr"/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</a:rPr>
              <a:t>E PRÁTICAS</a:t>
            </a:r>
          </a:p>
          <a:p>
            <a:pPr algn="ctr"/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</a:rPr>
              <a:t>PEDAGÓGICAS</a:t>
            </a:r>
            <a:endParaRPr lang="pt-BR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Fluxograma: Processo Alternativo 9">
            <a:extLst>
              <a:ext uri="{FF2B5EF4-FFF2-40B4-BE49-F238E27FC236}">
                <a16:creationId xmlns:a16="http://schemas.microsoft.com/office/drawing/2014/main" id="{CFDAF4CA-4FA3-9789-4E78-D64A860ABC24}"/>
              </a:ext>
            </a:extLst>
          </p:cNvPr>
          <p:cNvSpPr/>
          <p:nvPr/>
        </p:nvSpPr>
        <p:spPr>
          <a:xfrm>
            <a:off x="9157562" y="3302978"/>
            <a:ext cx="3003231" cy="985475"/>
          </a:xfrm>
          <a:prstGeom prst="flowChartAlternateProcess">
            <a:avLst/>
          </a:prstGeom>
          <a:solidFill>
            <a:srgbClr val="6F0D0E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</a:rPr>
              <a:t>AÇÕES</a:t>
            </a:r>
          </a:p>
          <a:p>
            <a:pPr algn="ctr"/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</a:rPr>
              <a:t>ANTIRRACISTAS NO</a:t>
            </a:r>
          </a:p>
          <a:p>
            <a:pPr algn="ctr"/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</a:rPr>
              <a:t>ÂMBITO DA GESTÃO</a:t>
            </a:r>
          </a:p>
        </p:txBody>
      </p:sp>
      <p:sp>
        <p:nvSpPr>
          <p:cNvPr id="5" name="Google Shape;174;p5">
            <a:extLst>
              <a:ext uri="{FF2B5EF4-FFF2-40B4-BE49-F238E27FC236}">
                <a16:creationId xmlns:a16="http://schemas.microsoft.com/office/drawing/2014/main" id="{FE6C9148-3435-24F9-B24B-C42203E14C02}"/>
              </a:ext>
            </a:extLst>
          </p:cNvPr>
          <p:cNvSpPr/>
          <p:nvPr/>
        </p:nvSpPr>
        <p:spPr>
          <a:xfrm>
            <a:off x="10369392" y="4350986"/>
            <a:ext cx="579570" cy="698813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436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8">
            <a:extLst>
              <a:ext uri="{FF2B5EF4-FFF2-40B4-BE49-F238E27FC236}">
                <a16:creationId xmlns:a16="http://schemas.microsoft.com/office/drawing/2014/main" id="{4A37CE02-8FB3-6CBE-CC83-F48F6B50DA61}"/>
              </a:ext>
            </a:extLst>
          </p:cNvPr>
          <p:cNvSpPr txBox="1"/>
          <p:nvPr/>
        </p:nvSpPr>
        <p:spPr>
          <a:xfrm>
            <a:off x="2549290" y="639354"/>
            <a:ext cx="10209779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CONCEITOS IMPORTANTES</a:t>
            </a: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6A4FC66E-0F79-42F0-A53F-C97EC1A01BFA}"/>
              </a:ext>
            </a:extLst>
          </p:cNvPr>
          <p:cNvSpPr txBox="1"/>
          <p:nvPr/>
        </p:nvSpPr>
        <p:spPr>
          <a:xfrm>
            <a:off x="2549291" y="839171"/>
            <a:ext cx="8423509" cy="1189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672"/>
              </a:lnSpc>
            </a:pPr>
            <a:r>
              <a:rPr lang="pt-BR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Desenho Universal para a Aprendizagem − DUA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14D81904-8F14-33FE-DC08-EFEC1B96DEE2}"/>
              </a:ext>
            </a:extLst>
          </p:cNvPr>
          <p:cNvGrpSpPr/>
          <p:nvPr/>
        </p:nvGrpSpPr>
        <p:grpSpPr>
          <a:xfrm>
            <a:off x="-716027" y="7741633"/>
            <a:ext cx="4333052" cy="3643718"/>
            <a:chOff x="-1783761" y="4364463"/>
            <a:chExt cx="10493997" cy="8523518"/>
          </a:xfrm>
        </p:grpSpPr>
        <p:pic>
          <p:nvPicPr>
            <p:cNvPr id="19" name="Imagem 18" descr="Ícone&#10;&#10;Descrição gerada automaticamente">
              <a:extLst>
                <a:ext uri="{FF2B5EF4-FFF2-40B4-BE49-F238E27FC236}">
                  <a16:creationId xmlns:a16="http://schemas.microsoft.com/office/drawing/2014/main" id="{245AB6C8-B85B-7079-F875-937970CE8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20" name="Imagem 19" descr="Forma&#10;&#10;Descrição gerada automaticamente">
              <a:extLst>
                <a:ext uri="{FF2B5EF4-FFF2-40B4-BE49-F238E27FC236}">
                  <a16:creationId xmlns:a16="http://schemas.microsoft.com/office/drawing/2014/main" id="{E0BFA02D-FED8-BED8-0E82-0E48DC24E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A1183D4-C666-98DF-D0BC-C760BBDD90FE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1A568FB-B943-571F-07B9-FB11322437A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333" y="1017613"/>
            <a:ext cx="1130300" cy="1130300"/>
          </a:xfrm>
          <a:prstGeom prst="rect">
            <a:avLst/>
          </a:prstGeom>
        </p:spPr>
      </p:pic>
      <p:grpSp>
        <p:nvGrpSpPr>
          <p:cNvPr id="2" name="Google Shape;221;p8">
            <a:extLst>
              <a:ext uri="{FF2B5EF4-FFF2-40B4-BE49-F238E27FC236}">
                <a16:creationId xmlns:a16="http://schemas.microsoft.com/office/drawing/2014/main" id="{AAF61221-F0DA-93D5-7A9B-B7DF484778BF}"/>
              </a:ext>
            </a:extLst>
          </p:cNvPr>
          <p:cNvGrpSpPr/>
          <p:nvPr/>
        </p:nvGrpSpPr>
        <p:grpSpPr>
          <a:xfrm>
            <a:off x="2339592" y="6099000"/>
            <a:ext cx="14173126" cy="2628786"/>
            <a:chOff x="607190" y="2421263"/>
            <a:chExt cx="17364531" cy="3550864"/>
          </a:xfrm>
        </p:grpSpPr>
        <p:sp>
          <p:nvSpPr>
            <p:cNvPr id="4" name="Google Shape;222;p8">
              <a:extLst>
                <a:ext uri="{FF2B5EF4-FFF2-40B4-BE49-F238E27FC236}">
                  <a16:creationId xmlns:a16="http://schemas.microsoft.com/office/drawing/2014/main" id="{E51BFBBE-4755-8695-5A8A-C4E5E1F458BA}"/>
                </a:ext>
              </a:extLst>
            </p:cNvPr>
            <p:cNvSpPr/>
            <p:nvPr/>
          </p:nvSpPr>
          <p:spPr>
            <a:xfrm>
              <a:off x="607190" y="2432369"/>
              <a:ext cx="5181336" cy="3539758"/>
            </a:xfrm>
            <a:prstGeom prst="ellipse">
              <a:avLst/>
            </a:prstGeom>
            <a:solidFill>
              <a:srgbClr val="FBD4B4"/>
            </a:solidFill>
            <a:ln>
              <a:noFill/>
            </a:ln>
            <a:effectLst>
              <a:outerShdw blurRad="76200" sy="23000" kx="-1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/>
                  <a:sym typeface="Verdana"/>
                </a:rPr>
                <a:t>Desenho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2000" b="1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/>
                  <a:sym typeface="Verdana"/>
                </a:rPr>
                <a:t>Múltiplas formas, caminhos, desenhos para o ensino</a:t>
              </a:r>
              <a:endParaRPr lang="pt-BR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" name="Google Shape;224;p8">
              <a:extLst>
                <a:ext uri="{FF2B5EF4-FFF2-40B4-BE49-F238E27FC236}">
                  <a16:creationId xmlns:a16="http://schemas.microsoft.com/office/drawing/2014/main" id="{BE8278D7-0804-8628-2048-70F0898193B9}"/>
                </a:ext>
              </a:extLst>
            </p:cNvPr>
            <p:cNvSpPr/>
            <p:nvPr/>
          </p:nvSpPr>
          <p:spPr>
            <a:xfrm>
              <a:off x="11694025" y="2421263"/>
              <a:ext cx="6277696" cy="3550863"/>
            </a:xfrm>
            <a:prstGeom prst="ellipse">
              <a:avLst/>
            </a:prstGeom>
            <a:solidFill>
              <a:srgbClr val="FBD4B4"/>
            </a:solidFill>
            <a:ln>
              <a:noFill/>
            </a:ln>
            <a:effectLst>
              <a:outerShdw blurRad="76200" sy="23000" kx="-1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/>
                  <a:sym typeface="Verdana"/>
                </a:rPr>
                <a:t>Aprendizagem</a:t>
              </a:r>
              <a:endParaRPr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/>
                  <a:sym typeface="Verdana"/>
                </a:rPr>
                <a:t>Baseado nas neurociências: três redes cerebrais (reconhecimento, </a:t>
              </a:r>
              <a:endParaRPr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/>
                  <a:sym typeface="Verdana"/>
                </a:rPr>
                <a:t>estratégia e afetiva) para o aprendizado</a:t>
              </a:r>
              <a:endParaRPr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" name="Google Shape;225;p8">
              <a:extLst>
                <a:ext uri="{FF2B5EF4-FFF2-40B4-BE49-F238E27FC236}">
                  <a16:creationId xmlns:a16="http://schemas.microsoft.com/office/drawing/2014/main" id="{622B991C-1F39-787E-D1AC-1AEEC5808D4B}"/>
                </a:ext>
              </a:extLst>
            </p:cNvPr>
            <p:cNvSpPr/>
            <p:nvPr/>
          </p:nvSpPr>
          <p:spPr>
            <a:xfrm>
              <a:off x="6309331" y="2432368"/>
              <a:ext cx="4863889" cy="3425456"/>
            </a:xfrm>
            <a:prstGeom prst="ellipse">
              <a:avLst/>
            </a:prstGeom>
            <a:solidFill>
              <a:srgbClr val="FBD4B4"/>
            </a:solidFill>
            <a:ln>
              <a:noFill/>
            </a:ln>
            <a:effectLst>
              <a:outerShdw blurRad="76200" sy="23000" kx="-1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/>
                  <a:sym typeface="Verdana"/>
                </a:rPr>
                <a:t>Universal​</a:t>
              </a:r>
              <a:r>
                <a:rPr lang="pt-BR" sz="20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/>
                  <a:sym typeface="Verdana"/>
                </a:rPr>
                <a:t>​</a:t>
              </a:r>
              <a:endParaRPr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/>
                  <a:sym typeface="Verdana"/>
                </a:rPr>
                <a:t>Acessibilidade no</a:t>
              </a:r>
              <a:r>
                <a:rPr lang="pt-BR" sz="2000" dirty="0">
                  <a:latin typeface="Verdana" panose="020B0604030504040204" pitchFamily="34" charset="0"/>
                  <a:ea typeface="Verdana" panose="020B0604030504040204" pitchFamily="34" charset="0"/>
                  <a:sym typeface="Verdana"/>
                </a:rPr>
                <a:t> </a:t>
              </a:r>
              <a:r>
                <a:rPr lang="pt-BR" sz="20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/>
                  <a:sym typeface="Verdana"/>
                </a:rPr>
                <a:t>currículo</a:t>
              </a:r>
              <a:endParaRPr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endParaRPr>
            </a:p>
          </p:txBody>
        </p:sp>
      </p:grpSp>
      <p:sp>
        <p:nvSpPr>
          <p:cNvPr id="8" name="Google Shape;226;p8">
            <a:extLst>
              <a:ext uri="{FF2B5EF4-FFF2-40B4-BE49-F238E27FC236}">
                <a16:creationId xmlns:a16="http://schemas.microsoft.com/office/drawing/2014/main" id="{4B70FE36-0CD2-FE73-B05D-71E9755AE882}"/>
              </a:ext>
            </a:extLst>
          </p:cNvPr>
          <p:cNvSpPr txBox="1"/>
          <p:nvPr/>
        </p:nvSpPr>
        <p:spPr>
          <a:xfrm>
            <a:off x="2549290" y="9078587"/>
            <a:ext cx="92469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Fonte: ATPC EFAPE – Inclusão Escolar e Desenho Universal para a Aprendizagem. Disponível em: </a:t>
            </a:r>
            <a:r>
              <a:rPr lang="pt-BR" sz="1600" u="sng" dirty="0">
                <a:solidFill>
                  <a:srgbClr val="389E94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www.youtube.com/watch?v=</a:t>
            </a:r>
            <a:r>
              <a:rPr lang="pt-BR" sz="1600" u="sng" dirty="0" err="1">
                <a:solidFill>
                  <a:srgbClr val="389E94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xAQLkKpLJas</a:t>
            </a:r>
            <a:r>
              <a:rPr lang="pt-BR" sz="1600" dirty="0">
                <a:latin typeface="Verdana"/>
                <a:ea typeface="Verdana"/>
                <a:cs typeface="Verdana"/>
                <a:sym typeface="Verdana"/>
              </a:rPr>
              <a:t>. Acesso em: 2 abr. 2024.</a:t>
            </a:r>
            <a:r>
              <a:rPr lang="pt-BR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​</a:t>
            </a:r>
            <a:endParaRPr dirty="0"/>
          </a:p>
        </p:txBody>
      </p:sp>
      <p:sp>
        <p:nvSpPr>
          <p:cNvPr id="9" name="Google Shape;230;p8">
            <a:extLst>
              <a:ext uri="{FF2B5EF4-FFF2-40B4-BE49-F238E27FC236}">
                <a16:creationId xmlns:a16="http://schemas.microsoft.com/office/drawing/2014/main" id="{8185F631-3BF8-380D-E2DA-A5C4938E35DF}"/>
              </a:ext>
            </a:extLst>
          </p:cNvPr>
          <p:cNvSpPr txBox="1"/>
          <p:nvPr/>
        </p:nvSpPr>
        <p:spPr>
          <a:xfrm>
            <a:off x="984227" y="2767199"/>
            <a:ext cx="16503673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“Tornar a vida das pessoas mais simples”</a:t>
            </a:r>
            <a:r>
              <a:rPr lang="pt-BR" sz="2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Foi com esse objetivo que um grupo de arquitetos na década de 1970 criou o conceito chamado </a:t>
            </a:r>
            <a:r>
              <a:rPr lang="pt-BR" sz="24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Desenho universal</a:t>
            </a:r>
            <a:r>
              <a:rPr lang="pt-BR" sz="2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É uma maneira de pensar os ambientes e produtos para permitir o acesso do maior número possível de pessoas. 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Google Shape;231;p8">
            <a:extLst>
              <a:ext uri="{FF2B5EF4-FFF2-40B4-BE49-F238E27FC236}">
                <a16:creationId xmlns:a16="http://schemas.microsoft.com/office/drawing/2014/main" id="{9B5D12B9-14D9-5F4D-4420-A097E44E60D8}"/>
              </a:ext>
            </a:extLst>
          </p:cNvPr>
          <p:cNvSpPr txBox="1"/>
          <p:nvPr/>
        </p:nvSpPr>
        <p:spPr>
          <a:xfrm>
            <a:off x="984227" y="4076278"/>
            <a:ext cx="16503673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Aplicado à educação, se traduz em um modelo prático com o objetivo claro de reduzir as barreiras e ampliar as oportunidades para que cada estudante se desenvolva, guiado por um planejamento pedagógico e auxiliado por mídias digitais. 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Google Shape;232;p8">
            <a:extLst>
              <a:ext uri="{FF2B5EF4-FFF2-40B4-BE49-F238E27FC236}">
                <a16:creationId xmlns:a16="http://schemas.microsoft.com/office/drawing/2014/main" id="{59DE638E-1422-4D0D-855A-8926A68EBA8D}"/>
              </a:ext>
            </a:extLst>
          </p:cNvPr>
          <p:cNvSpPr txBox="1"/>
          <p:nvPr/>
        </p:nvSpPr>
        <p:spPr>
          <a:xfrm>
            <a:off x="984228" y="5385357"/>
            <a:ext cx="16503672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Tudo isso se apoia em profundas pesquisas sobre estudos sobre o cérebro e o processo de aprendizagem.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Google Shape;233;p8">
            <a:extLst>
              <a:ext uri="{FF2B5EF4-FFF2-40B4-BE49-F238E27FC236}">
                <a16:creationId xmlns:a16="http://schemas.microsoft.com/office/drawing/2014/main" id="{799C19CF-F594-7450-C8B4-494D1DDD8AF5}"/>
              </a:ext>
            </a:extLst>
          </p:cNvPr>
          <p:cNvSpPr txBox="1"/>
          <p:nvPr/>
        </p:nvSpPr>
        <p:spPr>
          <a:xfrm>
            <a:off x="2549290" y="2205121"/>
            <a:ext cx="117675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Trabalhando melhor o conceito de DUA e sua aplicação.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005E685-2783-920C-55A3-DEC2C335848F}"/>
              </a:ext>
            </a:extLst>
          </p:cNvPr>
          <p:cNvGrpSpPr/>
          <p:nvPr/>
        </p:nvGrpSpPr>
        <p:grpSpPr>
          <a:xfrm>
            <a:off x="15738709" y="-748339"/>
            <a:ext cx="2829203" cy="4333052"/>
            <a:chOff x="15675743" y="-804518"/>
            <a:chExt cx="2829203" cy="4333052"/>
          </a:xfrm>
        </p:grpSpPr>
        <p:pic>
          <p:nvPicPr>
            <p:cNvPr id="13" name="Imagem 12" descr="Ícone&#10;&#10;Descrição gerada automaticamente">
              <a:extLst>
                <a:ext uri="{FF2B5EF4-FFF2-40B4-BE49-F238E27FC236}">
                  <a16:creationId xmlns:a16="http://schemas.microsoft.com/office/drawing/2014/main" id="{4C06B990-F905-43F9-AA6C-1522AEFF1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14" name="Imagem 13" descr="Forma&#10;&#10;Descrição gerada automaticamente">
              <a:extLst>
                <a:ext uri="{FF2B5EF4-FFF2-40B4-BE49-F238E27FC236}">
                  <a16:creationId xmlns:a16="http://schemas.microsoft.com/office/drawing/2014/main" id="{8BF2989E-4BF8-D940-9D11-A2B0DA7BA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326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8">
            <a:extLst>
              <a:ext uri="{FF2B5EF4-FFF2-40B4-BE49-F238E27FC236}">
                <a16:creationId xmlns:a16="http://schemas.microsoft.com/office/drawing/2014/main" id="{4A37CE02-8FB3-6CBE-CC83-F48F6B50DA61}"/>
              </a:ext>
            </a:extLst>
          </p:cNvPr>
          <p:cNvSpPr txBox="1"/>
          <p:nvPr/>
        </p:nvSpPr>
        <p:spPr>
          <a:xfrm>
            <a:off x="2549290" y="639354"/>
            <a:ext cx="10209779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CONCEITOS IMPORTANTES</a:t>
            </a: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6A4FC66E-0F79-42F0-A53F-C97EC1A01BFA}"/>
              </a:ext>
            </a:extLst>
          </p:cNvPr>
          <p:cNvSpPr txBox="1"/>
          <p:nvPr/>
        </p:nvSpPr>
        <p:spPr>
          <a:xfrm>
            <a:off x="2549291" y="839171"/>
            <a:ext cx="8423509" cy="1189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672"/>
              </a:lnSpc>
            </a:pPr>
            <a:r>
              <a:rPr lang="pt-BR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Desenho Universal para a Aprendizagem − DUA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14D81904-8F14-33FE-DC08-EFEC1B96DEE2}"/>
              </a:ext>
            </a:extLst>
          </p:cNvPr>
          <p:cNvGrpSpPr/>
          <p:nvPr/>
        </p:nvGrpSpPr>
        <p:grpSpPr>
          <a:xfrm>
            <a:off x="-716027" y="7741633"/>
            <a:ext cx="4333052" cy="3643718"/>
            <a:chOff x="-1783761" y="4364463"/>
            <a:chExt cx="10493997" cy="8523518"/>
          </a:xfrm>
        </p:grpSpPr>
        <p:pic>
          <p:nvPicPr>
            <p:cNvPr id="19" name="Imagem 18" descr="Ícone&#10;&#10;Descrição gerada automaticamente">
              <a:extLst>
                <a:ext uri="{FF2B5EF4-FFF2-40B4-BE49-F238E27FC236}">
                  <a16:creationId xmlns:a16="http://schemas.microsoft.com/office/drawing/2014/main" id="{245AB6C8-B85B-7079-F875-937970CE8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20" name="Imagem 19" descr="Forma&#10;&#10;Descrição gerada automaticamente">
              <a:extLst>
                <a:ext uri="{FF2B5EF4-FFF2-40B4-BE49-F238E27FC236}">
                  <a16:creationId xmlns:a16="http://schemas.microsoft.com/office/drawing/2014/main" id="{E0BFA02D-FED8-BED8-0E82-0E48DC24E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A1183D4-C666-98DF-D0BC-C760BBDD90FE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1A568FB-B943-571F-07B9-FB11322437A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333" y="1017613"/>
            <a:ext cx="1130300" cy="1130300"/>
          </a:xfrm>
          <a:prstGeom prst="rect">
            <a:avLst/>
          </a:prstGeom>
        </p:spPr>
      </p:pic>
      <p:grpSp>
        <p:nvGrpSpPr>
          <p:cNvPr id="2" name="Google Shape;221;p8">
            <a:extLst>
              <a:ext uri="{FF2B5EF4-FFF2-40B4-BE49-F238E27FC236}">
                <a16:creationId xmlns:a16="http://schemas.microsoft.com/office/drawing/2014/main" id="{AAF61221-F0DA-93D5-7A9B-B7DF484778BF}"/>
              </a:ext>
            </a:extLst>
          </p:cNvPr>
          <p:cNvGrpSpPr/>
          <p:nvPr/>
        </p:nvGrpSpPr>
        <p:grpSpPr>
          <a:xfrm>
            <a:off x="4272760" y="2211455"/>
            <a:ext cx="9742480" cy="1555298"/>
            <a:chOff x="607190" y="2421263"/>
            <a:chExt cx="16692133" cy="3646114"/>
          </a:xfrm>
        </p:grpSpPr>
        <p:sp>
          <p:nvSpPr>
            <p:cNvPr id="4" name="Google Shape;222;p8">
              <a:extLst>
                <a:ext uri="{FF2B5EF4-FFF2-40B4-BE49-F238E27FC236}">
                  <a16:creationId xmlns:a16="http://schemas.microsoft.com/office/drawing/2014/main" id="{E51BFBBE-4755-8695-5A8A-C4E5E1F458BA}"/>
                </a:ext>
              </a:extLst>
            </p:cNvPr>
            <p:cNvSpPr/>
            <p:nvPr/>
          </p:nvSpPr>
          <p:spPr>
            <a:xfrm>
              <a:off x="607190" y="2432368"/>
              <a:ext cx="5181336" cy="3635009"/>
            </a:xfrm>
            <a:prstGeom prst="ellipse">
              <a:avLst/>
            </a:prstGeom>
            <a:solidFill>
              <a:srgbClr val="FBD4B4"/>
            </a:solidFill>
            <a:ln>
              <a:noFill/>
            </a:ln>
            <a:effectLst>
              <a:outerShdw blurRad="76200" sy="23000" kx="-1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/>
                  <a:sym typeface="Verdana"/>
                </a:rPr>
                <a:t>Desenho</a:t>
              </a:r>
              <a:endParaRPr lang="pt-BR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400" b="1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/>
                  <a:sym typeface="Verdana"/>
                </a:rPr>
                <a:t>Múltiplas formas, caminhos, </a:t>
              </a:r>
              <a:endParaRPr lang="pt-BR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/>
                  <a:sym typeface="Verdana"/>
                </a:rPr>
                <a:t>desenhos para o</a:t>
              </a:r>
              <a:endParaRPr lang="pt-BR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/>
                  <a:sym typeface="Verdana"/>
                </a:rPr>
                <a:t>ensino</a:t>
              </a:r>
              <a:endParaRPr lang="pt-BR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" name="Google Shape;224;p8">
              <a:extLst>
                <a:ext uri="{FF2B5EF4-FFF2-40B4-BE49-F238E27FC236}">
                  <a16:creationId xmlns:a16="http://schemas.microsoft.com/office/drawing/2014/main" id="{BE8278D7-0804-8628-2048-70F0898193B9}"/>
                </a:ext>
              </a:extLst>
            </p:cNvPr>
            <p:cNvSpPr/>
            <p:nvPr/>
          </p:nvSpPr>
          <p:spPr>
            <a:xfrm>
              <a:off x="11666051" y="2421263"/>
              <a:ext cx="5633272" cy="3550862"/>
            </a:xfrm>
            <a:prstGeom prst="ellipse">
              <a:avLst/>
            </a:prstGeom>
            <a:solidFill>
              <a:srgbClr val="FBD4B4"/>
            </a:solidFill>
            <a:ln>
              <a:noFill/>
            </a:ln>
            <a:effectLst>
              <a:outerShdw blurRad="76200" sy="23000" kx="-1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/>
                  <a:sym typeface="Verdana"/>
                </a:rPr>
                <a:t>Aprendizagem</a:t>
              </a:r>
              <a:endParaRPr sz="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/>
                  <a:sym typeface="Verdana"/>
                </a:rPr>
                <a:t>Baseado nas neurociências: três redes cerebrais</a:t>
              </a:r>
              <a:endParaRPr sz="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/>
                  <a:sym typeface="Verdana"/>
                </a:rPr>
                <a:t>(reconhecimento, </a:t>
              </a:r>
              <a:endParaRPr sz="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/>
                  <a:sym typeface="Verdana"/>
                </a:rPr>
                <a:t>estratégia e afetiva) para o aprendizado</a:t>
              </a:r>
              <a:endParaRPr sz="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" name="Google Shape;225;p8">
              <a:extLst>
                <a:ext uri="{FF2B5EF4-FFF2-40B4-BE49-F238E27FC236}">
                  <a16:creationId xmlns:a16="http://schemas.microsoft.com/office/drawing/2014/main" id="{622B991C-1F39-787E-D1AC-1AEEC5808D4B}"/>
                </a:ext>
              </a:extLst>
            </p:cNvPr>
            <p:cNvSpPr/>
            <p:nvPr/>
          </p:nvSpPr>
          <p:spPr>
            <a:xfrm>
              <a:off x="6309331" y="2432368"/>
              <a:ext cx="4863889" cy="3425456"/>
            </a:xfrm>
            <a:prstGeom prst="ellipse">
              <a:avLst/>
            </a:prstGeom>
            <a:solidFill>
              <a:srgbClr val="FBD4B4"/>
            </a:solidFill>
            <a:ln>
              <a:noFill/>
            </a:ln>
            <a:effectLst>
              <a:outerShdw blurRad="76200" sy="23000" kx="-1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/>
                  <a:sym typeface="Verdana"/>
                </a:rPr>
                <a:t>Universal</a:t>
              </a:r>
              <a:r>
                <a:rPr lang="pt-BR" sz="14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/>
                  <a:sym typeface="Verdana"/>
                </a:rPr>
                <a:t>​</a:t>
              </a:r>
              <a:r>
                <a:rPr lang="pt-BR" sz="14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/>
                  <a:sym typeface="Verdana"/>
                </a:rPr>
                <a:t>​</a:t>
              </a:r>
              <a:endParaRPr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/>
                  <a:sym typeface="Verdana"/>
                </a:rPr>
                <a:t>Acessibilidade no</a:t>
              </a:r>
              <a:r>
                <a:rPr lang="pt-BR" sz="1400" dirty="0">
                  <a:latin typeface="Verdana" panose="020B0604030504040204" pitchFamily="34" charset="0"/>
                  <a:ea typeface="Verdana" panose="020B0604030504040204" pitchFamily="34" charset="0"/>
                  <a:sym typeface="Verdana"/>
                </a:rPr>
                <a:t> </a:t>
              </a:r>
              <a:r>
                <a:rPr lang="pt-BR" sz="14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/>
                  <a:sym typeface="Verdana"/>
                </a:rPr>
                <a:t>currículo</a:t>
              </a:r>
              <a:endParaRPr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endParaRPr>
            </a:p>
          </p:txBody>
        </p:sp>
      </p:grpSp>
      <p:sp>
        <p:nvSpPr>
          <p:cNvPr id="8" name="Google Shape;226;p8">
            <a:extLst>
              <a:ext uri="{FF2B5EF4-FFF2-40B4-BE49-F238E27FC236}">
                <a16:creationId xmlns:a16="http://schemas.microsoft.com/office/drawing/2014/main" id="{4B70FE36-0CD2-FE73-B05D-71E9755AE882}"/>
              </a:ext>
            </a:extLst>
          </p:cNvPr>
          <p:cNvSpPr txBox="1"/>
          <p:nvPr/>
        </p:nvSpPr>
        <p:spPr>
          <a:xfrm>
            <a:off x="2549290" y="9155441"/>
            <a:ext cx="92469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Fonte: ATPC EFAPE – Inclusão Escolar e Desenho Universal para a Aprendizagem. Disponível em: </a:t>
            </a:r>
            <a:r>
              <a:rPr lang="pt-BR" sz="1600" u="sng" dirty="0">
                <a:solidFill>
                  <a:srgbClr val="389E94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www.youtube.com/watch?v=</a:t>
            </a:r>
            <a:r>
              <a:rPr lang="pt-BR" sz="1600" u="sng" dirty="0" err="1">
                <a:solidFill>
                  <a:srgbClr val="389E94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xAQLkKpLJas</a:t>
            </a:r>
            <a:r>
              <a:rPr lang="pt-BR" sz="1600" dirty="0">
                <a:latin typeface="Verdana"/>
                <a:ea typeface="Verdana"/>
                <a:cs typeface="Verdana"/>
                <a:sym typeface="Verdana"/>
              </a:rPr>
              <a:t>. Acesso em: 2 abr. 2024.</a:t>
            </a:r>
            <a:r>
              <a:rPr lang="pt-BR" sz="1600" dirty="0">
                <a:solidFill>
                  <a:srgbClr val="389E94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pt-BR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​</a:t>
            </a:r>
            <a:endParaRPr dirty="0"/>
          </a:p>
        </p:txBody>
      </p:sp>
      <p:sp>
        <p:nvSpPr>
          <p:cNvPr id="9" name="Google Shape;230;p8">
            <a:extLst>
              <a:ext uri="{FF2B5EF4-FFF2-40B4-BE49-F238E27FC236}">
                <a16:creationId xmlns:a16="http://schemas.microsoft.com/office/drawing/2014/main" id="{8185F631-3BF8-380D-E2DA-A5C4938E35DF}"/>
              </a:ext>
            </a:extLst>
          </p:cNvPr>
          <p:cNvSpPr txBox="1"/>
          <p:nvPr/>
        </p:nvSpPr>
        <p:spPr>
          <a:xfrm>
            <a:off x="2102633" y="4829941"/>
            <a:ext cx="15480517" cy="426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Quatro pontos que podem contribuir para sua estratégia:</a:t>
            </a:r>
          </a:p>
          <a:p>
            <a:pPr marL="457200" lvl="0" indent="-355600" algn="l" rtl="0">
              <a:spcBef>
                <a:spcPts val="0"/>
              </a:spcBef>
              <a:spcAft>
                <a:spcPts val="600"/>
              </a:spcAft>
              <a:buClr>
                <a:srgbClr val="389E94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Observar e procurar entender as condições do seu grupo de alunos</a:t>
            </a:r>
            <a:r>
              <a:rPr lang="pt-BR" sz="2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pt-BR" sz="2400" i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Quais são os recursos que posso usar? Quais as dificuldades daquele grupo? Quais as questões sociais locais que podem ser abordadas? Quais pontos/dados podem ser usados a favor da sua estratégia?</a:t>
            </a:r>
            <a:endParaRPr lang="pt-BR" sz="24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600"/>
              </a:spcAft>
              <a:buClr>
                <a:srgbClr val="389E94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Gerir sua sala com o objetivos claros para os alunos</a:t>
            </a:r>
            <a:r>
              <a:rPr lang="pt-BR" sz="2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pt-BR" sz="2400" i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Comandas claras geram mais engajamento e melhores resultados.</a:t>
            </a:r>
            <a:endParaRPr lang="pt-BR" sz="24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600"/>
              </a:spcAft>
              <a:buClr>
                <a:srgbClr val="389E94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Propor atividades que engajem o aluno</a:t>
            </a:r>
            <a:r>
              <a:rPr lang="pt-BR" sz="2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pt-BR" sz="2400" i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 um jogo? É uma técnica de </a:t>
            </a:r>
            <a:r>
              <a:rPr lang="pt-BR" sz="2400" i="1" dirty="0" err="1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Lemov</a:t>
            </a:r>
            <a:r>
              <a:rPr lang="pt-BR" sz="2400" i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 É uma atividade própria? Qual a melhor maneira de movimentar sua sala?</a:t>
            </a:r>
            <a:endParaRPr lang="pt-BR" sz="24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600"/>
              </a:spcAft>
              <a:buClr>
                <a:srgbClr val="389E94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Avaliar o aprendizado de maneira personalizada</a:t>
            </a:r>
            <a:r>
              <a:rPr lang="pt-BR" sz="2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pt-BR" sz="24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2400" i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Nem todos respondem da mesma maneira a uma proposta.</a:t>
            </a:r>
          </a:p>
        </p:txBody>
      </p:sp>
      <p:sp>
        <p:nvSpPr>
          <p:cNvPr id="15" name="Google Shape;258;g1f4d4d0190a_0_1">
            <a:extLst>
              <a:ext uri="{FF2B5EF4-FFF2-40B4-BE49-F238E27FC236}">
                <a16:creationId xmlns:a16="http://schemas.microsoft.com/office/drawing/2014/main" id="{6A4C73EA-05E7-52F3-CF19-BD0CDEA34626}"/>
              </a:ext>
            </a:extLst>
          </p:cNvPr>
          <p:cNvSpPr/>
          <p:nvPr/>
        </p:nvSpPr>
        <p:spPr>
          <a:xfrm>
            <a:off x="2443958" y="4112146"/>
            <a:ext cx="13400083" cy="576300"/>
          </a:xfrm>
          <a:prstGeom prst="rect">
            <a:avLst/>
          </a:prstGeom>
          <a:solidFill>
            <a:srgbClr val="389E94"/>
          </a:solidFill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Qual vai ser a sua estratégia para falar das desigualdades raciais no Brasil? 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C82F91A5-29DD-3FD5-9667-A9D9C72B9175}"/>
              </a:ext>
            </a:extLst>
          </p:cNvPr>
          <p:cNvGrpSpPr/>
          <p:nvPr/>
        </p:nvGrpSpPr>
        <p:grpSpPr>
          <a:xfrm>
            <a:off x="15738709" y="-748339"/>
            <a:ext cx="2829203" cy="4333052"/>
            <a:chOff x="15675743" y="-804518"/>
            <a:chExt cx="2829203" cy="4333052"/>
          </a:xfrm>
        </p:grpSpPr>
        <p:pic>
          <p:nvPicPr>
            <p:cNvPr id="10" name="Imagem 9" descr="Ícone&#10;&#10;Descrição gerada automaticamente">
              <a:extLst>
                <a:ext uri="{FF2B5EF4-FFF2-40B4-BE49-F238E27FC236}">
                  <a16:creationId xmlns:a16="http://schemas.microsoft.com/office/drawing/2014/main" id="{2213AEAF-4378-D231-7C13-C01F7C48B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11" name="Imagem 10" descr="Forma&#10;&#10;Descrição gerada automaticamente">
              <a:extLst>
                <a:ext uri="{FF2B5EF4-FFF2-40B4-BE49-F238E27FC236}">
                  <a16:creationId xmlns:a16="http://schemas.microsoft.com/office/drawing/2014/main" id="{59D2383F-9D80-6269-C86D-4B1423DDE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531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51e29-918e-4930-8c82-1a1853184cf9">
      <Terms xmlns="http://schemas.microsoft.com/office/infopath/2007/PartnerControls"/>
    </lcf76f155ced4ddcb4097134ff3c332f>
    <TaxCatchAll xmlns="a69ec1f2-e47e-46fc-a579-ceb6a0ffdbf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93D8E77C6AB9A41AD896F44C4DCD6FC" ma:contentTypeVersion="13" ma:contentTypeDescription="Crie um novo documento." ma:contentTypeScope="" ma:versionID="2e1e906edaa7ed2ccd212c7eb220aefa">
  <xsd:schema xmlns:xsd="http://www.w3.org/2001/XMLSchema" xmlns:xs="http://www.w3.org/2001/XMLSchema" xmlns:p="http://schemas.microsoft.com/office/2006/metadata/properties" xmlns:ns2="ffd51e29-918e-4930-8c82-1a1853184cf9" xmlns:ns3="a69ec1f2-e47e-46fc-a579-ceb6a0ffdbf2" targetNamespace="http://schemas.microsoft.com/office/2006/metadata/properties" ma:root="true" ma:fieldsID="2e5bdde509d40661e40239f5b349bacf" ns2:_="" ns3:_="">
    <xsd:import namespace="ffd51e29-918e-4930-8c82-1a1853184cf9"/>
    <xsd:import namespace="a69ec1f2-e47e-46fc-a579-ceb6a0ffdb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51e29-918e-4930-8c82-1a1853184c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Marcações de imagem" ma:readOnly="false" ma:fieldId="{5cf76f15-5ced-4ddc-b409-7134ff3c332f}" ma:taxonomyMulti="true" ma:sspId="6cacc59b-30bb-4402-ae5a-237a54327a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9ec1f2-e47e-46fc-a579-ceb6a0ffdb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42362d1-20e5-494d-a988-b02472749ede}" ma:internalName="TaxCatchAll" ma:showField="CatchAllData" ma:web="a69ec1f2-e47e-46fc-a579-ceb6a0ffdb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07C290-DD7E-4A87-91DF-62E1CE10513D}">
  <ds:schemaRefs>
    <ds:schemaRef ds:uri="a69ec1f2-e47e-46fc-a579-ceb6a0ffdbf2"/>
    <ds:schemaRef ds:uri="ffd51e29-918e-4930-8c82-1a1853184cf9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6E2C8F2-8A22-44FB-B27A-7F82F6F94E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825B55-1D56-46AB-A991-389678AEF356}">
  <ds:schemaRefs>
    <ds:schemaRef ds:uri="a69ec1f2-e47e-46fc-a579-ceb6a0ffdbf2"/>
    <ds:schemaRef ds:uri="ffd51e29-918e-4930-8c82-1a1853184c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3742</Words>
  <Application>Microsoft Office PowerPoint</Application>
  <PresentationFormat>Personalizar</PresentationFormat>
  <Paragraphs>214</Paragraphs>
  <Slides>16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Verdana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Multiplica 1</dc:title>
  <dc:subject/>
  <dc:creator>Walter Junior</dc:creator>
  <cp:keywords/>
  <dc:description/>
  <cp:lastModifiedBy>Eduardo de Camargo Neto</cp:lastModifiedBy>
  <cp:revision>56</cp:revision>
  <dcterms:created xsi:type="dcterms:W3CDTF">2006-08-16T00:00:00Z</dcterms:created>
  <dcterms:modified xsi:type="dcterms:W3CDTF">2024-04-08T18:33:10Z</dcterms:modified>
  <cp:category/>
  <dc:identifier>DAFn-ggBv_4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0x010100693D8E77C6AB9A41AD896F44C4DCD6FC</vt:lpwstr>
  </property>
  <property fmtid="{D5CDD505-2E9C-101B-9397-08002B2CF9AE}" pid="3" name="MediaServiceImageTags">
    <vt:lpwstr/>
  </property>
</Properties>
</file>