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316" r:id="rId6"/>
    <p:sldId id="259" r:id="rId7"/>
    <p:sldId id="330" r:id="rId8"/>
    <p:sldId id="260" r:id="rId9"/>
    <p:sldId id="258" r:id="rId10"/>
    <p:sldId id="331" r:id="rId11"/>
    <p:sldId id="332" r:id="rId12"/>
    <p:sldId id="262" r:id="rId13"/>
    <p:sldId id="264" r:id="rId14"/>
    <p:sldId id="266" r:id="rId15"/>
    <p:sldId id="320" r:id="rId16"/>
    <p:sldId id="317" r:id="rId17"/>
  </p:sldIdLst>
  <p:sldSz cx="18288000" cy="10287000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FA55A6-B56F-161E-AD2B-7E08318F15C5}" name="Val Pizzani" initials="VP" userId="e08b5bcbaef3faa7" providerId="Windows Live"/>
  <p188:author id="{99D158A8-C610-2B3A-7785-D910F6901CB4}" name="Guilherme Palomino" initials="GP" userId="034ea561bc67a55d" providerId="Windows Live"/>
  <p188:author id="{D5AB92D4-EA20-A92F-3A4C-C8FD90A232EC}" name="Priscila Risso" initials="PR" userId="Priscila Riss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 Pizzani" initials="VP" lastIdx="4" clrIdx="0">
    <p:extLst>
      <p:ext uri="{19B8F6BF-5375-455C-9EA6-DF929625EA0E}">
        <p15:presenceInfo xmlns:p15="http://schemas.microsoft.com/office/powerpoint/2012/main" userId="e08b5bcbaef3f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89E94"/>
    <a:srgbClr val="BF504C"/>
    <a:srgbClr val="4A91C2"/>
    <a:srgbClr val="267AC3"/>
    <a:srgbClr val="0E64D7"/>
    <a:srgbClr val="F98936"/>
    <a:srgbClr val="0BA643"/>
    <a:srgbClr val="8782D6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9796" autoAdjust="0"/>
  </p:normalViewPr>
  <p:slideViewPr>
    <p:cSldViewPr snapToGrid="0">
      <p:cViewPr>
        <p:scale>
          <a:sx n="37" d="100"/>
          <a:sy n="37" d="100"/>
        </p:scale>
        <p:origin x="1212" y="24"/>
      </p:cViewPr>
      <p:guideLst>
        <p:guide orient="horz" pos="2197"/>
        <p:guide pos="2880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EE159-4C6F-4F2E-9C80-F470BF226737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20B5-CD0C-438D-B87F-B9400942C3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0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ljGUJCWkA4?si=PBHwvj6Q_CtK_RE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Q5KFhF2d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ervocmsp.educacao.sp.gov.br/106358/642049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rystockbridge617.getarchive.net/amp/media/getulio-vargas-dfsp-a8a67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agenciasenado/52036757879/" TargetMode="External"/><Relationship Id="rId5" Type="http://schemas.openxmlformats.org/officeDocument/2006/relationships/hyperlink" Target="https://www.flickr.com/photos/midianinja/49214932136" TargetMode="External"/><Relationship Id="rId4" Type="http://schemas.openxmlformats.org/officeDocument/2006/relationships/hyperlink" Target="https://commons.wikimedia.org/wiki/File:Feira_de_Frankfurt_2013_(10276794135).jp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00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Fonte: Documento de Orientação e Estudo – Programa Multiplica SP #Professores, p. 38.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“De acordo com Moscovici (1997), o feedback torna-se útil quando atende aos seguintes requisitos: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descritivo: </a:t>
            </a:r>
            <a:r>
              <a:rPr lang="pt-BR" dirty="0"/>
              <a:t>Ter uma proposta de diálogo, sem julgamentos, apenas relatando o que foi observado.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específico: </a:t>
            </a:r>
            <a:r>
              <a:rPr lang="pt-BR" dirty="0"/>
              <a:t>Proporcionar, ao formador, reflexão sobre seu comportamento e atitudes diante do saber docente, focado no diálogo.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compatível: </a:t>
            </a:r>
            <a:r>
              <a:rPr lang="pt-BR" dirty="0"/>
              <a:t>Estar pautado nas necessidades do observador e do observado, sem constrangimentos, mantendo a ética, sem deixar de enfatizar pontos, tópicos e momentos visíveis a serem trabalhados na melhoria e na dinâmica do formador, durante a reunião com seus cursistas.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dirigido: </a:t>
            </a:r>
            <a:r>
              <a:rPr lang="pt-BR" dirty="0"/>
              <a:t>Deve ser voltado para comportamentos sobre os quais o observador deve refletir para a melhoria da sua prática. As fragilidades identificadas precisam ser analisadas de forma construtiva e, a partir disso, definidas metas e estratégias para solucionar as dificuldades apresentadas.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solicitado: </a:t>
            </a:r>
            <a:r>
              <a:rPr lang="pt-BR" dirty="0"/>
              <a:t>Deve ser clara para o formador a importância da devolutiva; assim, observador e observado devem combinar previamente o momento das devolutivas, pois, quando isso acontece, fica mais fácil a execução do feedback.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oportuno: </a:t>
            </a:r>
            <a:r>
              <a:rPr lang="pt-BR" dirty="0"/>
              <a:t>O observador precisa atentar-se para o prazo da devolutiva, pois se passar muito tempo entre o ato de observar e o feedback, a devolutiva pode perder o sentido, tornando-se ineficaz.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b="1" dirty="0"/>
              <a:t>Ser esclarecedor: </a:t>
            </a:r>
            <a:r>
              <a:rPr lang="pt-BR" dirty="0"/>
              <a:t>Propor uma comunicação clara e objetiva, favorecendo, dessa forma, a construção de um novo olhar sobre os processos de ensino e aprendizagem do adulto professor, contribuindo para o seu processo formativo.”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60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Vídeo 2: </a:t>
            </a:r>
            <a:r>
              <a:rPr lang="pt-BR" dirty="0">
                <a:hlinkClick r:id="rId3"/>
              </a:rPr>
              <a:t>https://youtu.be/zljGUJCWkA4?si=PBHwvj6Q_CtK_REA</a:t>
            </a:r>
            <a:endParaRPr lang="pt-BR" dirty="0"/>
          </a:p>
          <a:p>
            <a:endParaRPr lang="pt-BR" dirty="0">
              <a:cs typeface="Calibri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90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9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Link do </a:t>
            </a:r>
            <a:r>
              <a:rPr lang="pt-BR" dirty="0" err="1"/>
              <a:t>Canva</a:t>
            </a:r>
            <a:r>
              <a:rPr lang="pt-BR" dirty="0"/>
              <a:t>: https://www.canva.com/design/DAF5CcgQjS0/wnc8v7qfcKbyPDV94hwoEg/edit?utm_content=DAF5CcgQjS0&amp;utm_campaign=designshare&amp;utm_medium=link2&amp;utm_source=sharebutton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14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Link da imagem 1: Censo 2022. Panorama. Disponível em: https://censo2022.ibge.gov.br/panorama/?utm_source=ibge&amp;utm_medium=home&amp;utm_campaign=portal. Acesso em: 17 abr. 2024.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Imagem 2: O gráfico pizza foi criado pelo autor dos slides utilizando os dados da imagem 1.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8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dirty="0"/>
              <a:t>Imagem 1 </a:t>
            </a:r>
            <a:r>
              <a:rPr lang="pt-BR" dirty="0">
                <a:hlinkClick r:id="rId3"/>
              </a:rPr>
              <a:t>–</a:t>
            </a:r>
            <a:r>
              <a:rPr lang="pt-BR" dirty="0"/>
              <a:t> MUNDURU, Daniel. </a:t>
            </a:r>
            <a:r>
              <a:rPr lang="pt-BR" i="1" dirty="0"/>
              <a:t>Professor Edson Kayapó e a importância da Literatura Indígena</a:t>
            </a:r>
            <a:r>
              <a:rPr lang="pt-BR" dirty="0"/>
              <a:t>. Disponível em: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https://www.youtube.com/watch?v=sIQ5KFhF2dU</a:t>
            </a:r>
            <a:r>
              <a:rPr lang="pt-BR" u="none" dirty="0">
                <a:solidFill>
                  <a:schemeClr val="hlink"/>
                </a:solidFill>
              </a:rPr>
              <a:t>. Acesso em: 17 abr. 2024.</a:t>
            </a:r>
            <a:endParaRPr lang="pt-BR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pt-BR" dirty="0"/>
              <a:t>Imagem 2 - Censo 2022. Panorama. Disponível em: https://censo2022.ibge.gov.br/panorama/?</a:t>
            </a:r>
            <a:r>
              <a:rPr lang="pt-BR" dirty="0" err="1"/>
              <a:t>utm_source</a:t>
            </a:r>
            <a:r>
              <a:rPr lang="pt-BR" dirty="0"/>
              <a:t>=</a:t>
            </a:r>
            <a:r>
              <a:rPr lang="pt-BR" dirty="0" err="1"/>
              <a:t>ibge&amp;utm_medium</a:t>
            </a:r>
            <a:r>
              <a:rPr lang="pt-BR" dirty="0"/>
              <a:t>=</a:t>
            </a:r>
            <a:r>
              <a:rPr lang="pt-BR" dirty="0" err="1"/>
              <a:t>home&amp;utm_campaign</a:t>
            </a:r>
            <a:r>
              <a:rPr lang="pt-BR" dirty="0"/>
              <a:t>=portal. Acesso em: 17 abr. 2024.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4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cs typeface="Calibri"/>
              </a:rPr>
              <a:t>Imagens 1 e 2 – Material Digital: </a:t>
            </a:r>
            <a:r>
              <a:rPr lang="pt-BR" dirty="0">
                <a:cs typeface="Calibri"/>
                <a:hlinkClick r:id="rId3"/>
              </a:rPr>
              <a:t>https://</a:t>
            </a:r>
            <a:r>
              <a:rPr lang="pt-BR" dirty="0">
                <a:hlinkClick r:id="rId3"/>
              </a:rPr>
              <a:t>acervocmsp.educacao.sp.gov.br/106358/642049.pdf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3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Imagem: Brasil de Direitos. Disponível em: https://www.brasildedireitos.org.br/atualidades/povos-indgenas-do-brasil-quantos-so-onde-vivem-como-lutam-por-direitos. Acesso em: 17 abr. 2024.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84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/>
              <a:t>Foto imagem: Gary </a:t>
            </a:r>
            <a:r>
              <a:rPr lang="pt-BR" dirty="0" err="1"/>
              <a:t>Stockbridge</a:t>
            </a:r>
            <a:r>
              <a:rPr lang="pt-BR" dirty="0"/>
              <a:t>. Disponível em: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https://garystockbridge617.getarchive.net/amp/media/getulio-vargas-dfsp-a8a67d</a:t>
            </a:r>
            <a:r>
              <a:rPr lang="pt-BR" u="none" dirty="0">
                <a:solidFill>
                  <a:schemeClr val="hlink"/>
                </a:solidFill>
              </a:rPr>
              <a:t>. Acesso em: 17 abr. 2024.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pt-BR" dirty="0"/>
              <a:t>Foto imagem: </a:t>
            </a:r>
            <a:r>
              <a:rPr lang="pt-BR" dirty="0" err="1"/>
              <a:t>Wikimedia</a:t>
            </a:r>
            <a:r>
              <a:rPr lang="pt-BR" dirty="0"/>
              <a:t> Commons. Disponível em: </a:t>
            </a:r>
            <a:r>
              <a:rPr lang="pt-BR" u="sng" dirty="0">
                <a:solidFill>
                  <a:schemeClr val="hlink"/>
                </a:solidFill>
                <a:hlinkClick r:id="rId4"/>
              </a:rPr>
              <a:t>https://commons.wikimedia.org/wiki/File:Feira_de_Frankfurt_2013_(10276794135).</a:t>
            </a:r>
            <a:r>
              <a:rPr lang="pt-BR" u="sng" dirty="0" err="1">
                <a:solidFill>
                  <a:schemeClr val="hlink"/>
                </a:solidFill>
                <a:hlinkClick r:id="rId4"/>
              </a:rPr>
              <a:t>jpg</a:t>
            </a:r>
            <a:r>
              <a:rPr lang="pt-BR" u="none" dirty="0">
                <a:solidFill>
                  <a:schemeClr val="hlink"/>
                </a:solidFill>
              </a:rPr>
              <a:t>. Acesso em: 17 abr. 2024.</a:t>
            </a: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pt-BR" dirty="0"/>
              <a:t>Foto imagem: Flickr. Disponível em: </a:t>
            </a:r>
            <a:r>
              <a:rPr lang="pt-BR" u="sng" dirty="0">
                <a:solidFill>
                  <a:schemeClr val="hlink"/>
                </a:solidFill>
                <a:hlinkClick r:id="rId5"/>
              </a:rPr>
              <a:t>https://www.flickr.com/photos/midianinja/49214932136</a:t>
            </a:r>
            <a:r>
              <a:rPr lang="pt-BR" u="none" dirty="0">
                <a:solidFill>
                  <a:schemeClr val="hlink"/>
                </a:solidFill>
              </a:rPr>
              <a:t>. Acesso em: 17 abr. 2024.</a:t>
            </a: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pt-BR" dirty="0"/>
              <a:t>Foto imagem: Flickr. Disponível em: </a:t>
            </a:r>
            <a:r>
              <a:rPr lang="pt-BR" u="sng" dirty="0">
                <a:solidFill>
                  <a:schemeClr val="hlink"/>
                </a:solidFill>
                <a:hlinkClick r:id="rId6"/>
              </a:rPr>
              <a:t>https://www.flickr.com/photos/agenciasenado/52036757879/</a:t>
            </a:r>
            <a:r>
              <a:rPr lang="pt-BR" u="none" dirty="0">
                <a:solidFill>
                  <a:schemeClr val="hlink"/>
                </a:solidFill>
              </a:rPr>
              <a:t>. Acesso em: 17 abr. 2024.</a:t>
            </a: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8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29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baseline="0" dirty="0">
                <a:solidFill>
                  <a:srgbClr val="000000"/>
                </a:solidFill>
              </a:rPr>
              <a:t>“A </a:t>
            </a:r>
            <a:r>
              <a:rPr lang="pt-BR" sz="1200" b="0" i="0" u="none" strike="noStrike" baseline="0" dirty="0">
                <a:solidFill>
                  <a:srgbClr val="001120"/>
                </a:solidFill>
              </a:rPr>
              <a:t>recomposição é mais ampla do que o reforço ou a recuperação escolar e pode abranger ambos. Seu objetivo principal é revisitar todo o processo de ensino-aprendizagem, que foi signi</a:t>
            </a:r>
            <a:r>
              <a:rPr lang="pt-BR" sz="1200" b="0" i="0" u="none" strike="noStrike" baseline="0" dirty="0">
                <a:solidFill>
                  <a:srgbClr val="000000"/>
                </a:solidFill>
              </a:rPr>
              <a:t>fi</a:t>
            </a:r>
            <a:r>
              <a:rPr lang="pt-BR" sz="1200" b="0" i="0" u="none" strike="noStrike" baseline="0" dirty="0">
                <a:solidFill>
                  <a:srgbClr val="001120"/>
                </a:solidFill>
              </a:rPr>
              <a:t>cativamente afetado durante a pandemia, sem se limitar apenas a um único conteúdo ou habilidade” (ALMEIDA, 2022).</a:t>
            </a:r>
            <a:endParaRPr lang="pt-BR" sz="1200" b="0" i="0" u="none" strike="noStrike" baseline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u="none" strike="noStrike" baseline="0" dirty="0">
                <a:solidFill>
                  <a:srgbClr val="001120"/>
                </a:solidFill>
              </a:rPr>
              <a:t>A Recomposição da Aprendizagem busca reduzir as disparidades educacionais e promover o desenvolvimento de conhecimentos, habilidades e competências apropriados para cada fase do ensino. </a:t>
            </a:r>
            <a:r>
              <a:rPr lang="pt-BR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 uma forma de articulação de diversas iniciativas para acelerar e reparar a aprendizagem.</a:t>
            </a:r>
            <a:endParaRPr lang="pt-BR" sz="1000" b="0" i="0" u="none" strike="noStrike" baseline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620B5-CD0C-438D-B87F-B9400942C32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64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64F166-BCE0-778F-31A4-F709AA234EA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12C4B4C-C68F-6082-7FF5-496ABF2B4357}"/>
              </a:ext>
            </a:extLst>
          </p:cNvPr>
          <p:cNvSpPr/>
          <p:nvPr userDrawn="1"/>
        </p:nvSpPr>
        <p:spPr>
          <a:xfrm>
            <a:off x="525676" y="582132"/>
            <a:ext cx="17236648" cy="9122735"/>
          </a:xfrm>
          <a:prstGeom prst="rect">
            <a:avLst/>
          </a:prstGeom>
          <a:solidFill>
            <a:schemeClr val="lt1">
              <a:alpha val="84147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EE32C3-69CF-8C4F-44BD-7D7BEEFABE7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6304923" y="8305800"/>
            <a:ext cx="1313091" cy="126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lo.br/j/rbee/a/F5g6rWB3wTZwyBN4LpLgv5C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legis.senado.leg.br/norma/36062439/publicacao/3607264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2.camara.leg.br/legin/fed/declei/1940-1949/decreto-lei-5540-2-junho-1943-415603-publicacaooriginal-1-pe.html" TargetMode="External"/><Relationship Id="rId11" Type="http://schemas.openxmlformats.org/officeDocument/2006/relationships/hyperlink" Target="https://multiplicasp.educacao.sp.gov.br/wp-content/uploads/2023/12/documentoorientadormultiplicaspv06.pdf" TargetMode="External"/><Relationship Id="rId5" Type="http://schemas.openxmlformats.org/officeDocument/2006/relationships/image" Target="../media/image35.png"/><Relationship Id="rId10" Type="http://schemas.openxmlformats.org/officeDocument/2006/relationships/hyperlink" Target="https://efape.educacao.sp.gov.br/wp-content/uploads/2021/06/eixos-de-formacao-2021.pdf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12.senado.leg.br/manualdecomunicacao/estilos/&#237;ndio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Feira_de_Frankfurt_2013_(10276794135).jp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garystockbridge617.getarchive.net/amp/media/getulio-vargas-dfsp-a8a67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asildedireitos.org.br/atualidades/povos-indgenas-do-brasil-quantos-so-onde-vivem-como-lutam-por-direitos" TargetMode="External"/><Relationship Id="rId11" Type="http://schemas.openxmlformats.org/officeDocument/2006/relationships/image" Target="../media/image36.png"/><Relationship Id="rId5" Type="http://schemas.openxmlformats.org/officeDocument/2006/relationships/hyperlink" Target="https://www.youtube.com/watch?v=sIQ5KFhF2dU" TargetMode="External"/><Relationship Id="rId10" Type="http://schemas.openxmlformats.org/officeDocument/2006/relationships/hyperlink" Target="https://www.flickr.com/photos/agenciasenado/52036757879/" TargetMode="External"/><Relationship Id="rId4" Type="http://schemas.openxmlformats.org/officeDocument/2006/relationships/hyperlink" Target="https://censo2022.ibge.gov.br/panorama/?utm_source=ibge&amp;utm_medium=home&amp;utm_campaign=portal" TargetMode="External"/><Relationship Id="rId9" Type="http://schemas.openxmlformats.org/officeDocument/2006/relationships/hyperlink" Target="https://www.flickr.com/photos/midianinja/4921493213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tive-land.ca/?lang=pt-br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22A0E14-BCA1-2EAE-1FEC-9270979183B7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696750" y="842920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PAUTA FORMATIVA 07</a:t>
            </a:r>
          </a:p>
        </p:txBody>
      </p:sp>
      <p:pic>
        <p:nvPicPr>
          <p:cNvPr id="15" name="Imagem 14" descr="Uma imagem contendo objeto, relógio, mesa, pequeno&#10;&#10;Descrição gerada automaticamente">
            <a:extLst>
              <a:ext uri="{FF2B5EF4-FFF2-40B4-BE49-F238E27FC236}">
                <a16:creationId xmlns:a16="http://schemas.microsoft.com/office/drawing/2014/main" id="{76D407D4-57EB-D3BA-577A-B6B60DEFA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39" y="2592857"/>
            <a:ext cx="11315726" cy="6789435"/>
          </a:xfrm>
          <a:prstGeom prst="rect">
            <a:avLst/>
          </a:prstGeom>
          <a:effectLst/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B4101A19-BFD3-4A96-C8AA-960548613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</p:spPr>
      </p:pic>
      <p:pic>
        <p:nvPicPr>
          <p:cNvPr id="21" name="Imagem 20" descr="Forma&#10;&#10;Descrição gerada automaticamente">
            <a:extLst>
              <a:ext uri="{FF2B5EF4-FFF2-40B4-BE49-F238E27FC236}">
                <a16:creationId xmlns:a16="http://schemas.microsoft.com/office/drawing/2014/main" id="{E49BD82A-4D15-ECA5-D54F-A95FB6A03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59806" y="2034424"/>
            <a:ext cx="5645381" cy="1049399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59E40BB4-3D7E-CAA9-4091-5028E99FB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3" y="4518308"/>
            <a:ext cx="5449091" cy="3065114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1B851C3-8519-D47F-72E0-69867B4B3FA2}"/>
              </a:ext>
            </a:extLst>
          </p:cNvPr>
          <p:cNvSpPr txBox="1"/>
          <p:nvPr/>
        </p:nvSpPr>
        <p:spPr>
          <a:xfrm>
            <a:off x="1696749" y="1998795"/>
            <a:ext cx="14342726" cy="225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8000" b="1" spc="703" dirty="0">
                <a:solidFill>
                  <a:srgbClr val="FF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</a:t>
            </a:r>
            <a:r>
              <a:rPr lang="en-US" sz="7200" b="1" spc="703" dirty="0">
                <a:solidFill>
                  <a:srgbClr val="FFD2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ANTIRRACISTA</a:t>
            </a:r>
            <a:endParaRPr lang="en-US" sz="8000" b="1" spc="703" dirty="0">
              <a:solidFill>
                <a:srgbClr val="FFD2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Google Shape;99;p1">
            <a:extLst>
              <a:ext uri="{FF2B5EF4-FFF2-40B4-BE49-F238E27FC236}">
                <a16:creationId xmlns:a16="http://schemas.microsoft.com/office/drawing/2014/main" id="{3856F1E5-7BCA-5138-D9EB-298DD1788B26}"/>
              </a:ext>
            </a:extLst>
          </p:cNvPr>
          <p:cNvSpPr txBox="1"/>
          <p:nvPr/>
        </p:nvSpPr>
        <p:spPr>
          <a:xfrm>
            <a:off x="13098902" y="9157977"/>
            <a:ext cx="455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3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pt-BR" sz="3400" b="1" i="0" u="sng" strike="noStrike" cap="none" baseline="30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r>
              <a:rPr lang="pt-BR" sz="3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ENCONTRO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8">
            <a:extLst>
              <a:ext uri="{FF2B5EF4-FFF2-40B4-BE49-F238E27FC236}">
                <a16:creationId xmlns:a16="http://schemas.microsoft.com/office/drawing/2014/main" id="{CF74D212-5CE1-A1C8-49EB-B06A633CD668}"/>
              </a:ext>
            </a:extLst>
          </p:cNvPr>
          <p:cNvSpPr txBox="1"/>
          <p:nvPr/>
        </p:nvSpPr>
        <p:spPr>
          <a:xfrm>
            <a:off x="2549290" y="639354"/>
            <a:ext cx="1169833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AVALIAÇÃO/FEEDBACK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F38204-3A4C-017C-008F-E12D26D12FA2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22B221A-628D-383A-C790-0CDCEAEB33AE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5347E7C4-B232-FB57-F17D-79214CC89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1" name="Imagem 20" descr="Forma&#10;&#10;Descrição gerada automaticamente">
              <a:extLst>
                <a:ext uri="{FF2B5EF4-FFF2-40B4-BE49-F238E27FC236}">
                  <a16:creationId xmlns:a16="http://schemas.microsoft.com/office/drawing/2014/main" id="{9602020B-FF45-6306-1509-4959B0300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4A43C26-4457-756F-3A65-813D78A9C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05"/>
          <a:stretch/>
        </p:blipFill>
        <p:spPr>
          <a:xfrm>
            <a:off x="995570" y="1192696"/>
            <a:ext cx="1112393" cy="939913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C8761136-8B24-9EEE-E523-580D37676626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graphicFrame>
        <p:nvGraphicFramePr>
          <p:cNvPr id="4" name="Google Shape;273;p10">
            <a:extLst>
              <a:ext uri="{FF2B5EF4-FFF2-40B4-BE49-F238E27FC236}">
                <a16:creationId xmlns:a16="http://schemas.microsoft.com/office/drawing/2014/main" id="{D397F9A3-0D23-2D6B-27E8-14688A705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12998"/>
              </p:ext>
            </p:extLst>
          </p:nvPr>
        </p:nvGraphicFramePr>
        <p:xfrm>
          <a:off x="2549290" y="2593423"/>
          <a:ext cx="13498572" cy="663206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093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4F6128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4F612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descritivo </a:t>
                      </a:r>
                      <a:endParaRPr sz="1400" u="none" strike="noStrike" cap="none"/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Ter uma proposta de diálogo, sem julgamentos, apenas relatando o que foi observado. </a:t>
                      </a:r>
                      <a:endParaRPr sz="1400" u="none" strike="noStrike" cap="none"/>
                    </a:p>
                  </a:txBody>
                  <a:tcPr marL="66675" marR="66675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rgbClr val="4F6128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4F612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específico </a:t>
                      </a:r>
                      <a:endParaRPr sz="1400" u="none" strike="noStrike" cap="none"/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Proporcionar, ao formador, reflexão sobre seu comportamento e atitudes diante do saber docente, focado no diálogo.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4F612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compatível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Estar pautado nas necessidades do observador e do observado, sem constrangimentos, mantendo a ética, sem deixar de enfatizar pontos, tópicos e momentos visíveis a serem trabalhados na melhoria e na dinâmica do formador, durante a reunião com seus cursistas. </a:t>
                      </a:r>
                      <a:endParaRPr sz="1400" u="none" strike="noStrike" cap="none"/>
                    </a:p>
                  </a:txBody>
                  <a:tcPr marL="66675" marR="66675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4F612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dirigido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voltado para comportamentos sobre os quais o observador deve refletir para a melhoria da sua prática. As fragilidades identificadas precisam ser analisadas de forma construtiva e, a partir disso, definidas metas e estratégias para solucionar as dificuldades apresentadas.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4F612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solicitado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Deve ser clara para o formador a importância da devolutiva; assim, observador e observado devem combinar previamente o momento das devolutivas, pois, quando isso acontece, fica mais fácil a execução do feedback. </a:t>
                      </a:r>
                      <a:endParaRPr sz="1400" u="none" strike="noStrike" cap="none"/>
                    </a:p>
                  </a:txBody>
                  <a:tcPr marL="66675" marR="66675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4F612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oportuno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 observador precisa atentar para o prazo da devolutiva, pois se passar muito tempo entre o ato de observar e o feedback, a devolutiva pode perder o sentido, tornando-se ineficaz. </a:t>
                      </a:r>
                      <a:endParaRPr sz="1400" u="none" strike="noStrike" cap="none"/>
                    </a:p>
                  </a:txBody>
                  <a:tcPr marL="66675" marR="66675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 dirty="0">
                          <a:solidFill>
                            <a:srgbClr val="4F6128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 esclarecedor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Propor uma comunicação clara e objetiva, favorecendo, dessa forma, a construção de um novo olhar sobre os processos de ensino e aprendizagem do adulto professor, contribuindo para o seu processo formativo. </a:t>
                      </a:r>
                      <a:endParaRPr sz="1400" u="none" strike="noStrike" cap="none" dirty="0"/>
                    </a:p>
                  </a:txBody>
                  <a:tcPr marL="66675" marR="66675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Google Shape;274;p10">
            <a:extLst>
              <a:ext uri="{FF2B5EF4-FFF2-40B4-BE49-F238E27FC236}">
                <a16:creationId xmlns:a16="http://schemas.microsoft.com/office/drawing/2014/main" id="{6E094D01-BAEA-C219-784D-6D8411C9F90C}"/>
              </a:ext>
            </a:extLst>
          </p:cNvPr>
          <p:cNvSpPr txBox="1"/>
          <p:nvPr/>
        </p:nvSpPr>
        <p:spPr>
          <a:xfrm rot="-5400000">
            <a:off x="-1438109" y="5447790"/>
            <a:ext cx="66320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Feedback útil</a:t>
            </a:r>
            <a:endParaRPr sz="5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275;p10">
            <a:extLst>
              <a:ext uri="{FF2B5EF4-FFF2-40B4-BE49-F238E27FC236}">
                <a16:creationId xmlns:a16="http://schemas.microsoft.com/office/drawing/2014/main" id="{2D88DEC7-63CE-84B0-05CC-F0FACBD768DF}"/>
              </a:ext>
            </a:extLst>
          </p:cNvPr>
          <p:cNvSpPr txBox="1"/>
          <p:nvPr/>
        </p:nvSpPr>
        <p:spPr>
          <a:xfrm>
            <a:off x="2549290" y="9303970"/>
            <a:ext cx="15738710" cy="3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Fonte: </a:t>
            </a:r>
            <a:r>
              <a:rPr lang="pt-BR" sz="16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Documento de Orientação e Estudo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Programa Multiplica SP #Professores.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8C231C78-AF38-B1D0-0BEF-B18667E3392B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SAIBA MAIS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9E101C-4BD2-716C-6B0C-52B924ECA31F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B3D9FD9-5EAC-5C20-641D-B594E1CF566B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2D2E7CBF-919E-FF47-50C3-7EC0E9510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9EC8D364-C7CB-9040-23E2-ED7ED26D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E886A717-9FB2-B5F9-D1E1-82BA60A65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960" y="1031782"/>
            <a:ext cx="1081024" cy="1081024"/>
          </a:xfrm>
          <a:prstGeom prst="rect">
            <a:avLst/>
          </a:prstGeom>
        </p:spPr>
      </p:pic>
      <p:sp>
        <p:nvSpPr>
          <p:cNvPr id="10" name="Google Shape;291;p11">
            <a:extLst>
              <a:ext uri="{FF2B5EF4-FFF2-40B4-BE49-F238E27FC236}">
                <a16:creationId xmlns:a16="http://schemas.microsoft.com/office/drawing/2014/main" id="{4018EA87-C389-7381-545C-86A0DCD44BF4}"/>
              </a:ext>
            </a:extLst>
          </p:cNvPr>
          <p:cNvSpPr txBox="1"/>
          <p:nvPr/>
        </p:nvSpPr>
        <p:spPr>
          <a:xfrm>
            <a:off x="2549291" y="1873518"/>
            <a:ext cx="13819968" cy="78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BRASIL. </a:t>
            </a:r>
            <a:r>
              <a:rPr lang="pt-BR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Decreto-Lei nº 5.540, de 2 de junho de 1943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Considera "Dia do Índio" a data de 19 de abril. 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Disponível em: 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  <a:hlinkClick r:id="rId6"/>
              </a:rPr>
              <a:t>https://www2.camara.leg.br/</a:t>
            </a:r>
            <a:r>
              <a:rPr lang="pt-BR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  <a:hlinkClick r:id="rId6"/>
              </a:rPr>
              <a:t>legin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  <a:hlinkClick r:id="rId6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  <a:hlinkClick r:id="rId6"/>
              </a:rPr>
              <a:t>fed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  <a:hlinkClick r:id="rId6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  <a:hlinkClick r:id="rId6"/>
              </a:rPr>
              <a:t>declei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  <a:hlinkClick r:id="rId6"/>
              </a:rPr>
              <a:t>/1940-1949/decreto-lei-5540-2-junho-1943-415603-publicacaooriginal-1-pe.html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. Acesso em: 17 abr. 2024.</a:t>
            </a:r>
            <a:endParaRPr lang="pt-B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>
              <a:buClr>
                <a:srgbClr val="000000"/>
              </a:buClr>
              <a:buSzPts val="1500"/>
            </a:pP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BRASIL. </a:t>
            </a:r>
            <a:r>
              <a:rPr lang="pt-BR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Lei nº 14.402, de 8 de julho de 2022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I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nstitui o Dia dos Povos Indígenas e revoga o Decreto-Lei nº 5.540, de 2 de junho de 1943. Disponível em: </a:t>
            </a:r>
            <a:b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pt-BR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7"/>
              </a:rPr>
              <a:t>https://legis.senado.leg.br/norma/36062439/</a:t>
            </a:r>
            <a:r>
              <a:rPr lang="pt-BR" u="sng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7"/>
              </a:rPr>
              <a:t>publicacao</a:t>
            </a:r>
            <a:r>
              <a:rPr lang="pt-BR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7"/>
              </a:rPr>
              <a:t>/36072641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. Acesso em: 17 abr. 2024.</a:t>
            </a:r>
          </a:p>
          <a:p>
            <a:pPr>
              <a:buClr>
                <a:srgbClr val="000000"/>
              </a:buClr>
              <a:buSzPts val="1500"/>
            </a:pPr>
            <a:endParaRPr lang="pt-B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>
              <a:buClr>
                <a:srgbClr val="000000"/>
              </a:buClr>
              <a:buSzPts val="1500"/>
            </a:pP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FOUCAULT, Michel. </a:t>
            </a:r>
            <a:r>
              <a:rPr lang="pt-BR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Microfísica do poder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</a:t>
            </a:r>
            <a:r>
              <a:rPr lang="pt-BR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Organizaçao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e tradução de Roberto Machado. Rio de Janeiro: Edições Graal, 1979.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HEREDERO,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Eladio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Sebastián. </a:t>
            </a:r>
            <a:r>
              <a:rPr lang="pt-BR" b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Diretrizes para o Desenho Universal para a Aprendizagem (DUA). </a:t>
            </a:r>
            <a:r>
              <a:rPr lang="pt-BR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Rev. Bras. Educ. Especial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, v. 26, n. 4, 2020. </a:t>
            </a:r>
            <a:r>
              <a:rPr lang="pt-BR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Disponível em: ​</a:t>
            </a:r>
            <a:r>
              <a:rPr lang="pt-BR" b="0" i="0" u="sng" strike="noStrike" cap="none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8"/>
              </a:rPr>
              <a:t>https://www.scielo.br/j/</a:t>
            </a:r>
            <a:r>
              <a:rPr lang="pt-BR" b="0" i="0" u="sng" strike="noStrike" cap="none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8"/>
              </a:rPr>
              <a:t>rbee</a:t>
            </a:r>
            <a:r>
              <a:rPr lang="pt-BR" b="0" i="0" u="sng" strike="noStrike" cap="none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8"/>
              </a:rPr>
              <a:t>/a/F5g6rWB3wTZwyBN4LpLgv5C/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17 abr. 2024.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lang="pt-BR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LEMOV, Doug. </a:t>
            </a:r>
            <a:r>
              <a:rPr lang="pt-BR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Aula nota 10 3.0</a:t>
            </a:r>
            <a:r>
              <a:rPr lang="pt-BR" b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: 63 técnicas para melhorar a gestão da sala de aula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Porto Alegre: Penso, 2023.</a:t>
            </a:r>
            <a:endParaRPr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>
              <a:spcBef>
                <a:spcPts val="1800"/>
              </a:spcBef>
              <a:buClr>
                <a:srgbClr val="000000"/>
              </a:buClr>
              <a:buSzPts val="1500"/>
            </a:pP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Manual de Comunicação da SECOM. Disponível em: </a:t>
            </a:r>
            <a:b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pt-BR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9"/>
              </a:rPr>
              <a:t>https://www12.senado.leg.br/manualdecomunicacao/estilos/índio</a:t>
            </a:r>
            <a: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. Acesso em: 17 abr. 2024.</a:t>
            </a:r>
            <a:br>
              <a:rPr lang="pt-BR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</a:br>
            <a:b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</a:b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SÃO PAULO (Estado). Secretaria da Educação. EFAPE. </a:t>
            </a:r>
            <a:r>
              <a:rPr lang="pt-BR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Eixos de Formação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Fev. 2020. Disponível em: </a:t>
            </a:r>
            <a:r>
              <a:rPr lang="pt-BR" b="0" i="0" u="sng" strike="noStrike" cap="none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https://efape.educacao.sp.gov.br/</a:t>
            </a:r>
            <a:r>
              <a:rPr lang="pt-BR" b="0" i="0" u="sng" strike="noStrike" cap="none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pt-BR" b="0" i="0" u="sng" strike="noStrike" cap="none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/uploads/2021/06/eixos-de-formacao-2021.pdf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17 abr. 2024.</a:t>
            </a:r>
            <a:endParaRPr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SÃO PAULO (Estado). Secretaria da Educação. EFAPE. </a:t>
            </a:r>
            <a:r>
              <a:rPr lang="pt-BR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Documento de Orientação e Estudo</a:t>
            </a:r>
            <a:r>
              <a:rPr lang="pt-BR" b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: Programa Multiplica SP #Professores</a:t>
            </a:r>
            <a:r>
              <a:rPr lang="pt-BR" b="0" i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 2024. Disponível em: </a:t>
            </a:r>
            <a:r>
              <a:rPr lang="pt-BR" b="0" i="0" u="sng" strike="noStrike" cap="none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https://multiplicasp.educacao.sp.gov.br/</a:t>
            </a:r>
            <a:r>
              <a:rPr lang="pt-BR" b="0" i="0" u="sng" strike="noStrike" cap="none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pt-BR" b="0" i="0" u="sng" strike="noStrike" cap="none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/uploads/2023/12/documentoorientadormultiplicaspv06.pdf</a:t>
            </a:r>
            <a:r>
              <a:rPr lang="pt-BR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. Acesso em: 17 abr. 2024.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4D97D10-E264-1D76-1FA4-3C480A15C437}"/>
              </a:ext>
            </a:extLst>
          </p:cNvPr>
          <p:cNvSpPr txBox="1"/>
          <p:nvPr/>
        </p:nvSpPr>
        <p:spPr>
          <a:xfrm>
            <a:off x="2549291" y="639354"/>
            <a:ext cx="7447250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  <a:endParaRPr lang="en-US" sz="3400" b="1" spc="703" dirty="0">
              <a:solidFill>
                <a:srgbClr val="145D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496EF5E-6566-1438-E565-45F286C0E043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9C3CA3A-DC1E-A3C0-D065-C1E0076AF154}"/>
              </a:ext>
            </a:extLst>
          </p:cNvPr>
          <p:cNvGrpSpPr/>
          <p:nvPr/>
        </p:nvGrpSpPr>
        <p:grpSpPr>
          <a:xfrm>
            <a:off x="15668498" y="-768659"/>
            <a:ext cx="2829203" cy="4333052"/>
            <a:chOff x="15675743" y="-804518"/>
            <a:chExt cx="2829203" cy="4333052"/>
          </a:xfrm>
        </p:grpSpPr>
        <p:pic>
          <p:nvPicPr>
            <p:cNvPr id="21" name="Imagem 20" descr="Ícone&#10;&#10;Descrição gerada automaticamente">
              <a:extLst>
                <a:ext uri="{FF2B5EF4-FFF2-40B4-BE49-F238E27FC236}">
                  <a16:creationId xmlns:a16="http://schemas.microsoft.com/office/drawing/2014/main" id="{0F2C90BD-30EF-6FAC-515B-0C13CA52A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id="{B2B6ECF7-E9E3-59C0-BD35-E1B9AC5F7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58D06C4-037D-ADBF-AE5B-8A545A91BA3E}"/>
              </a:ext>
            </a:extLst>
          </p:cNvPr>
          <p:cNvSpPr txBox="1"/>
          <p:nvPr/>
        </p:nvSpPr>
        <p:spPr>
          <a:xfrm>
            <a:off x="2549291" y="1829300"/>
            <a:ext cx="14250422" cy="845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Lista de imagens e vídeos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Aft>
                <a:spcPts val="1200"/>
              </a:spcAft>
            </a:pPr>
            <a:r>
              <a:rPr lang="pt-BR" sz="2000" b="1" kern="100" dirty="0">
                <a:latin typeface="Verdana"/>
                <a:ea typeface="Verdana"/>
                <a:cs typeface="Times New Roman"/>
              </a:rPr>
              <a:t>Slide 3 – 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Censo 2022. </a:t>
            </a:r>
            <a:r>
              <a:rPr lang="pt-BR" sz="2000" i="1" kern="100" dirty="0">
                <a:latin typeface="Verdana"/>
                <a:ea typeface="Verdana"/>
                <a:cs typeface="Times New Roman"/>
              </a:rPr>
              <a:t>Panorama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4"/>
              </a:rPr>
              <a:t>https://censo2022.ibge.gov.br/panorama/?utm_source=ibge&amp;utm_medium=home&amp;utm_campaign=portal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endParaRPr lang="pt-BR" sz="2000" dirty="0">
              <a:latin typeface="Verdana"/>
              <a:ea typeface="Verdana"/>
            </a:endParaRPr>
          </a:p>
          <a:p>
            <a:pPr>
              <a:spcAft>
                <a:spcPts val="1200"/>
              </a:spcAft>
            </a:pPr>
            <a:r>
              <a:rPr lang="pt-BR" sz="2000" b="1" kern="100" dirty="0">
                <a:latin typeface="Verdana"/>
                <a:ea typeface="Verdana"/>
                <a:cs typeface="Times New Roman"/>
              </a:rPr>
              <a:t>Slide 4 – 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MUNDURU, Daniel. </a:t>
            </a:r>
            <a:r>
              <a:rPr lang="pt-BR" sz="2000" i="1" kern="100" dirty="0">
                <a:latin typeface="Verdana"/>
                <a:ea typeface="Verdana"/>
                <a:cs typeface="Times New Roman"/>
              </a:rPr>
              <a:t>Professor Edson Kayapó e a importância da Literatura Indígena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5"/>
              </a:rPr>
              <a:t>https://www.youtube.com/watch?v=sIQ5KFhF2dU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br>
              <a:rPr lang="pt-BR" sz="2000" kern="100" dirty="0">
                <a:latin typeface="Verdana"/>
                <a:ea typeface="Verdana"/>
                <a:cs typeface="Times New Roman"/>
              </a:rPr>
            </a:br>
            <a:r>
              <a:rPr lang="pt-BR" sz="2000" kern="100" dirty="0">
                <a:latin typeface="Verdana"/>
                <a:ea typeface="Verdana"/>
                <a:cs typeface="Times New Roman"/>
              </a:rPr>
              <a:t>Censo 2022. </a:t>
            </a:r>
            <a:r>
              <a:rPr lang="pt-BR" sz="2000" i="1" kern="100" dirty="0">
                <a:latin typeface="Verdana"/>
                <a:ea typeface="Verdana"/>
                <a:cs typeface="Times New Roman"/>
              </a:rPr>
              <a:t>Panorama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4"/>
              </a:rPr>
              <a:t>https://censo2022.ibge.gov.br/panorama/?utm_source=ibge&amp;utm_medium=home&amp;utm_campaign=portal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pt-BR" sz="2000" b="1" kern="100" dirty="0">
                <a:latin typeface="Verdana"/>
                <a:ea typeface="Verdana"/>
                <a:cs typeface="Times New Roman"/>
              </a:rPr>
              <a:t>Slide 6 – 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Brasil de Direitos.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6"/>
              </a:rPr>
              <a:t>https://www.brasildedireitos.org.br/atualidades/povos-indgenas-do-brasil-quantos-so-onde-vivem-como-lutam-por-direitos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b="1" kern="100" dirty="0">
                <a:latin typeface="Verdana"/>
                <a:ea typeface="Verdana"/>
                <a:cs typeface="Times New Roman"/>
              </a:rPr>
              <a:t>Slide 7 –</a:t>
            </a:r>
            <a:br>
              <a:rPr lang="pt-BR" sz="2000" kern="100" dirty="0">
                <a:latin typeface="Verdana"/>
                <a:ea typeface="Verdana"/>
                <a:cs typeface="Times New Roman"/>
              </a:rPr>
            </a:br>
            <a:r>
              <a:rPr lang="pt-BR" sz="2000" kern="100" dirty="0">
                <a:latin typeface="Verdana"/>
                <a:ea typeface="Verdana"/>
                <a:cs typeface="Times New Roman"/>
              </a:rPr>
              <a:t>Gary </a:t>
            </a:r>
            <a:r>
              <a:rPr lang="pt-BR" sz="2000" kern="100" dirty="0" err="1">
                <a:latin typeface="Verdana"/>
                <a:ea typeface="Verdana"/>
                <a:cs typeface="Times New Roman"/>
              </a:rPr>
              <a:t>Stockbridge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7"/>
              </a:rPr>
              <a:t>https://garystockbridge617.getarchive.net/amp/media/getulio-vargas-dfsp-a8a67d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kern="100" dirty="0" err="1">
                <a:latin typeface="Verdana"/>
                <a:ea typeface="Verdana"/>
                <a:cs typeface="Times New Roman"/>
              </a:rPr>
              <a:t>Wikimedia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Commons.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8"/>
              </a:rPr>
              <a:t>https://commons.wikimedia.org/wiki/File:Feira_de_Frankfurt_2013_(10276794135).jpg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kern="100" dirty="0">
                <a:latin typeface="Verdana"/>
                <a:ea typeface="Verdana"/>
                <a:cs typeface="Times New Roman"/>
              </a:rPr>
              <a:t>Flickr.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9"/>
              </a:rPr>
              <a:t>https://www.flickr.com/photos/midianinja/49214932136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pt-BR" sz="2000" kern="100" dirty="0">
                <a:latin typeface="Verdana"/>
                <a:ea typeface="Verdana"/>
                <a:cs typeface="Times New Roman"/>
              </a:rPr>
              <a:t>Flickr. Disponível em: </a:t>
            </a:r>
            <a:r>
              <a:rPr lang="pt-BR" sz="2000" kern="100" dirty="0">
                <a:latin typeface="Verdana"/>
                <a:ea typeface="Verdana"/>
                <a:cs typeface="Times New Roman"/>
                <a:hlinkClick r:id="rId10"/>
              </a:rPr>
              <a:t>https://www.flickr.com/photos/agenciasenado/52036757879/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. Acesso em: 17 abr. 2024.</a:t>
            </a:r>
            <a:r>
              <a:rPr lang="pt-BR" sz="2000" kern="100" dirty="0">
                <a:latin typeface="Verdana"/>
                <a:ea typeface="Verdana"/>
                <a:cs typeface="Calibri"/>
              </a:rPr>
              <a:t> </a:t>
            </a:r>
            <a:r>
              <a:rPr lang="pt-BR" sz="2000" kern="100" dirty="0">
                <a:latin typeface="Verdana"/>
                <a:ea typeface="Verdana"/>
                <a:cs typeface="Times New Roman"/>
              </a:rPr>
              <a:t> </a:t>
            </a:r>
          </a:p>
          <a:p>
            <a:pPr>
              <a:spcAft>
                <a:spcPts val="1200"/>
              </a:spcAft>
            </a:pPr>
            <a:endParaRPr lang="pt-BR" sz="2000" kern="100" dirty="0">
              <a:latin typeface="Verdana"/>
              <a:ea typeface="Verdana"/>
              <a:cs typeface="Times New Roman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665727-78C9-C276-338F-2E02961908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800" y="1023521"/>
            <a:ext cx="1100328" cy="1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7EEA5D2-155E-0A1E-941F-D51B0C4CBE6C}"/>
              </a:ext>
            </a:extLst>
          </p:cNvPr>
          <p:cNvSpPr/>
          <p:nvPr/>
        </p:nvSpPr>
        <p:spPr>
          <a:xfrm>
            <a:off x="525676" y="574157"/>
            <a:ext cx="17236648" cy="9122735"/>
          </a:xfrm>
          <a:prstGeom prst="rect">
            <a:avLst/>
          </a:prstGeom>
          <a:solidFill>
            <a:srgbClr val="389E94"/>
          </a:solidFill>
          <a:ln>
            <a:solidFill>
              <a:srgbClr val="389E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AFC5C21F-CD04-0EF2-C5DB-71BADD2C0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422" y="6211256"/>
            <a:ext cx="5569615" cy="667672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5D6983F2-9A7E-0CC8-850D-17179945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6522">
            <a:off x="640547" y="1940155"/>
            <a:ext cx="5645381" cy="1049399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4AA1B16B-FA2C-6676-7311-44B55A7D1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99" y="4034995"/>
            <a:ext cx="6807199" cy="1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>
            <a:extLst>
              <a:ext uri="{FF2B5EF4-FFF2-40B4-BE49-F238E27FC236}">
                <a16:creationId xmlns:a16="http://schemas.microsoft.com/office/drawing/2014/main" id="{5FB557F3-11A0-8990-5511-32F00E9AD07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2549291" y="639354"/>
            <a:ext cx="7447250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PERCURSO FORMATIVO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21F27B-3ACF-816B-02C3-5A712EF3FB73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A49709DA-C23B-BA81-5C7E-EB6A6C09C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B582008F-8656-A4D1-5B0F-0D4709CC9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43B4A37-6860-B71D-CDB3-6535BCFF8269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22" name="Imagem 21" descr="Ícone&#10;&#10;Descrição gerada automaticamente">
              <a:extLst>
                <a:ext uri="{FF2B5EF4-FFF2-40B4-BE49-F238E27FC236}">
                  <a16:creationId xmlns:a16="http://schemas.microsoft.com/office/drawing/2014/main" id="{DF63C970-61ED-8A9D-4987-02F7769D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23" name="Imagem 22" descr="Forma&#10;&#10;Descrição gerada automaticamente">
              <a:extLst>
                <a:ext uri="{FF2B5EF4-FFF2-40B4-BE49-F238E27FC236}">
                  <a16:creationId xmlns:a16="http://schemas.microsoft.com/office/drawing/2014/main" id="{4B662A93-F750-81ED-9DE2-A2D80277D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2E89485-8019-42F2-79CA-8A7F7A243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27" y="1049065"/>
            <a:ext cx="1076960" cy="1084580"/>
          </a:xfrm>
          <a:prstGeom prst="rect">
            <a:avLst/>
          </a:prstGeom>
        </p:spPr>
      </p:pic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1C8B415-8D67-9811-782B-9E6D084F4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38" y="2529250"/>
            <a:ext cx="16609523" cy="6361905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2BFED00D-3F6F-D76B-98A4-51EB211A382D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</p:spTree>
    <p:extLst>
      <p:ext uri="{BB962C8B-B14F-4D97-AF65-F5344CB8AC3E}">
        <p14:creationId xmlns:p14="http://schemas.microsoft.com/office/powerpoint/2010/main" val="41425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133;p3">
            <a:extLst>
              <a:ext uri="{FF2B5EF4-FFF2-40B4-BE49-F238E27FC236}">
                <a16:creationId xmlns:a16="http://schemas.microsoft.com/office/drawing/2014/main" id="{6FE78808-EB36-B215-33BA-708865E6B6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28" y="4496953"/>
            <a:ext cx="8458126" cy="34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02CE2377-E1DB-FC87-3FF5-1C9EF50C8ECE}"/>
              </a:ext>
            </a:extLst>
          </p:cNvPr>
          <p:cNvSpPr txBox="1"/>
          <p:nvPr/>
        </p:nvSpPr>
        <p:spPr>
          <a:xfrm>
            <a:off x="2549290" y="639354"/>
            <a:ext cx="11121739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INÍCIO DE CONVERSA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F8214-B224-91C1-159B-6437D26F266B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AF25982-854D-62DC-75CF-DDF72800FE9A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FCCF363F-887C-5368-7674-9CBB0743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1" name="Imagem 20" descr="Forma&#10;&#10;Descrição gerada automaticamente">
              <a:extLst>
                <a:ext uri="{FF2B5EF4-FFF2-40B4-BE49-F238E27FC236}">
                  <a16:creationId xmlns:a16="http://schemas.microsoft.com/office/drawing/2014/main" id="{71AFF7F1-730C-990F-8E43-529B7105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DD19BD2-1044-0677-92C1-CE9AF5421A9C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1" name="Imagem 10" descr="Ícone&#10;&#10;Descrição gerada automaticamente">
              <a:extLst>
                <a:ext uri="{FF2B5EF4-FFF2-40B4-BE49-F238E27FC236}">
                  <a16:creationId xmlns:a16="http://schemas.microsoft.com/office/drawing/2014/main" id="{E3FAD4C3-D1E3-1807-8750-F82DE541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2" name="Imagem 11" descr="Forma&#10;&#10;Descrição gerada automaticamente">
              <a:extLst>
                <a:ext uri="{FF2B5EF4-FFF2-40B4-BE49-F238E27FC236}">
                  <a16:creationId xmlns:a16="http://schemas.microsoft.com/office/drawing/2014/main" id="{E412233E-90AF-D58E-D400-52CD6DD4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340C45E-60D9-8008-85A7-C3A5FEDE0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536" y="1062139"/>
            <a:ext cx="1004685" cy="1011266"/>
          </a:xfrm>
          <a:prstGeom prst="rect">
            <a:avLst/>
          </a:prstGeom>
        </p:spPr>
      </p:pic>
      <p:sp>
        <p:nvSpPr>
          <p:cNvPr id="13" name="Google Shape;128;p3">
            <a:extLst>
              <a:ext uri="{FF2B5EF4-FFF2-40B4-BE49-F238E27FC236}">
                <a16:creationId xmlns:a16="http://schemas.microsoft.com/office/drawing/2014/main" id="{CF029FE6-9470-44FD-54B1-968EAFCB3274}"/>
              </a:ext>
            </a:extLst>
          </p:cNvPr>
          <p:cNvSpPr txBox="1"/>
          <p:nvPr/>
        </p:nvSpPr>
        <p:spPr>
          <a:xfrm>
            <a:off x="1169232" y="2633000"/>
            <a:ext cx="8458126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Um dos pontos que precisam ser tratados ao analisarmos os preconceitos e a exclusão praticados no Brasil é a necessidade de entender, verdadeiramente, como se compõe o nosso povo. Entender e fazer entender a nossa real </a:t>
            </a:r>
            <a:r>
              <a:rPr lang="pt-BR" sz="2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diversidade.</a:t>
            </a:r>
            <a:endParaRPr sz="21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4" name="Google Shape;129;p3">
            <a:extLst>
              <a:ext uri="{FF2B5EF4-FFF2-40B4-BE49-F238E27FC236}">
                <a16:creationId xmlns:a16="http://schemas.microsoft.com/office/drawing/2014/main" id="{8340DFFF-9DEA-4031-7026-EDEE932E8C7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71703" y="2476477"/>
            <a:ext cx="6882949" cy="401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0;p3">
            <a:extLst>
              <a:ext uri="{FF2B5EF4-FFF2-40B4-BE49-F238E27FC236}">
                <a16:creationId xmlns:a16="http://schemas.microsoft.com/office/drawing/2014/main" id="{C4DD279B-A965-316D-4C06-2F2B06BA5C1D}"/>
              </a:ext>
            </a:extLst>
          </p:cNvPr>
          <p:cNvSpPr txBox="1"/>
          <p:nvPr/>
        </p:nvSpPr>
        <p:spPr>
          <a:xfrm>
            <a:off x="3005692" y="7995428"/>
            <a:ext cx="59967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Fonte </a:t>
            </a:r>
            <a:r>
              <a:rPr lang="pt-BR" sz="14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Censo Demográfico 2022: Identificação étnico-racial da população, por sexo e idade.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Google Shape;131;p3">
            <a:extLst>
              <a:ext uri="{FF2B5EF4-FFF2-40B4-BE49-F238E27FC236}">
                <a16:creationId xmlns:a16="http://schemas.microsoft.com/office/drawing/2014/main" id="{DF2C7040-1B2B-D576-B38D-BA54EDFF76A0}"/>
              </a:ext>
            </a:extLst>
          </p:cNvPr>
          <p:cNvSpPr txBox="1"/>
          <p:nvPr/>
        </p:nvSpPr>
        <p:spPr>
          <a:xfrm>
            <a:off x="10071702" y="6532999"/>
            <a:ext cx="688294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Fonte </a:t>
            </a:r>
            <a:r>
              <a:rPr lang="pt-BR" sz="14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Censo Demográfico 2022: Identificação étnico-racial da população, por sexo e idade.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51A03F7D-476E-7762-92BB-FCC06850CAB5}"/>
              </a:ext>
            </a:extLst>
          </p:cNvPr>
          <p:cNvSpPr txBox="1"/>
          <p:nvPr/>
        </p:nvSpPr>
        <p:spPr>
          <a:xfrm>
            <a:off x="9458792" y="7194695"/>
            <a:ext cx="6667607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Representações gráficas são uma boa ferramenta para se ter uma ideia mais completa de como alguns grupos são maioria absoluta e do quão necessárias são as políticas públicas para defender a própria existência de minorias étnicas que não poderiam, de outra forma, resistir à disputa numérica.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51DCD55-3E20-1CA7-E349-4E7941618F40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02CE2377-E1DB-FC87-3FF5-1C9EF50C8ECE}"/>
              </a:ext>
            </a:extLst>
          </p:cNvPr>
          <p:cNvSpPr txBox="1"/>
          <p:nvPr/>
        </p:nvSpPr>
        <p:spPr>
          <a:xfrm>
            <a:off x="2549290" y="639354"/>
            <a:ext cx="11121739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INÍCIO DE CONVERSA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0F8214-B224-91C1-159B-6437D26F266B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AF25982-854D-62DC-75CF-DDF72800FE9A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FCCF363F-887C-5368-7674-9CBB0743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1" name="Imagem 20" descr="Forma&#10;&#10;Descrição gerada automaticamente">
              <a:extLst>
                <a:ext uri="{FF2B5EF4-FFF2-40B4-BE49-F238E27FC236}">
                  <a16:creationId xmlns:a16="http://schemas.microsoft.com/office/drawing/2014/main" id="{71AFF7F1-730C-990F-8E43-529B7105B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DD19BD2-1044-0677-92C1-CE9AF5421A9C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11" name="Imagem 10" descr="Ícone&#10;&#10;Descrição gerada automaticamente">
              <a:extLst>
                <a:ext uri="{FF2B5EF4-FFF2-40B4-BE49-F238E27FC236}">
                  <a16:creationId xmlns:a16="http://schemas.microsoft.com/office/drawing/2014/main" id="{E3FAD4C3-D1E3-1807-8750-F82DE541D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12" name="Imagem 11" descr="Forma&#10;&#10;Descrição gerada automaticamente">
              <a:extLst>
                <a:ext uri="{FF2B5EF4-FFF2-40B4-BE49-F238E27FC236}">
                  <a16:creationId xmlns:a16="http://schemas.microsoft.com/office/drawing/2014/main" id="{E412233E-90AF-D58E-D400-52CD6DD4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1340C45E-60D9-8008-85A7-C3A5FEDE0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536" y="1062139"/>
            <a:ext cx="1004685" cy="1011266"/>
          </a:xfrm>
          <a:prstGeom prst="rect">
            <a:avLst/>
          </a:prstGeom>
        </p:spPr>
      </p:pic>
      <p:sp>
        <p:nvSpPr>
          <p:cNvPr id="17" name="Google Shape;131;p3">
            <a:extLst>
              <a:ext uri="{FF2B5EF4-FFF2-40B4-BE49-F238E27FC236}">
                <a16:creationId xmlns:a16="http://schemas.microsoft.com/office/drawing/2014/main" id="{DF2C7040-1B2B-D576-B38D-BA54EDFF76A0}"/>
              </a:ext>
            </a:extLst>
          </p:cNvPr>
          <p:cNvSpPr txBox="1"/>
          <p:nvPr/>
        </p:nvSpPr>
        <p:spPr>
          <a:xfrm>
            <a:off x="10044813" y="7712082"/>
            <a:ext cx="548499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Embora absurda e violentamente reduzida, uma parcela minoritária, embora imensa, da população ainda luta por reconhecimento de direitos mínimos. </a:t>
            </a:r>
          </a:p>
        </p:txBody>
      </p:sp>
      <p:sp>
        <p:nvSpPr>
          <p:cNvPr id="22" name="Google Shape;132;p3">
            <a:extLst>
              <a:ext uri="{FF2B5EF4-FFF2-40B4-BE49-F238E27FC236}">
                <a16:creationId xmlns:a16="http://schemas.microsoft.com/office/drawing/2014/main" id="{51A03F7D-476E-7762-92BB-FCC06850CAB5}"/>
              </a:ext>
            </a:extLst>
          </p:cNvPr>
          <p:cNvSpPr txBox="1"/>
          <p:nvPr/>
        </p:nvSpPr>
        <p:spPr>
          <a:xfrm>
            <a:off x="2549291" y="6690787"/>
            <a:ext cx="7239925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Edson Machado de Brito, conhecido como Edson Kayapó, é um historiador, escritor, ativista indígena e ambientalista brasileiro originário do povo </a:t>
            </a:r>
            <a:r>
              <a:rPr lang="pt-BR" sz="21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Mebengokré</a:t>
            </a:r>
            <a:r>
              <a:rPr lang="pt-BR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É também professor na Instituição Federal da Bahia (IFBA), da Universidade Federal do Sul da Bahia (UFSB), escritor premiado pela UNESCO e curador adjunto de arte indígena no Museu de Arte de São Paulo Assis Chateaubriand.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51DCD55-3E20-1CA7-E349-4E7941618F40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69DC40-4C10-F0FE-E214-7D31F8C25858}"/>
              </a:ext>
            </a:extLst>
          </p:cNvPr>
          <p:cNvGrpSpPr/>
          <p:nvPr/>
        </p:nvGrpSpPr>
        <p:grpSpPr>
          <a:xfrm>
            <a:off x="2579751" y="2089921"/>
            <a:ext cx="7210698" cy="4482517"/>
            <a:chOff x="2317819" y="2036262"/>
            <a:chExt cx="12155814" cy="7556639"/>
          </a:xfrm>
        </p:grpSpPr>
        <p:sp>
          <p:nvSpPr>
            <p:cNvPr id="4" name="Google Shape;213;p28">
              <a:extLst>
                <a:ext uri="{FF2B5EF4-FFF2-40B4-BE49-F238E27FC236}">
                  <a16:creationId xmlns:a16="http://schemas.microsoft.com/office/drawing/2014/main" id="{F86D32FB-D6BA-1DB7-9624-9D8A12667209}"/>
                </a:ext>
              </a:extLst>
            </p:cNvPr>
            <p:cNvSpPr txBox="1"/>
            <p:nvPr/>
          </p:nvSpPr>
          <p:spPr>
            <a:xfrm>
              <a:off x="2493308" y="2036262"/>
              <a:ext cx="11772978" cy="1385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pt-BR" b="1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  <a:t>O que é ser Indígena? | </a:t>
              </a:r>
              <a:r>
                <a:rPr lang="pt-BR" i="0" u="none" strike="noStrike" cap="none" dirty="0">
                  <a:solidFill>
                    <a:srgbClr val="389E94"/>
                  </a:solidFill>
                  <a:latin typeface="Verdana"/>
                  <a:ea typeface="Verdana"/>
                  <a:cs typeface="Verdana"/>
                  <a:sym typeface="Verdana"/>
                </a:rPr>
                <a:t>https://www.youtube.com/watch?v=sIQ5KFhF2dU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22EF23B-F709-34B6-7157-FF8BCE111239}"/>
                </a:ext>
              </a:extLst>
            </p:cNvPr>
            <p:cNvSpPr/>
            <p:nvPr/>
          </p:nvSpPr>
          <p:spPr>
            <a:xfrm>
              <a:off x="2567962" y="3466148"/>
              <a:ext cx="11698325" cy="5841118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Google Shape;106;p4">
              <a:extLst>
                <a:ext uri="{FF2B5EF4-FFF2-40B4-BE49-F238E27FC236}">
                  <a16:creationId xmlns:a16="http://schemas.microsoft.com/office/drawing/2014/main" id="{F411A888-15C3-20C1-2D3E-CD090A807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819" y="9487282"/>
              <a:ext cx="12153739" cy="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106;p4">
              <a:extLst>
                <a:ext uri="{FF2B5EF4-FFF2-40B4-BE49-F238E27FC236}">
                  <a16:creationId xmlns:a16="http://schemas.microsoft.com/office/drawing/2014/main" id="{BE32CF3C-986C-E282-DD07-6341B4739CBF}"/>
                </a:ext>
              </a:extLst>
            </p:cNvPr>
            <p:cNvCxnSpPr>
              <a:cxnSpLocks/>
            </p:cNvCxnSpPr>
            <p:nvPr/>
          </p:nvCxnSpPr>
          <p:spPr>
            <a:xfrm>
              <a:off x="2343837" y="2349589"/>
              <a:ext cx="0" cy="724331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106;p4">
              <a:extLst>
                <a:ext uri="{FF2B5EF4-FFF2-40B4-BE49-F238E27FC236}">
                  <a16:creationId xmlns:a16="http://schemas.microsoft.com/office/drawing/2014/main" id="{791194BC-57F3-CF6D-13C6-028B2DED368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3633" y="2330927"/>
              <a:ext cx="0" cy="724331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25" name="Google Shape;148;g2cc3700a32b_0_144">
            <a:extLst>
              <a:ext uri="{FF2B5EF4-FFF2-40B4-BE49-F238E27FC236}">
                <a16:creationId xmlns:a16="http://schemas.microsoft.com/office/drawing/2014/main" id="{44D72104-DBBF-C478-BCAD-6D50B4DD7D9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4326" y="2935982"/>
            <a:ext cx="5461750" cy="346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56;g2cc3700a32b_0_144">
            <a:extLst>
              <a:ext uri="{FF2B5EF4-FFF2-40B4-BE49-F238E27FC236}">
                <a16:creationId xmlns:a16="http://schemas.microsoft.com/office/drawing/2014/main" id="{86BBC869-C01B-9785-FA4C-2F75B03301E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44812" y="2264714"/>
            <a:ext cx="6003529" cy="533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1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D0A0129C-1D89-F807-AEE1-5B84FE89E025}"/>
              </a:ext>
            </a:extLst>
          </p:cNvPr>
          <p:cNvSpPr txBox="1"/>
          <p:nvPr/>
        </p:nvSpPr>
        <p:spPr>
          <a:xfrm>
            <a:off x="2549290" y="639354"/>
            <a:ext cx="11940667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DA PAUTA FORMATIVA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F96265-AA11-CE2F-CBC3-AC8B7AAD21DF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73B89A7-D031-0BB3-5157-3E577E33B1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202" y="1022115"/>
            <a:ext cx="1090295" cy="1090295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C5B145-103E-D79C-C0BA-58978EF4190C}"/>
              </a:ext>
            </a:extLst>
          </p:cNvPr>
          <p:cNvGrpSpPr/>
          <p:nvPr/>
        </p:nvGrpSpPr>
        <p:grpSpPr>
          <a:xfrm>
            <a:off x="15738709" y="-748339"/>
            <a:ext cx="2829203" cy="4333052"/>
            <a:chOff x="15675743" y="-804518"/>
            <a:chExt cx="2829203" cy="4333052"/>
          </a:xfrm>
        </p:grpSpPr>
        <p:pic>
          <p:nvPicPr>
            <p:cNvPr id="5" name="Imagem 4" descr="Ícone&#10;&#10;Descrição gerada automaticamente">
              <a:extLst>
                <a:ext uri="{FF2B5EF4-FFF2-40B4-BE49-F238E27FC236}">
                  <a16:creationId xmlns:a16="http://schemas.microsoft.com/office/drawing/2014/main" id="{D763D982-FC52-F4DD-D3D4-A15A20DC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5209" y="-507288"/>
              <a:ext cx="2299737" cy="2854233"/>
            </a:xfrm>
            <a:prstGeom prst="rect">
              <a:avLst/>
            </a:prstGeom>
          </p:spPr>
        </p:pic>
        <p:pic>
          <p:nvPicPr>
            <p:cNvPr id="6" name="Imagem 5" descr="Forma&#10;&#10;Descrição gerada automaticamente">
              <a:extLst>
                <a:ext uri="{FF2B5EF4-FFF2-40B4-BE49-F238E27FC236}">
                  <a16:creationId xmlns:a16="http://schemas.microsoft.com/office/drawing/2014/main" id="{9FE70022-B7F2-460F-A3B5-532F0E4A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15675743" y="-804518"/>
              <a:ext cx="2413343" cy="4333052"/>
            </a:xfrm>
            <a:prstGeom prst="rect">
              <a:avLst/>
            </a:prstGeom>
          </p:spPr>
        </p:pic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B222CB7B-8B60-4C5C-CA16-7734D1ADD326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 Antirracista</a:t>
            </a:r>
          </a:p>
        </p:txBody>
      </p:sp>
      <p:sp>
        <p:nvSpPr>
          <p:cNvPr id="14" name="Google Shape;169;p4">
            <a:extLst>
              <a:ext uri="{FF2B5EF4-FFF2-40B4-BE49-F238E27FC236}">
                <a16:creationId xmlns:a16="http://schemas.microsoft.com/office/drawing/2014/main" id="{726277A3-1C76-346A-D3A3-E1F257864C0E}"/>
              </a:ext>
            </a:extLst>
          </p:cNvPr>
          <p:cNvSpPr txBox="1"/>
          <p:nvPr/>
        </p:nvSpPr>
        <p:spPr>
          <a:xfrm>
            <a:off x="2116497" y="3269698"/>
            <a:ext cx="11434611" cy="422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36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OBJETIVOS</a:t>
            </a:r>
            <a:endParaRPr sz="3600" b="1" i="0" u="none" strike="noStrike" cap="none" dirty="0">
              <a:solidFill>
                <a:srgbClr val="389E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19100" marR="0" lvl="0" indent="-330200" algn="just" rtl="0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Clr>
                <a:srgbClr val="389E94"/>
              </a:buClr>
              <a:buSzPts val="3440"/>
              <a:buFont typeface="Arial"/>
              <a:buChar char="•"/>
            </a:pPr>
            <a:r>
              <a:rPr lang="pt-BR" sz="2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Iniciar reflexão sobre como a escola e a sociedade ainda tratam a questão indígena no Brasil.</a:t>
            </a:r>
            <a:endParaRPr sz="2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lnSpc>
                <a:spcPct val="120000"/>
              </a:lnSpc>
              <a:spcBef>
                <a:spcPts val="260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19100" marR="0" lvl="0" indent="-3302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89E94"/>
              </a:buClr>
              <a:buSzPts val="3440"/>
              <a:buFont typeface="Arial"/>
              <a:buChar char="•"/>
            </a:pPr>
            <a:r>
              <a:rPr lang="pt-BR" sz="2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Refletir sobre a 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aplicação da metodologia do </a:t>
            </a:r>
            <a:r>
              <a:rPr lang="pt-BR" sz="2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DUA –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Desenho Universal para a Aprendizagem –, </a:t>
            </a:r>
            <a:r>
              <a:rPr lang="pt-BR" sz="2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 práticas pedagógicas na temática antirracista em relação à questão indígena</a:t>
            </a:r>
            <a:r>
              <a:rPr lang="pt-BR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F657B8F4-CA1B-8270-4292-10070F69FEBC}"/>
              </a:ext>
            </a:extLst>
          </p:cNvPr>
          <p:cNvSpPr txBox="1"/>
          <p:nvPr/>
        </p:nvSpPr>
        <p:spPr>
          <a:xfrm>
            <a:off x="2549291" y="1062178"/>
            <a:ext cx="1150601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pt-BR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DIÁLOGOS MATERIAL DIGITAL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8315940-9F4E-7F63-44E9-DB40827FF0F0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FEDBB0A6-45E7-4983-E933-CBF6FD99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F8979C99-7958-18B4-7DE9-2A3AA6AE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2A91744B-5C49-3AD7-CC60-2F30F753D8B8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17EE2B-D2D2-6ECE-117E-4EA1E95F6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48" y="1047707"/>
            <a:ext cx="1083564" cy="1076706"/>
          </a:xfrm>
          <a:prstGeom prst="rect">
            <a:avLst/>
          </a:prstGeom>
        </p:spPr>
      </p:pic>
      <p:sp>
        <p:nvSpPr>
          <p:cNvPr id="2" name="Google Shape;184;g2c589205e9b_0_112">
            <a:extLst>
              <a:ext uri="{FF2B5EF4-FFF2-40B4-BE49-F238E27FC236}">
                <a16:creationId xmlns:a16="http://schemas.microsoft.com/office/drawing/2014/main" id="{267051AB-B4F3-8A56-49A6-25B91DCE6D5D}"/>
              </a:ext>
            </a:extLst>
          </p:cNvPr>
          <p:cNvSpPr txBox="1"/>
          <p:nvPr/>
        </p:nvSpPr>
        <p:spPr>
          <a:xfrm>
            <a:off x="2701953" y="6727561"/>
            <a:ext cx="6224809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representação que comumente é feita nos estudos escolares é problemática porque usa o mapa político do Brasil para representar os antigos locais de ocupação territorial dos povos originários. Mapas geográficos sem divisões políticas, como o feito pela ONG canadense  </a:t>
            </a:r>
            <a:r>
              <a:rPr lang="pt-BR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Native</a:t>
            </a:r>
            <a:r>
              <a:rPr lang="pt-BR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Land Digital, que oferece uma experiência interativa, são mais apropriados à discussão.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185;g2c589205e9b_0_112">
            <a:extLst>
              <a:ext uri="{FF2B5EF4-FFF2-40B4-BE49-F238E27FC236}">
                <a16:creationId xmlns:a16="http://schemas.microsoft.com/office/drawing/2014/main" id="{C400720E-A673-71EE-75DC-05EA3897EEF8}"/>
              </a:ext>
            </a:extLst>
          </p:cNvPr>
          <p:cNvSpPr txBox="1"/>
          <p:nvPr/>
        </p:nvSpPr>
        <p:spPr>
          <a:xfrm>
            <a:off x="9573938" y="8136199"/>
            <a:ext cx="5895911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Fonte:</a:t>
            </a:r>
            <a:r>
              <a:rPr lang="pt-BR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1400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Native</a:t>
            </a:r>
            <a:r>
              <a:rPr lang="pt-BR" sz="1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Land Digital. Povos originários do Brasil e em outros países da América do Sul. Disponível em: </a:t>
            </a:r>
            <a:r>
              <a:rPr lang="pt-BR" sz="14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https://native-land.ca/?lang=</a:t>
            </a:r>
            <a:r>
              <a:rPr lang="pt-BR" sz="1400" u="sng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pt</a:t>
            </a:r>
            <a:r>
              <a:rPr lang="pt-BR" sz="14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-br</a:t>
            </a:r>
            <a:r>
              <a:rPr lang="pt-BR" sz="1400" u="sng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</a:rPr>
              <a:t>Acesso em: 17 abr. 2024.</a:t>
            </a:r>
            <a:endParaRPr sz="1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Google Shape;186;g2c589205e9b_0_112">
            <a:extLst>
              <a:ext uri="{FF2B5EF4-FFF2-40B4-BE49-F238E27FC236}">
                <a16:creationId xmlns:a16="http://schemas.microsoft.com/office/drawing/2014/main" id="{26F84CD2-27ED-8FE4-EF69-4DC1F0F21A12}"/>
              </a:ext>
            </a:extLst>
          </p:cNvPr>
          <p:cNvSpPr txBox="1"/>
          <p:nvPr/>
        </p:nvSpPr>
        <p:spPr>
          <a:xfrm rot="16200000">
            <a:off x="7250545" y="4488603"/>
            <a:ext cx="362917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Imagem: Funai/Reprodução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Google Shape;187;g2c589205e9b_0_112">
            <a:extLst>
              <a:ext uri="{FF2B5EF4-FFF2-40B4-BE49-F238E27FC236}">
                <a16:creationId xmlns:a16="http://schemas.microsoft.com/office/drawing/2014/main" id="{B8C44997-4503-A33B-B554-AF02474FE5C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0050" y="3006951"/>
            <a:ext cx="6048614" cy="362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88;g2c589205e9b_0_112">
            <a:extLst>
              <a:ext uri="{FF2B5EF4-FFF2-40B4-BE49-F238E27FC236}">
                <a16:creationId xmlns:a16="http://schemas.microsoft.com/office/drawing/2014/main" id="{27DA97C6-C089-F707-C20C-F2FA508BB45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73938" y="1969370"/>
            <a:ext cx="7403618" cy="6130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893582-A103-D8BE-2FD1-266F7911EADC}"/>
              </a:ext>
            </a:extLst>
          </p:cNvPr>
          <p:cNvSpPr txBox="1"/>
          <p:nvPr/>
        </p:nvSpPr>
        <p:spPr>
          <a:xfrm>
            <a:off x="2790050" y="2117654"/>
            <a:ext cx="6048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Questão Pedagógica nº1 - “Quem” e “onde”?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5F0D6EB9-E61C-3EE1-EA78-38A259923235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 Experiência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F657B8F4-CA1B-8270-4292-10070F69FEBC}"/>
              </a:ext>
            </a:extLst>
          </p:cNvPr>
          <p:cNvSpPr txBox="1"/>
          <p:nvPr/>
        </p:nvSpPr>
        <p:spPr>
          <a:xfrm>
            <a:off x="2549291" y="1062178"/>
            <a:ext cx="1150601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pt-BR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DIÁLOGOS MATERIAL DIGITAL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8315940-9F4E-7F63-44E9-DB40827FF0F0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FEDBB0A6-45E7-4983-E933-CBF6FD99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F8979C99-7958-18B4-7DE9-2A3AA6AE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A17D03A-6F99-9234-0DF5-8229AFF7A36B}"/>
              </a:ext>
            </a:extLst>
          </p:cNvPr>
          <p:cNvSpPr txBox="1"/>
          <p:nvPr/>
        </p:nvSpPr>
        <p:spPr>
          <a:xfrm>
            <a:off x="2453935" y="2083166"/>
            <a:ext cx="10462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Questão Pedagógica nº 2 - Respeito ao invés de tutela.</a:t>
            </a:r>
            <a:br>
              <a:rPr lang="pt-BR" sz="24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t-BR" sz="24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Porque até o mais simples é difícil de conseguir.</a:t>
            </a:r>
          </a:p>
        </p:txBody>
      </p:sp>
      <p:sp>
        <p:nvSpPr>
          <p:cNvPr id="2" name="Oval 20">
            <a:extLst>
              <a:ext uri="{FF2B5EF4-FFF2-40B4-BE49-F238E27FC236}">
                <a16:creationId xmlns:a16="http://schemas.microsoft.com/office/drawing/2014/main" id="{1266AA40-2F98-775F-A608-6B9BB6406E56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EB5111-4F64-7CA4-4FDB-4C4DCB70C4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48" y="1047707"/>
            <a:ext cx="1083564" cy="1076706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3774F7E0-250A-B68C-8128-7E3A80DCA394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 Experiência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4CD454-D08B-396B-2010-1CB94899E53B}"/>
              </a:ext>
            </a:extLst>
          </p:cNvPr>
          <p:cNvGrpSpPr/>
          <p:nvPr/>
        </p:nvGrpSpPr>
        <p:grpSpPr>
          <a:xfrm>
            <a:off x="2560132" y="2915204"/>
            <a:ext cx="13199798" cy="7110540"/>
            <a:chOff x="2029250" y="1855887"/>
            <a:chExt cx="14422725" cy="7769313"/>
          </a:xfrm>
        </p:grpSpPr>
        <p:pic>
          <p:nvPicPr>
            <p:cNvPr id="5" name="Google Shape;195;g2cc3700a32b_0_52">
              <a:extLst>
                <a:ext uri="{FF2B5EF4-FFF2-40B4-BE49-F238E27FC236}">
                  <a16:creationId xmlns:a16="http://schemas.microsoft.com/office/drawing/2014/main" id="{596DA607-6C65-51EC-84B8-FF6F2A9901D0}"/>
                </a:ext>
              </a:extLst>
            </p:cNvPr>
            <p:cNvPicPr preferRelativeResize="0"/>
            <p:nvPr/>
          </p:nvPicPr>
          <p:blipFill>
            <a:blip r:embed="rId6">
              <a:alphaModFix amt="39000"/>
            </a:blip>
            <a:stretch>
              <a:fillRect/>
            </a:stretch>
          </p:blipFill>
          <p:spPr>
            <a:xfrm>
              <a:off x="2029250" y="1866250"/>
              <a:ext cx="14422725" cy="775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202;g2cc3700a32b_0_52">
              <a:extLst>
                <a:ext uri="{FF2B5EF4-FFF2-40B4-BE49-F238E27FC236}">
                  <a16:creationId xmlns:a16="http://schemas.microsoft.com/office/drawing/2014/main" id="{F48706A1-9207-3826-3758-804F36F04023}"/>
                </a:ext>
              </a:extLst>
            </p:cNvPr>
            <p:cNvSpPr txBox="1"/>
            <p:nvPr/>
          </p:nvSpPr>
          <p:spPr>
            <a:xfrm>
              <a:off x="3602225" y="1866250"/>
              <a:ext cx="3639263" cy="1546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Decreto-lei Nº 5.540, do Presidente do Brasil </a:t>
              </a:r>
              <a:r>
                <a:rPr lang="pt-BR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Getúlio Vargas</a:t>
              </a:r>
              <a:r>
                <a:rPr lang="pt-B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 em 2 de Junho de 1943, Considera "Dia do Índio" a data de 19 de abril.</a:t>
              </a:r>
              <a:endParaRPr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Google Shape;203;g2cc3700a32b_0_52">
              <a:extLst>
                <a:ext uri="{FF2B5EF4-FFF2-40B4-BE49-F238E27FC236}">
                  <a16:creationId xmlns:a16="http://schemas.microsoft.com/office/drawing/2014/main" id="{44F9DDC1-5D9E-8DD3-DEC2-8C367BD9DDF1}"/>
                </a:ext>
              </a:extLst>
            </p:cNvPr>
            <p:cNvSpPr txBox="1"/>
            <p:nvPr/>
          </p:nvSpPr>
          <p:spPr>
            <a:xfrm>
              <a:off x="9469539" y="1916375"/>
              <a:ext cx="2669101" cy="2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Apresentado em 09/10/2019, o Projeto de Lei 5466/19, da deputada </a:t>
              </a:r>
              <a:r>
                <a:rPr lang="pt-BR" sz="14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Joenia</a:t>
              </a: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pt-BR" sz="1400" b="1" dirty="0" err="1">
                  <a:latin typeface="Verdana" panose="020B0604030504040204" pitchFamily="34" charset="0"/>
                  <a:ea typeface="Verdana" panose="020B0604030504040204" pitchFamily="34" charset="0"/>
                </a:rPr>
                <a:t>Wapichana</a:t>
              </a: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pt-BR" sz="14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(</a:t>
              </a:r>
              <a:r>
                <a:rPr lang="pt-BR" sz="1400" dirty="0" err="1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Rede-RR</a:t>
              </a:r>
              <a:r>
                <a:rPr lang="pt-BR" sz="14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única mulher indígena eleita, e aprovado pelo Câmara dos Deputados, Institui o Dia dos Povos Indígenas.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Google Shape;204;g2cc3700a32b_0_52">
              <a:extLst>
                <a:ext uri="{FF2B5EF4-FFF2-40B4-BE49-F238E27FC236}">
                  <a16:creationId xmlns:a16="http://schemas.microsoft.com/office/drawing/2014/main" id="{BA8ACF2E-BED0-673D-08E6-C2BFE15B8930}"/>
                </a:ext>
              </a:extLst>
            </p:cNvPr>
            <p:cNvSpPr txBox="1"/>
            <p:nvPr/>
          </p:nvSpPr>
          <p:spPr>
            <a:xfrm>
              <a:off x="12607475" y="2084270"/>
              <a:ext cx="3638100" cy="3261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Veto </a:t>
              </a: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presidencial por </a:t>
              </a: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</a:rPr>
                <a:t>Jair Messias Bolsonaro</a:t>
              </a: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: “[...] não haveria interesse público na alteração, uma vez que a Constituição adota a expressão “Dos Índios”. Segundo o ministério, a expressão vigente é um "termo consagrado no ordenamento e na cultura pátrias, não havendo fundamentos robustos para sua revisão”.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Fonte: Agência Câmara de Notícias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Google Shape;205;g2cc3700a32b_0_52">
              <a:extLst>
                <a:ext uri="{FF2B5EF4-FFF2-40B4-BE49-F238E27FC236}">
                  <a16:creationId xmlns:a16="http://schemas.microsoft.com/office/drawing/2014/main" id="{498582D4-5BFC-C795-586F-67A46B0CF1CC}"/>
                </a:ext>
              </a:extLst>
            </p:cNvPr>
            <p:cNvSpPr txBox="1"/>
            <p:nvPr/>
          </p:nvSpPr>
          <p:spPr>
            <a:xfrm>
              <a:off x="4462571" y="6850456"/>
              <a:ext cx="6174868" cy="2589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A palavra "índio" "esconde toda a diversidade dos povos indígenas". </a:t>
              </a:r>
              <a:r>
                <a:rPr lang="pt-BR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"A palavra 'indígena' diz muito mais a nosso respeito do que a palavra 'índio'.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t-BR" sz="14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Daniel Munduruku</a:t>
              </a:r>
              <a:r>
                <a:rPr lang="pt-BR" sz="14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escritor indígena, doutor em educação pela Universidade de São Paulo e pós-doutor em Linguística pela Universidade Federal de São Carlos.</a:t>
              </a:r>
              <a:endParaRPr sz="1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Google Shape;207;g2cc3700a32b_0_52">
              <a:extLst>
                <a:ext uri="{FF2B5EF4-FFF2-40B4-BE49-F238E27FC236}">
                  <a16:creationId xmlns:a16="http://schemas.microsoft.com/office/drawing/2014/main" id="{7D00C7DF-4A85-6E62-6A11-706FC57E2384}"/>
                </a:ext>
              </a:extLst>
            </p:cNvPr>
            <p:cNvSpPr txBox="1"/>
            <p:nvPr/>
          </p:nvSpPr>
          <p:spPr>
            <a:xfrm>
              <a:off x="10653819" y="7722294"/>
              <a:ext cx="5697336" cy="1815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No dia 5 de julho, em sessão conjunta do Congresso Nacional, os parlamentares derrubaram o Veto 28/2022.</a:t>
              </a:r>
              <a:endParaRPr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Foram 69 votos a favor da derrubada no Senado, sem votos contrários. Na Câmara, 414 deputados rejeitaram o veto contra 39, mais 2 abstenções. Então, agora, temos o </a:t>
              </a:r>
              <a:endParaRPr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Dia dos Povos Indígenas</a:t>
              </a:r>
              <a:endParaRPr sz="12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                                                       Fonte: Agência Senado</a:t>
              </a:r>
              <a:endParaRPr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5" name="Google Shape;209;g2cc3700a32b_0_52">
              <a:extLst>
                <a:ext uri="{FF2B5EF4-FFF2-40B4-BE49-F238E27FC236}">
                  <a16:creationId xmlns:a16="http://schemas.microsoft.com/office/drawing/2014/main" id="{53734947-B61A-A974-BB76-4B3315D898B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26013" t="14776" r="26061" b="32091"/>
            <a:stretch/>
          </p:blipFill>
          <p:spPr>
            <a:xfrm>
              <a:off x="2110874" y="1889250"/>
              <a:ext cx="1417550" cy="2095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210;g2cc3700a32b_0_52">
              <a:extLst>
                <a:ext uri="{FF2B5EF4-FFF2-40B4-BE49-F238E27FC236}">
                  <a16:creationId xmlns:a16="http://schemas.microsoft.com/office/drawing/2014/main" id="{E9039EDC-8A44-8F71-53B9-852D4DC09EF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38721" t="1911" r="38118" b="46005"/>
            <a:stretch/>
          </p:blipFill>
          <p:spPr>
            <a:xfrm>
              <a:off x="7710325" y="1855887"/>
              <a:ext cx="1746150" cy="261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11;g2cc3700a32b_0_52">
              <a:extLst>
                <a:ext uri="{FF2B5EF4-FFF2-40B4-BE49-F238E27FC236}">
                  <a16:creationId xmlns:a16="http://schemas.microsoft.com/office/drawing/2014/main" id="{2EFBDCA4-4AF2-B597-783F-2B42F9D51C5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22779" t="1397" r="30280" b="3563"/>
            <a:stretch/>
          </p:blipFill>
          <p:spPr>
            <a:xfrm>
              <a:off x="2427785" y="6850456"/>
              <a:ext cx="1890676" cy="2555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12;g2cc3700a32b_0_52">
              <a:extLst>
                <a:ext uri="{FF2B5EF4-FFF2-40B4-BE49-F238E27FC236}">
                  <a16:creationId xmlns:a16="http://schemas.microsoft.com/office/drawing/2014/main" id="{EABC2875-3300-AC5A-9B03-E0B9D7C784C1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2641880" y="5225536"/>
              <a:ext cx="3576899" cy="2300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13;g2cc3700a32b_0_52">
              <a:extLst>
                <a:ext uri="{FF2B5EF4-FFF2-40B4-BE49-F238E27FC236}">
                  <a16:creationId xmlns:a16="http://schemas.microsoft.com/office/drawing/2014/main" id="{67048EA3-05F5-89FB-2894-5994A965DC24}"/>
                </a:ext>
              </a:extLst>
            </p:cNvPr>
            <p:cNvSpPr/>
            <p:nvPr/>
          </p:nvSpPr>
          <p:spPr>
            <a:xfrm>
              <a:off x="2427785" y="4765325"/>
              <a:ext cx="8209655" cy="183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ÍNDIO </a:t>
              </a: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” tem uma conotação negativa no vocabulário popular brasileiro, sugerindo algo “atrasado”, “selvagem” e, por isso, é considerada um termo preconceituoso pelos indígenas, além de estar,  etimologicamente, errado.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INDÍGENA </a:t>
              </a: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- significa "originário, aquele que está ali antes dos outros" e valoriza a diversidade de cada povo. </a:t>
              </a:r>
              <a:r>
                <a:rPr lang="pt-BR" sz="1400" b="1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Povos Originários</a:t>
              </a:r>
              <a:r>
                <a:rPr lang="pt-BR" sz="1400" dirty="0">
                  <a:latin typeface="Verdana" panose="020B0604030504040204" pitchFamily="34" charset="0"/>
                  <a:ea typeface="Verdana" panose="020B0604030504040204" pitchFamily="34" charset="0"/>
                  <a:cs typeface="Calibri"/>
                  <a:sym typeface="Calibri"/>
                </a:rPr>
                <a:t> é ainda mais adequado, mesmo gerando algum debate sobre o assunto, em análise mais profunda do tema.</a:t>
              </a:r>
              <a:endParaRPr sz="1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2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8">
            <a:extLst>
              <a:ext uri="{FF2B5EF4-FFF2-40B4-BE49-F238E27FC236}">
                <a16:creationId xmlns:a16="http://schemas.microsoft.com/office/drawing/2014/main" id="{F657B8F4-CA1B-8270-4292-10070F69FEBC}"/>
              </a:ext>
            </a:extLst>
          </p:cNvPr>
          <p:cNvSpPr txBox="1"/>
          <p:nvPr/>
        </p:nvSpPr>
        <p:spPr>
          <a:xfrm>
            <a:off x="2549291" y="1062178"/>
            <a:ext cx="11506016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pt-BR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DIÁLOGOS MATERIAL DIGITAL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8315940-9F4E-7F63-44E9-DB40827FF0F0}"/>
              </a:ext>
            </a:extLst>
          </p:cNvPr>
          <p:cNvGrpSpPr/>
          <p:nvPr/>
        </p:nvGrpSpPr>
        <p:grpSpPr>
          <a:xfrm>
            <a:off x="-718688" y="7718213"/>
            <a:ext cx="4333052" cy="3643718"/>
            <a:chOff x="-1783761" y="4364463"/>
            <a:chExt cx="10493997" cy="8523518"/>
          </a:xfrm>
        </p:grpSpPr>
        <p:pic>
          <p:nvPicPr>
            <p:cNvPr id="23" name="Imagem 22" descr="Ícone&#10;&#10;Descrição gerada automaticamente">
              <a:extLst>
                <a:ext uri="{FF2B5EF4-FFF2-40B4-BE49-F238E27FC236}">
                  <a16:creationId xmlns:a16="http://schemas.microsoft.com/office/drawing/2014/main" id="{FEDBB0A6-45E7-4983-E933-CBF6FD99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id="{F8979C99-7958-18B4-7DE9-2A3AA6AE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A17D03A-6F99-9234-0DF5-8229AFF7A36B}"/>
              </a:ext>
            </a:extLst>
          </p:cNvPr>
          <p:cNvSpPr txBox="1"/>
          <p:nvPr/>
        </p:nvSpPr>
        <p:spPr>
          <a:xfrm>
            <a:off x="2489331" y="2073619"/>
            <a:ext cx="13235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389E94"/>
                </a:solidFill>
                <a:latin typeface="Verdana"/>
                <a:ea typeface="Verdana"/>
                <a:cs typeface="Verdana"/>
                <a:sym typeface="Verdana"/>
              </a:rPr>
              <a:t>Questão Pedagógica nº 3 -  “Como” tratar o assunto? O Índio é até bem representado, mas o Indígena não.</a:t>
            </a:r>
          </a:p>
        </p:txBody>
      </p:sp>
      <p:pic>
        <p:nvPicPr>
          <p:cNvPr id="2" name="Google Shape;226;g2cc3700a32b_0_110">
            <a:extLst>
              <a:ext uri="{FF2B5EF4-FFF2-40B4-BE49-F238E27FC236}">
                <a16:creationId xmlns:a16="http://schemas.microsoft.com/office/drawing/2014/main" id="{B1A207C2-AA7C-AB54-54EA-03478932B3F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2274" y="7462939"/>
            <a:ext cx="3635863" cy="20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7;g2cc3700a32b_0_110">
            <a:extLst>
              <a:ext uri="{FF2B5EF4-FFF2-40B4-BE49-F238E27FC236}">
                <a16:creationId xmlns:a16="http://schemas.microsoft.com/office/drawing/2014/main" id="{CD230635-FB16-E5B2-7AAB-0B7F1B2223B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9499" y="7462938"/>
            <a:ext cx="3635875" cy="204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8;g2cc3700a32b_0_110">
            <a:extLst>
              <a:ext uri="{FF2B5EF4-FFF2-40B4-BE49-F238E27FC236}">
                <a16:creationId xmlns:a16="http://schemas.microsoft.com/office/drawing/2014/main" id="{E194CBB3-E357-762C-1E9D-F62F603F51B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19249" y="5206038"/>
            <a:ext cx="3635926" cy="20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9;g2cc3700a32b_0_110">
            <a:extLst>
              <a:ext uri="{FF2B5EF4-FFF2-40B4-BE49-F238E27FC236}">
                <a16:creationId xmlns:a16="http://schemas.microsoft.com/office/drawing/2014/main" id="{99027467-5FBF-2DF3-F670-517ACFDB68A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05075" y="5206014"/>
            <a:ext cx="3635886" cy="20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0;g2cc3700a32b_0_110">
            <a:extLst>
              <a:ext uri="{FF2B5EF4-FFF2-40B4-BE49-F238E27FC236}">
                <a16:creationId xmlns:a16="http://schemas.microsoft.com/office/drawing/2014/main" id="{87479123-A88B-59CD-4EDB-B4FFB11A246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32277" y="5216731"/>
            <a:ext cx="3635913" cy="204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1;g2cc3700a32b_0_110">
            <a:extLst>
              <a:ext uri="{FF2B5EF4-FFF2-40B4-BE49-F238E27FC236}">
                <a16:creationId xmlns:a16="http://schemas.microsoft.com/office/drawing/2014/main" id="{0AE5B5BB-A24E-0AE6-2C8B-22323B31C328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9489" y="5206020"/>
            <a:ext cx="3635913" cy="204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32;g2cc3700a32b_0_110">
            <a:extLst>
              <a:ext uri="{FF2B5EF4-FFF2-40B4-BE49-F238E27FC236}">
                <a16:creationId xmlns:a16="http://schemas.microsoft.com/office/drawing/2014/main" id="{24649A8A-B3BB-9091-9B63-6DD207C353B1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9497" y="3006164"/>
            <a:ext cx="3635875" cy="204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33;g2cc3700a32b_0_110">
            <a:extLst>
              <a:ext uri="{FF2B5EF4-FFF2-40B4-BE49-F238E27FC236}">
                <a16:creationId xmlns:a16="http://schemas.microsoft.com/office/drawing/2014/main" id="{18ACFFD2-1A0C-1ED1-5B81-D8B1B8B856D4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47774" y="3026089"/>
            <a:ext cx="3635875" cy="204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34;g2cc3700a32b_0_110">
            <a:extLst>
              <a:ext uri="{FF2B5EF4-FFF2-40B4-BE49-F238E27FC236}">
                <a16:creationId xmlns:a16="http://schemas.microsoft.com/office/drawing/2014/main" id="{CBB573D9-18C0-CC31-8256-F02852462292}"/>
              </a:ext>
            </a:extLst>
          </p:cNvPr>
          <p:cNvSpPr txBox="1"/>
          <p:nvPr/>
        </p:nvSpPr>
        <p:spPr>
          <a:xfrm>
            <a:off x="8675465" y="2944947"/>
            <a:ext cx="737971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problema, nesse caso, não é a ausência de informações em nossos materiais, mas a ausência dentro da temática antirracista, de humanização das pessoas. O </a:t>
            </a:r>
            <a:r>
              <a:rPr lang="pt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índio </a:t>
            </a:r>
            <a:r>
              <a:rPr lang="pt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(palavra errada, mas historicamente necessária para entender toda a dinâmica) é até bastante representado em nosso material, mas como “personagem” e, principalmente, como receptor de ações externas.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235;g2cc3700a32b_0_110">
            <a:extLst>
              <a:ext uri="{FF2B5EF4-FFF2-40B4-BE49-F238E27FC236}">
                <a16:creationId xmlns:a16="http://schemas.microsoft.com/office/drawing/2014/main" id="{72EB04B4-3BF4-039B-9519-04ECCF691672}"/>
              </a:ext>
            </a:extLst>
          </p:cNvPr>
          <p:cNvSpPr txBox="1"/>
          <p:nvPr/>
        </p:nvSpPr>
        <p:spPr>
          <a:xfrm>
            <a:off x="8656236" y="7458289"/>
            <a:ext cx="7398939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 mais útil, aqui, seria, por meio de qualquer técnica à disposição, que a figura do </a:t>
            </a:r>
            <a:r>
              <a:rPr lang="pt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Indígena </a:t>
            </a:r>
            <a:r>
              <a:rPr lang="pt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fosse construída. A pessoa que precisa de acesso a escolas, hospitais, direitos civis, vacinação, como qualquer outro cidadão brasileiro. E reconhecimento do seu direito de também ter a sua história e cultura. A grande questão é a de que </a:t>
            </a:r>
            <a:r>
              <a:rPr lang="pt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</a:t>
            </a:r>
            <a:r>
              <a:rPr lang="pt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são duas coisas mutuamente excludentes.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B2503AAD-E460-E565-431B-CDC3E89B9ABD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16679F-9AFE-B0FD-E26D-7ECF5617B1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348" y="1047707"/>
            <a:ext cx="1083564" cy="1076706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A0F63995-D612-C378-24D9-6A7EA2748AE8}"/>
              </a:ext>
            </a:extLst>
          </p:cNvPr>
          <p:cNvSpPr txBox="1"/>
          <p:nvPr/>
        </p:nvSpPr>
        <p:spPr>
          <a:xfrm>
            <a:off x="2549291" y="839171"/>
            <a:ext cx="6909502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Nossa Experiência</a:t>
            </a:r>
          </a:p>
        </p:txBody>
      </p:sp>
    </p:spTree>
    <p:extLst>
      <p:ext uri="{BB962C8B-B14F-4D97-AF65-F5344CB8AC3E}">
        <p14:creationId xmlns:p14="http://schemas.microsoft.com/office/powerpoint/2010/main" val="3522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4A37CE02-8FB3-6CBE-CC83-F48F6B50DA61}"/>
              </a:ext>
            </a:extLst>
          </p:cNvPr>
          <p:cNvSpPr txBox="1"/>
          <p:nvPr/>
        </p:nvSpPr>
        <p:spPr>
          <a:xfrm>
            <a:off x="2549290" y="639354"/>
            <a:ext cx="1020977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35"/>
              </a:lnSpc>
            </a:pPr>
            <a:r>
              <a:rPr lang="en-US" sz="3400" b="1" spc="703" dirty="0">
                <a:solidFill>
                  <a:srgbClr val="145D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CONCEITOS IMPORTANTES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A4FC66E-0F79-42F0-A53F-C97EC1A01BFA}"/>
              </a:ext>
            </a:extLst>
          </p:cNvPr>
          <p:cNvSpPr txBox="1"/>
          <p:nvPr/>
        </p:nvSpPr>
        <p:spPr>
          <a:xfrm>
            <a:off x="2549290" y="839171"/>
            <a:ext cx="11706355" cy="118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672"/>
              </a:lnSpc>
            </a:pPr>
            <a:r>
              <a:rPr lang="pt-BR" sz="2400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Reforçando o Desenho Universal para a Aprendizagem − DUA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4D81904-8F14-33FE-DC08-EFEC1B96DEE2}"/>
              </a:ext>
            </a:extLst>
          </p:cNvPr>
          <p:cNvGrpSpPr/>
          <p:nvPr/>
        </p:nvGrpSpPr>
        <p:grpSpPr>
          <a:xfrm>
            <a:off x="-716027" y="7684483"/>
            <a:ext cx="4333052" cy="3643718"/>
            <a:chOff x="-1783761" y="4364463"/>
            <a:chExt cx="10493997" cy="8523518"/>
          </a:xfrm>
        </p:grpSpPr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245AB6C8-B85B-7079-F875-937970CE8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7422" y="6211256"/>
              <a:ext cx="5569615" cy="6676725"/>
            </a:xfrm>
            <a:prstGeom prst="rect">
              <a:avLst/>
            </a:prstGeom>
          </p:spPr>
        </p:pic>
        <p:pic>
          <p:nvPicPr>
            <p:cNvPr id="20" name="Imagem 19" descr="Forma&#10;&#10;Descrição gerada automaticamente">
              <a:extLst>
                <a:ext uri="{FF2B5EF4-FFF2-40B4-BE49-F238E27FC236}">
                  <a16:creationId xmlns:a16="http://schemas.microsoft.com/office/drawing/2014/main" id="{E0BFA02D-FED8-BED8-0E82-0E48DC24E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6522">
              <a:off x="640547" y="1940155"/>
              <a:ext cx="5645381" cy="10493997"/>
            </a:xfrm>
            <a:prstGeom prst="rect">
              <a:avLst/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A1183D4-C666-98DF-D0BC-C760BBDD90FE}"/>
              </a:ext>
            </a:extLst>
          </p:cNvPr>
          <p:cNvSpPr/>
          <p:nvPr/>
        </p:nvSpPr>
        <p:spPr>
          <a:xfrm>
            <a:off x="735378" y="780658"/>
            <a:ext cx="1604211" cy="1604211"/>
          </a:xfrm>
          <a:prstGeom prst="ellipse">
            <a:avLst/>
          </a:prstGeom>
          <a:solidFill>
            <a:schemeClr val="bg1"/>
          </a:solidFill>
          <a:ln>
            <a:solidFill>
              <a:srgbClr val="389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osto Feliz 31">
            <a:extLst>
              <a:ext uri="{FF2B5EF4-FFF2-40B4-BE49-F238E27FC236}">
                <a16:creationId xmlns:a16="http://schemas.microsoft.com/office/drawing/2014/main" id="{366FDE8B-24DB-4A83-7530-3B4CDA95A3EF}"/>
              </a:ext>
            </a:extLst>
          </p:cNvPr>
          <p:cNvSpPr/>
          <p:nvPr/>
        </p:nvSpPr>
        <p:spPr>
          <a:xfrm>
            <a:off x="16543966" y="849792"/>
            <a:ext cx="651812" cy="651812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A568FB-B943-571F-07B9-FB11322437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333" y="1017613"/>
            <a:ext cx="1130300" cy="1130300"/>
          </a:xfrm>
          <a:prstGeom prst="rect">
            <a:avLst/>
          </a:prstGeom>
        </p:spPr>
      </p:pic>
      <p:sp>
        <p:nvSpPr>
          <p:cNvPr id="2" name="Google Shape;251;g1f4d4d0190a_0_1">
            <a:extLst>
              <a:ext uri="{FF2B5EF4-FFF2-40B4-BE49-F238E27FC236}">
                <a16:creationId xmlns:a16="http://schemas.microsoft.com/office/drawing/2014/main" id="{D5E8B6E2-7FF9-963C-B77F-9E1973351715}"/>
              </a:ext>
            </a:extLst>
          </p:cNvPr>
          <p:cNvSpPr txBox="1"/>
          <p:nvPr/>
        </p:nvSpPr>
        <p:spPr>
          <a:xfrm>
            <a:off x="2339589" y="4037518"/>
            <a:ext cx="13662124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2400" b="1" i="0" u="none" strike="noStrike" cap="none" dirty="0">
                <a:solidFill>
                  <a:srgbClr val="389E9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stratégia utilizando o metodologia do DUA:</a:t>
            </a:r>
            <a:endParaRPr sz="2400" b="1" i="0" u="none" strike="noStrike" cap="none" dirty="0">
              <a:solidFill>
                <a:srgbClr val="389E9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" name="Google Shape;259;g1f4d4d0190a_0_1">
            <a:extLst>
              <a:ext uri="{FF2B5EF4-FFF2-40B4-BE49-F238E27FC236}">
                <a16:creationId xmlns:a16="http://schemas.microsoft.com/office/drawing/2014/main" id="{41693FBF-F55F-56D5-3BB6-35EF100B5770}"/>
              </a:ext>
            </a:extLst>
          </p:cNvPr>
          <p:cNvSpPr txBox="1"/>
          <p:nvPr/>
        </p:nvSpPr>
        <p:spPr>
          <a:xfrm>
            <a:off x="2339588" y="4706204"/>
            <a:ext cx="14856189" cy="800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pt-BR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Gerir sua sala com objetivos claros para os alunos</a:t>
            </a: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Comandas claras geram mais engajamento e melhores resultados.</a:t>
            </a:r>
            <a:endParaRPr sz="2000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260;g1f4d4d0190a_0_1">
            <a:extLst>
              <a:ext uri="{FF2B5EF4-FFF2-40B4-BE49-F238E27FC236}">
                <a16:creationId xmlns:a16="http://schemas.microsoft.com/office/drawing/2014/main" id="{4FBF98A4-C1DD-0096-14B6-58E781111803}"/>
              </a:ext>
            </a:extLst>
          </p:cNvPr>
          <p:cNvSpPr txBox="1"/>
          <p:nvPr/>
        </p:nvSpPr>
        <p:spPr>
          <a:xfrm>
            <a:off x="2339589" y="5579099"/>
            <a:ext cx="14749198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“Mostrar às pessoas que elas são muito mais livres do que pensam, que elas tomam por verdadeiros, por evidentes, certos temas fabricados em um momento particular da história, e que essa pretensa evidência pode ser criticada e destruída” (Michel Foucault)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 ideia de Foucault, de que a “a história nos cerca e nos delimita” e “não diz o que somos, mas aquilo de que estamos em vias de diferir” é interessante porque, na abordagem desse tema, esbarramos em uma questão tão central e importante: a identidade indígena, tanto a percebida externamente, por todos os outros que estão fora da etnia, quanto internamente, por todos aqueles que lutam para reconstruir sua cultura. O “eu”, seguindo a linha de pensamento proposta por Foucault, se apresentando fracionado pelas plurais histórias que o constroem.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grpSp>
        <p:nvGrpSpPr>
          <p:cNvPr id="6" name="Google Shape;252;g1f4d4d0190a_0_1">
            <a:extLst>
              <a:ext uri="{FF2B5EF4-FFF2-40B4-BE49-F238E27FC236}">
                <a16:creationId xmlns:a16="http://schemas.microsoft.com/office/drawing/2014/main" id="{3DED113D-8887-98A3-F2B3-D78A7D74B4F3}"/>
              </a:ext>
            </a:extLst>
          </p:cNvPr>
          <p:cNvGrpSpPr/>
          <p:nvPr/>
        </p:nvGrpSpPr>
        <p:grpSpPr>
          <a:xfrm>
            <a:off x="-605443" y="2621824"/>
            <a:ext cx="14394571" cy="1891335"/>
            <a:chOff x="-3878129" y="3013056"/>
            <a:chExt cx="20919300" cy="4299465"/>
          </a:xfrm>
        </p:grpSpPr>
        <p:sp>
          <p:nvSpPr>
            <p:cNvPr id="7" name="Google Shape;253;g1f4d4d0190a_0_1">
              <a:extLst>
                <a:ext uri="{FF2B5EF4-FFF2-40B4-BE49-F238E27FC236}">
                  <a16:creationId xmlns:a16="http://schemas.microsoft.com/office/drawing/2014/main" id="{D2577073-6860-4C72-240C-CF918388153B}"/>
                </a:ext>
              </a:extLst>
            </p:cNvPr>
            <p:cNvSpPr txBox="1"/>
            <p:nvPr/>
          </p:nvSpPr>
          <p:spPr>
            <a:xfrm>
              <a:off x="-3878129" y="7023921"/>
              <a:ext cx="46281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1"/>
                <a:buFont typeface="Arial"/>
                <a:buNone/>
              </a:pPr>
              <a:endParaRPr sz="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4;g1f4d4d0190a_0_1">
              <a:extLst>
                <a:ext uri="{FF2B5EF4-FFF2-40B4-BE49-F238E27FC236}">
                  <a16:creationId xmlns:a16="http://schemas.microsoft.com/office/drawing/2014/main" id="{3C224EC8-241C-9069-3605-2038405CA593}"/>
                </a:ext>
              </a:extLst>
            </p:cNvPr>
            <p:cNvSpPr/>
            <p:nvPr/>
          </p:nvSpPr>
          <p:spPr>
            <a:xfrm>
              <a:off x="6391180" y="3020557"/>
              <a:ext cx="4713300" cy="2313600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9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BR" sz="1600" b="1" i="0" u="none" strike="noStrike" cap="none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Universal​</a:t>
              </a:r>
              <a:r>
                <a:rPr lang="pt-BR" sz="1600" b="0" i="0" u="none" strike="noStrike" cap="none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​</a:t>
              </a:r>
              <a:endParaRPr sz="1600" b="0" i="0" u="none" strike="noStrike" cap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600" b="1" i="0" u="none" strike="noStrike" cap="none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Acessibilidade no </a:t>
              </a:r>
              <a:r>
                <a:rPr lang="pt-BR" sz="1600" b="0" i="0" u="none" strike="noStrike" cap="none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​</a:t>
              </a:r>
              <a:endParaRPr sz="1600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600" b="1" i="0" u="none" strike="noStrike" cap="none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  <a:sym typeface="Verdana"/>
                </a:rPr>
                <a:t>Currículo</a:t>
              </a:r>
              <a:endParaRPr sz="1600" b="0" i="0" u="none" strike="noStrike" cap="non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endParaRPr>
            </a:p>
          </p:txBody>
        </p:sp>
        <p:sp>
          <p:nvSpPr>
            <p:cNvPr id="9" name="Google Shape;255;g1f4d4d0190a_0_1">
              <a:extLst>
                <a:ext uri="{FF2B5EF4-FFF2-40B4-BE49-F238E27FC236}">
                  <a16:creationId xmlns:a16="http://schemas.microsoft.com/office/drawing/2014/main" id="{B8227A4C-5101-F74B-8F7B-AB58B4941C71}"/>
                </a:ext>
              </a:extLst>
            </p:cNvPr>
            <p:cNvSpPr/>
            <p:nvPr/>
          </p:nvSpPr>
          <p:spPr>
            <a:xfrm>
              <a:off x="11582072" y="3013056"/>
              <a:ext cx="5459100" cy="2398200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9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56;g1f4d4d0190a_0_1">
              <a:extLst>
                <a:ext uri="{FF2B5EF4-FFF2-40B4-BE49-F238E27FC236}">
                  <a16:creationId xmlns:a16="http://schemas.microsoft.com/office/drawing/2014/main" id="{B428A083-6FEA-B6E1-10E1-E1A33B643966}"/>
                </a:ext>
              </a:extLst>
            </p:cNvPr>
            <p:cNvSpPr/>
            <p:nvPr/>
          </p:nvSpPr>
          <p:spPr>
            <a:xfrm>
              <a:off x="865559" y="3020557"/>
              <a:ext cx="5020800" cy="2455200"/>
            </a:xfrm>
            <a:prstGeom prst="ellipse">
              <a:avLst/>
            </a:prstGeom>
            <a:solidFill>
              <a:srgbClr val="FBD4B4"/>
            </a:solidFill>
            <a:ln>
              <a:noFill/>
            </a:ln>
            <a:effectLst>
              <a:outerShdw blurRad="76200" sy="23000" kx="-120009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50"/>
                <a:buFont typeface="Arial"/>
                <a:buNone/>
              </a:pPr>
              <a:endParaRPr sz="2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" name="Google Shape;257;g1f4d4d0190a_0_1">
            <a:extLst>
              <a:ext uri="{FF2B5EF4-FFF2-40B4-BE49-F238E27FC236}">
                <a16:creationId xmlns:a16="http://schemas.microsoft.com/office/drawing/2014/main" id="{632BC573-B2D9-9766-9AD9-64732F1D631A}"/>
              </a:ext>
            </a:extLst>
          </p:cNvPr>
          <p:cNvSpPr txBox="1"/>
          <p:nvPr/>
        </p:nvSpPr>
        <p:spPr>
          <a:xfrm>
            <a:off x="2896064" y="2633872"/>
            <a:ext cx="3000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Desenho</a:t>
            </a:r>
            <a:endParaRPr sz="1101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1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Múltiplas formas, caminhos, </a:t>
            </a:r>
            <a:endParaRPr sz="1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desenhos para o</a:t>
            </a:r>
            <a:endParaRPr sz="1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ensino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Google Shape;258;g1f4d4d0190a_0_1">
            <a:extLst>
              <a:ext uri="{FF2B5EF4-FFF2-40B4-BE49-F238E27FC236}">
                <a16:creationId xmlns:a16="http://schemas.microsoft.com/office/drawing/2014/main" id="{5573E87D-2A8D-FD0B-E662-9D179C977458}"/>
              </a:ext>
            </a:extLst>
          </p:cNvPr>
          <p:cNvSpPr txBox="1"/>
          <p:nvPr/>
        </p:nvSpPr>
        <p:spPr>
          <a:xfrm>
            <a:off x="10099589" y="2545622"/>
            <a:ext cx="36507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1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Aprendizagem</a:t>
            </a:r>
            <a:endParaRPr sz="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Baseado nas neurociências: três redes cerebrais (de reconhecimento, </a:t>
            </a:r>
            <a:endParaRPr sz="1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estratégica e afetiva, para o aprendizado)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Google Shape;260;g1f4d4d0190a_0_1">
            <a:extLst>
              <a:ext uri="{FF2B5EF4-FFF2-40B4-BE49-F238E27FC236}">
                <a16:creationId xmlns:a16="http://schemas.microsoft.com/office/drawing/2014/main" id="{C17373D7-1047-0A14-BAFE-80CD8EE1C1CC}"/>
              </a:ext>
            </a:extLst>
          </p:cNvPr>
          <p:cNvSpPr txBox="1"/>
          <p:nvPr/>
        </p:nvSpPr>
        <p:spPr>
          <a:xfrm>
            <a:off x="2896064" y="8299858"/>
            <a:ext cx="923097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Proposta de pergunta geradora para ser trabalhada em diversos contextos: Quem é o Indígena, então?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Trabalhar todas as técnicas com o OBJETIVO final de HUMANIZAR o debate, afastando a figura estereotipada, idealizada ou calcada em preconceitos.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07C290-DD7E-4A87-91DF-62E1CE10513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a69ec1f2-e47e-46fc-a579-ceb6a0ffdbf2"/>
    <ds:schemaRef ds:uri="ffd51e29-918e-4930-8c82-1a1853184cf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E825B55-1D56-46AB-A991-389678AEF356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E2C8F2-8A22-44FB-B27A-7F82F6F94E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2977</Words>
  <Application>Microsoft Office PowerPoint</Application>
  <PresentationFormat>Personalizar</PresentationFormat>
  <Paragraphs>171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Calibri</vt:lpstr>
      <vt:lpstr>Arial</vt:lpstr>
      <vt:lpstr>Verdana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1</dc:title>
  <dc:subject/>
  <dc:creator>Walter Junior</dc:creator>
  <cp:keywords/>
  <dc:description/>
  <cp:lastModifiedBy>MARCIO CIQUE</cp:lastModifiedBy>
  <cp:revision>81</cp:revision>
  <dcterms:created xsi:type="dcterms:W3CDTF">2006-08-16T00:00:00Z</dcterms:created>
  <dcterms:modified xsi:type="dcterms:W3CDTF">2024-04-19T12:19:13Z</dcterms:modified>
  <cp:category/>
  <dc:identifier>DAFn-ggBv_4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