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17" r:id="rId15"/>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22" userDrawn="1">
          <p15:clr>
            <a:srgbClr val="A4A3A4"/>
          </p15:clr>
        </p15:guide>
        <p15:guide id="2" pos="57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jj2oQnE7lhmvt+49KsNgIC9FHd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B10514-320B-D9F8-DBA8-7EDDE8F7059D}" name="Surya Bueno" initials="SB" userId="6e21e9d7a184f473" providerId="Windows Live"/>
  <p188:author id="{9B4E0664-AE1D-42C4-4591-281DB3AF9643}" name="Débora Marie Tamayose" initials="DT" userId="532587314267f74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2C048B-2B86-4A1A-9468-D04918A45A90}">
  <a:tblStyle styleId="{342C048B-2B86-4A1A-9468-D04918A45A9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69" autoAdjust="0"/>
  </p:normalViewPr>
  <p:slideViewPr>
    <p:cSldViewPr snapToGrid="0">
      <p:cViewPr varScale="1">
        <p:scale>
          <a:sx n="41" d="100"/>
          <a:sy n="41" d="100"/>
        </p:scale>
        <p:origin x="972" y="30"/>
      </p:cViewPr>
      <p:guideLst>
        <p:guide orient="horz" pos="1222"/>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notesMaster" Target="notesMasters/notesMaster1.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agenciasenado/5273258382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exels.com/pt-br/foto/homem-pessoa-maos-depressivo-852617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va.com/design/DAF5CcgQjS0/wnc8v7qfcKbyPDV94hwoEg/edit?utm_content=DAF5CcgQjS0&amp;utm_campaign=designshare&amp;utm_medium=link2&amp;utm_source=sharebutt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cnnbrasil.com.br/nacional/brasil-reduz-taxa-de-homicidios-em-183-em-uma-decada-aponta-atlas-da-violencia/" TargetMode="External"/><Relationship Id="rId3" Type="http://schemas.openxmlformats.org/officeDocument/2006/relationships/hyperlink" Target="https://exame.com/brasil/pelo-12o-ano-consecutivo-brasil-e-pais-que-mais-mata-transexuais-no-mundo/" TargetMode="External"/><Relationship Id="rId7" Type="http://schemas.openxmlformats.org/officeDocument/2006/relationships/hyperlink" Target="https://agenciabrasil.ebc.com.br/direitos-humanos/noticia/2022-05/numero-de-mortes-violentas-de-pessoas-lgbti-subiu-333-em-um-an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gov.br/mdh/pt-br/navegue-por-temas/lgbt/publicacoes/relatorios-de-violencia-lgbtfobica" TargetMode="External"/><Relationship Id="rId5" Type="http://schemas.openxmlformats.org/officeDocument/2006/relationships/hyperlink" Target="https://g1.globo.com/sao-paulo/noticia/2011/10/casal-gay-e-agredido-na-regiao-da-avenida-paulista.html" TargetMode="External"/><Relationship Id="rId4" Type="http://schemas.openxmlformats.org/officeDocument/2006/relationships/hyperlink" Target="https://www.cnnbrasil.com.br/nacional/o-que-se-sabe-sobre-caso-de-mulher-agredida-por-pm-em-metro-de-sp/"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jornal.usp.br/diversidade/criancas-intolerantes-o-papel-da-escola-na-luta-contra-a-lgbtqiafobia/" TargetMode="External"/><Relationship Id="rId3" Type="http://schemas.openxmlformats.org/officeDocument/2006/relationships/hyperlink" Target="https://agenciabrasil.ebc.com.br/educacao/noticia/2023-03/em-sp-69-dos-alunos-consideram-escolas-estaduais-ambientes-violentos" TargetMode="External"/><Relationship Id="rId7" Type="http://schemas.openxmlformats.org/officeDocument/2006/relationships/hyperlink" Target="https://agenciabrasil.ebc.com.br/educacao/noticia/2016-11/mais-de-um-terco-de-estudantes-lgbt-ja-foram-agredidos-fisicamente-diz"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g1.globo.com/sp/mogi-das-cruzes-suzano/noticia/2022/02/17/adolescente-afirma-ter-sido-espancado-por-homofobia-apos-episodios-de-bullying-em-escola-de-aruja.ghtml" TargetMode="External"/><Relationship Id="rId5" Type="http://schemas.openxmlformats.org/officeDocument/2006/relationships/hyperlink" Target="https://jornal.ufg.br/n/175925-pesquisa-avalia-violencia-contra-pessoas-lgbt-em-escolas" TargetMode="External"/><Relationship Id="rId4" Type="http://schemas.openxmlformats.org/officeDocument/2006/relationships/hyperlink" Target="https://m.folha.uol.com.br/educacao/2016/11/1834166-73-dos-jovens-lgbt-dizem-ter-sido-agredidos-na-escola-mostra-pesquisa.shtml" TargetMode="External"/><Relationship Id="rId9" Type="http://schemas.openxmlformats.org/officeDocument/2006/relationships/hyperlink" Target="https://g1.globo.com/sp/sao-paulo/noticia/2023/10/23/ainda-nao-somos-capazes-de-combater-o-bullying-e-a-homofobia-diz-tarcisio-apos-ataque-a-escola-em-sp.g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cervocmsp.educacao.sp.gov.br/109938/715838.pdf"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acervocmsp.educacao.sp.gov.br/109040/689879.pdf" TargetMode="External"/><Relationship Id="rId4" Type="http://schemas.openxmlformats.org/officeDocument/2006/relationships/hyperlink" Target="https://acervocmsp.educacao.sp.gov.br/108257/684150.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cervocmsp.educacao.sp.gov.br/107964/680845.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cervocmsp.educacao.sp.gov.br/109392/712788.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acervocmsp.educacao.sp.gov.br/109397/712873.pdf" TargetMode="External"/><Relationship Id="rId4" Type="http://schemas.openxmlformats.org/officeDocument/2006/relationships/hyperlink" Target="https://acervocmsp.educacao.sp.gov.br/109393/712808.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c3700a32b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cc3700a32b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i="1" dirty="0"/>
              <a:t>Link</a:t>
            </a:r>
            <a:r>
              <a:rPr lang="pt-BR" dirty="0"/>
              <a:t> da imagem: </a:t>
            </a:r>
            <a:r>
              <a:rPr lang="pt-BR" u="sng" dirty="0">
                <a:solidFill>
                  <a:schemeClr val="hlink"/>
                </a:solidFill>
                <a:hlinkClick r:id="rId3"/>
              </a:rPr>
              <a:t>https://www.flickr.com/photos/agenciasenado/52732583820</a:t>
            </a:r>
            <a:endParaRPr dirty="0"/>
          </a:p>
          <a:p>
            <a:pPr marL="0" lvl="0" indent="0" algn="l" rtl="0">
              <a:lnSpc>
                <a:spcPct val="100000"/>
              </a:lnSpc>
              <a:spcBef>
                <a:spcPts val="0"/>
              </a:spcBef>
              <a:spcAft>
                <a:spcPts val="0"/>
              </a:spcAft>
              <a:buSzPts val="1400"/>
              <a:buNone/>
            </a:pPr>
            <a:r>
              <a:rPr lang="pt-BR" i="1" dirty="0"/>
              <a:t>Link</a:t>
            </a:r>
            <a:r>
              <a:rPr lang="pt-BR" dirty="0"/>
              <a:t> da imagem: </a:t>
            </a:r>
            <a:r>
              <a:rPr lang="pt-BR" u="sng" dirty="0">
                <a:solidFill>
                  <a:schemeClr val="hlink"/>
                </a:solidFill>
                <a:hlinkClick r:id="rId4"/>
              </a:rPr>
              <a:t>https://www.pexels.com/pt-br/foto/homem-pessoa-maos-depressivo-8526170/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2" name="Google Shape;262;g2cc3700a32b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f4d4d0190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f4d4d0190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Calibri"/>
              <a:buNone/>
            </a:pPr>
            <a:endParaRPr sz="1200" dirty="0">
              <a:solidFill>
                <a:srgbClr val="002060"/>
              </a:solidFill>
            </a:endParaRPr>
          </a:p>
        </p:txBody>
      </p:sp>
      <p:sp>
        <p:nvSpPr>
          <p:cNvPr id="278" name="Google Shape;278;g1f4d4d0190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dirty="0"/>
              <a:t>Fonte: Documento de Orientação e Estudo – </a:t>
            </a:r>
            <a:r>
              <a:rPr lang="pt-BR" i="1" dirty="0"/>
              <a:t>Programa Multiplica SP #Professores</a:t>
            </a:r>
            <a:r>
              <a:rPr lang="pt-BR" dirty="0"/>
              <a:t>, p. 38.</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dirty="0"/>
              <a:t>“De acordo com </a:t>
            </a:r>
            <a:r>
              <a:rPr lang="pt-BR" dirty="0" err="1"/>
              <a:t>Moscovici</a:t>
            </a:r>
            <a:r>
              <a:rPr lang="pt-BR" dirty="0"/>
              <a:t> (1997), o </a:t>
            </a:r>
            <a:r>
              <a:rPr lang="pt-BR" i="1" dirty="0"/>
              <a:t>feedback</a:t>
            </a:r>
            <a:r>
              <a:rPr lang="pt-BR" dirty="0"/>
              <a:t> torna-se útil quando atende aos seguintes requisitos: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descritivo: </a:t>
            </a:r>
            <a:r>
              <a:rPr lang="pt-BR" dirty="0"/>
              <a:t>Ter uma proposta de diálogo, sem julgamentos, apenas relatando o que foi observado.</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específico: </a:t>
            </a:r>
            <a:r>
              <a:rPr lang="pt-BR" dirty="0"/>
              <a:t>Proporcionar ao formador a reflexão do seu comportamento e atitudes diante do saber docente, focado no diálogo.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compatível: </a:t>
            </a:r>
            <a:r>
              <a:rPr lang="pt-BR" dirty="0"/>
              <a:t>Estar pautado nas necessidades do observador e do observado, sem constrangimentos, mantendo a ética, sem deixar de enfatizar pontos, tópicos e momentos visíveis a serem trabalhados na melhoria e na dinâmica do formador, durante a reunião com seus cursistas.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dirigido: </a:t>
            </a:r>
            <a:r>
              <a:rPr lang="pt-BR" dirty="0"/>
              <a:t>Deve ser voltado para comportamentos sobre os quais o observador deva refletir para a melhoria da sua prática. As fragilidades identificadas precisam ser analisadas de forma construtiva e, a partir disso, definir metas e estratégias para solucionar as dificuldades apresentadas.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solicitado: </a:t>
            </a:r>
            <a:r>
              <a:rPr lang="pt-BR" dirty="0"/>
              <a:t>Deve ser clara para o formador a importância da devolutiva; assim, observador e observado devem combinar previamente o momento das devolutivas, pois, quando isso acontece, fica mais fácil a execução do </a:t>
            </a:r>
            <a:r>
              <a:rPr lang="pt-BR" i="1" dirty="0"/>
              <a:t>feedback</a:t>
            </a:r>
            <a:r>
              <a:rPr lang="pt-BR"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oportuno: </a:t>
            </a:r>
            <a:r>
              <a:rPr lang="pt-BR" dirty="0"/>
              <a:t>O observador precisa atentar para o prazo da devolutiva, pois, se passar muito tempo entre o ato de observar e o </a:t>
            </a:r>
            <a:r>
              <a:rPr lang="pt-BR" i="1" dirty="0"/>
              <a:t>feedback</a:t>
            </a:r>
            <a:r>
              <a:rPr lang="pt-BR" dirty="0"/>
              <a:t>, a devolutiva pode perder o sentido, tornando-se ineficaz.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b="1" dirty="0"/>
              <a:t>Ser esclarecedor: </a:t>
            </a:r>
            <a:r>
              <a:rPr lang="pt-BR" dirty="0"/>
              <a:t>Propor uma comunicação clara e objetiva, favorecendo, dessa forma, a construção de um novo olhar sobre os processos de ensino e aprendizagem do adulto professor, contribuindo para o seu processo formativo.”</a:t>
            </a:r>
            <a:endParaRPr dirty="0"/>
          </a:p>
          <a:p>
            <a:pPr marL="0" lvl="0" indent="0" algn="l" rtl="0">
              <a:lnSpc>
                <a:spcPct val="100000"/>
              </a:lnSpc>
              <a:spcBef>
                <a:spcPts val="0"/>
              </a:spcBef>
              <a:spcAft>
                <a:spcPts val="0"/>
              </a:spcAft>
              <a:buSzPts val="1400"/>
              <a:buNone/>
            </a:pPr>
            <a:endParaRPr dirty="0"/>
          </a:p>
        </p:txBody>
      </p:sp>
      <p:sp>
        <p:nvSpPr>
          <p:cNvPr id="295" name="Google Shape;2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pt-BR" i="1" dirty="0"/>
              <a:t>Link</a:t>
            </a:r>
            <a:r>
              <a:rPr lang="pt-BR" dirty="0"/>
              <a:t> do </a:t>
            </a:r>
            <a:r>
              <a:rPr lang="pt-BR" dirty="0" err="1"/>
              <a:t>Canva</a:t>
            </a:r>
            <a:r>
              <a:rPr lang="pt-BR" dirty="0"/>
              <a:t>: </a:t>
            </a:r>
            <a:r>
              <a:rPr lang="pt-BR" u="sng" dirty="0">
                <a:solidFill>
                  <a:schemeClr val="hlink"/>
                </a:solidFill>
                <a:hlinkClick r:id="rId3"/>
              </a:rPr>
              <a:t>https://www.canva.com/design/DAF5CcgQjS0/wnc8v7qfcKbyPDV94hwoEg/edit?utm_content=DAF5CcgQjS0&amp;utm_campaign=designshare&amp;utm_medium=link2&amp;utm_source=sharebutton</a:t>
            </a:r>
            <a:endParaRPr dirty="0"/>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cde04e8f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2cde04e8f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i="1" dirty="0"/>
              <a:t>Link</a:t>
            </a:r>
            <a:r>
              <a:rPr lang="pt-BR" dirty="0"/>
              <a:t> da notícia: </a:t>
            </a:r>
            <a:r>
              <a:rPr lang="pt-BR" u="sng" dirty="0">
                <a:solidFill>
                  <a:schemeClr val="hlink"/>
                </a:solidFill>
                <a:hlinkClick r:id="rId3"/>
              </a:rPr>
              <a:t>https://exame.com/brasil/pelo-12o-ano-consecutivo-brasil-e-pais-que-mais-mata-transexuais-no-mundo/</a:t>
            </a:r>
            <a:endParaRPr dirty="0"/>
          </a:p>
          <a:p>
            <a:pPr marL="0" lvl="0" indent="0" algn="l" rtl="0">
              <a:lnSpc>
                <a:spcPct val="100000"/>
              </a:lnSpc>
              <a:spcBef>
                <a:spcPts val="0"/>
              </a:spcBef>
              <a:spcAft>
                <a:spcPts val="0"/>
              </a:spcAft>
              <a:buSzPts val="1400"/>
              <a:buNone/>
            </a:pPr>
            <a:r>
              <a:rPr lang="pt-BR" i="1" dirty="0"/>
              <a:t>Link</a:t>
            </a:r>
            <a:r>
              <a:rPr lang="pt-BR" dirty="0"/>
              <a:t> da notícia: </a:t>
            </a:r>
            <a:r>
              <a:rPr lang="pt-BR" u="sng" dirty="0">
                <a:solidFill>
                  <a:schemeClr val="hlink"/>
                </a:solidFill>
                <a:hlinkClick r:id="rId4"/>
              </a:rPr>
              <a:t>https://www.cnnbrasil.com.br/nacional/o-que-se-sabe-sobre-caso-de-mulher-agredida-por-pm-em-metro-de-sp/</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5"/>
              </a:rPr>
              <a:t>https://g1.globo.com/sao-paulo/noticia/2011/10/casal-gay-e-agredido-na-regiao-da-avenida-paulista.html</a:t>
            </a:r>
            <a:endParaRPr dirty="0"/>
          </a:p>
          <a:p>
            <a:pPr marL="0" lvl="0" indent="0" algn="l" rtl="0">
              <a:spcBef>
                <a:spcPts val="0"/>
              </a:spcBef>
              <a:spcAft>
                <a:spcPts val="0"/>
              </a:spcAft>
              <a:buClr>
                <a:schemeClr val="dk1"/>
              </a:buClr>
              <a:buSzPts val="1400"/>
              <a:buFont typeface="Arial"/>
              <a:buNone/>
            </a:pPr>
            <a:r>
              <a:rPr lang="pt-BR" i="1" dirty="0"/>
              <a:t>Link</a:t>
            </a:r>
            <a:r>
              <a:rPr lang="pt-BR" dirty="0"/>
              <a:t> da notícia: </a:t>
            </a:r>
            <a:r>
              <a:rPr lang="pt-BR" u="sng" dirty="0">
                <a:solidFill>
                  <a:schemeClr val="hlink"/>
                </a:solidFill>
                <a:hlinkClick r:id="rId6"/>
              </a:rPr>
              <a:t>https://www.gov.br/mdh/pt-br/navegue-por-temas/lgbt/publicacoes/relatorios-de-violencia-lgbtfobica</a:t>
            </a:r>
            <a:endParaRPr dirty="0"/>
          </a:p>
          <a:p>
            <a:pPr marL="0" lvl="0" indent="0" algn="l" rtl="0">
              <a:spcBef>
                <a:spcPts val="0"/>
              </a:spcBef>
              <a:spcAft>
                <a:spcPts val="0"/>
              </a:spcAft>
              <a:buClr>
                <a:schemeClr val="dk1"/>
              </a:buClr>
              <a:buSzPts val="1400"/>
              <a:buFont typeface="Arial"/>
              <a:buNone/>
            </a:pPr>
            <a:r>
              <a:rPr lang="pt-BR" i="1" dirty="0"/>
              <a:t>Link</a:t>
            </a:r>
            <a:r>
              <a:rPr lang="pt-BR" dirty="0"/>
              <a:t> da notícia: </a:t>
            </a:r>
            <a:r>
              <a:rPr lang="pt-BR" u="sng" dirty="0">
                <a:solidFill>
                  <a:schemeClr val="hlink"/>
                </a:solidFill>
                <a:hlinkClick r:id="rId7"/>
              </a:rPr>
              <a:t>https://agenciabrasil.ebc.com.br/direitos-humanos/noticia/2022-05/numero-de-mortes-violentas-de-pessoas-lgbti-subiu-333-em-um-ano</a:t>
            </a:r>
            <a:endParaRPr dirty="0"/>
          </a:p>
          <a:p>
            <a:pPr marL="0" lvl="0" indent="0" algn="l" rtl="0">
              <a:spcBef>
                <a:spcPts val="0"/>
              </a:spcBef>
              <a:spcAft>
                <a:spcPts val="0"/>
              </a:spcAft>
              <a:buClr>
                <a:schemeClr val="dk1"/>
              </a:buClr>
              <a:buSzPts val="1400"/>
              <a:buFont typeface="Arial"/>
              <a:buNone/>
            </a:pPr>
            <a:r>
              <a:rPr lang="pt-BR" i="1" dirty="0"/>
              <a:t>Link</a:t>
            </a:r>
            <a:r>
              <a:rPr lang="pt-BR" dirty="0"/>
              <a:t> da notícia: </a:t>
            </a:r>
            <a:r>
              <a:rPr lang="pt-BR" u="sng" dirty="0">
                <a:solidFill>
                  <a:schemeClr val="hlink"/>
                </a:solidFill>
                <a:hlinkClick r:id="rId8"/>
              </a:rPr>
              <a:t>https://www.cnnbrasil.com.br/nacional/brasil-reduz-taxa-de-homicidios-em-183-em-uma-decada-aponta-atlas-da-violencia/</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endParaRPr dirty="0"/>
          </a:p>
        </p:txBody>
      </p:sp>
      <p:sp>
        <p:nvSpPr>
          <p:cNvPr id="140" name="Google Shape;140;g2cde04e8f8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cde04e8f8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cde04e8f83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pt-BR" i="1" dirty="0"/>
              <a:t>Link</a:t>
            </a:r>
            <a:r>
              <a:rPr lang="pt-BR" dirty="0"/>
              <a:t> da notícia: </a:t>
            </a:r>
            <a:r>
              <a:rPr lang="pt-BR" u="sng" dirty="0">
                <a:solidFill>
                  <a:schemeClr val="hlink"/>
                </a:solidFill>
                <a:hlinkClick r:id="rId3"/>
              </a:rPr>
              <a:t>https://agenciabrasil.ebc.com.br/educacao/noticia/2023-03/em-sp-69-dos-alunos-consideram-escolas-estaduais-ambientes-violentos</a:t>
            </a:r>
            <a:endParaRPr dirty="0"/>
          </a:p>
          <a:p>
            <a:pPr marL="0" lvl="0" indent="0" algn="l" rtl="0">
              <a:spcBef>
                <a:spcPts val="0"/>
              </a:spcBef>
              <a:spcAft>
                <a:spcPts val="0"/>
              </a:spcAft>
              <a:buClr>
                <a:schemeClr val="dk1"/>
              </a:buClr>
              <a:buSzPts val="1400"/>
              <a:buFont typeface="Arial"/>
              <a:buNone/>
            </a:pPr>
            <a:r>
              <a:rPr lang="pt-BR" i="1" dirty="0"/>
              <a:t>Link</a:t>
            </a:r>
            <a:r>
              <a:rPr lang="pt-BR" dirty="0"/>
              <a:t> da notícia: </a:t>
            </a:r>
            <a:r>
              <a:rPr lang="pt-BR" u="sng" dirty="0">
                <a:solidFill>
                  <a:schemeClr val="hlink"/>
                </a:solidFill>
                <a:hlinkClick r:id="rId4"/>
              </a:rPr>
              <a:t>https://m.folha.uol.com.br/educacao/2016/11/1834166-73-dos-jovens-lgbt-dizem-ter-sido-agredidos-na-escola-mostra-pesquisa.shtml</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5"/>
              </a:rPr>
              <a:t>https://jornal.ufg.br/n/175925-pesquisa-avalia-violencia-contra-pessoas-lgbt-em-escolas</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6"/>
              </a:rPr>
              <a:t>https://g1.globo.com/sp/mogi-das-cruzes-suzano/noticia/2022/02/17/adolescente-afirma-ter-sido-espancado-por-homofobia-apos-episodios-de-bullying-em-escola-de-aruja.ghtml</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7"/>
              </a:rPr>
              <a:t>https://agenciabrasil.ebc.com.br/educacao/noticia/2016-11/mais-de-um-terco-de-estudantes-lgbt-ja-foram-agredidos-fisicamente-diz</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8"/>
              </a:rPr>
              <a:t>https://jornal.usp.br/diversidade/criancas-intolerantes-o-papel-da-escola-na-luta-contra-a-lgbtqiafobia/</a:t>
            </a:r>
            <a:endParaRPr dirty="0"/>
          </a:p>
          <a:p>
            <a:pPr marL="0" lvl="0" indent="0" algn="l" rtl="0">
              <a:spcBef>
                <a:spcPts val="0"/>
              </a:spcBef>
              <a:spcAft>
                <a:spcPts val="0"/>
              </a:spcAft>
              <a:buSzPts val="1400"/>
              <a:buNone/>
            </a:pPr>
            <a:r>
              <a:rPr lang="pt-BR" i="1" dirty="0"/>
              <a:t>Link</a:t>
            </a:r>
            <a:r>
              <a:rPr lang="pt-BR" dirty="0"/>
              <a:t> da notícia: </a:t>
            </a:r>
            <a:r>
              <a:rPr lang="pt-BR" u="sng" dirty="0">
                <a:solidFill>
                  <a:schemeClr val="hlink"/>
                </a:solidFill>
                <a:hlinkClick r:id="rId9"/>
              </a:rPr>
              <a:t>https://g1.globo.com/sp/sao-paulo/noticia/2023/10/23/ainda-nao-somos-capazes-de-combater-o-bullying-e-a-homofobia-diz-tarcisio-apos-ataque-a-escola-em-sp.ghtml</a:t>
            </a:r>
            <a:endParaRPr dirty="0"/>
          </a:p>
          <a:p>
            <a:pPr marL="0" lvl="0" indent="0" algn="l" rtl="0">
              <a:spcBef>
                <a:spcPts val="0"/>
              </a:spcBef>
              <a:spcAft>
                <a:spcPts val="0"/>
              </a:spcAft>
              <a:buSzPts val="1400"/>
              <a:buNone/>
            </a:pPr>
            <a:r>
              <a:rPr lang="pt-BR" dirty="0"/>
              <a:t> </a:t>
            </a:r>
            <a:endParaRPr dirty="0"/>
          </a:p>
          <a:p>
            <a:pPr marL="0" lvl="0" indent="0" algn="l" rtl="0">
              <a:spcBef>
                <a:spcPts val="0"/>
              </a:spcBef>
              <a:spcAft>
                <a:spcPts val="0"/>
              </a:spcAft>
              <a:buClr>
                <a:schemeClr val="dk1"/>
              </a:buClr>
              <a:buSzPts val="1400"/>
              <a:buFont typeface="Arial"/>
              <a:buNone/>
            </a:pPr>
            <a:endParaRPr dirty="0"/>
          </a:p>
        </p:txBody>
      </p:sp>
      <p:sp>
        <p:nvSpPr>
          <p:cNvPr id="162" name="Google Shape;162;g2cde04e8f83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3" name="Google Shape;1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c589205e9b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c589205e9b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3"/>
              </a:rPr>
              <a:t>https://acervocmsp.educacao.sp.gov.br/109938/715838.pdf</a:t>
            </a:r>
            <a:endParaRPr dirty="0"/>
          </a:p>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4"/>
              </a:rPr>
              <a:t>https://acervocmsp.educacao.sp.gov.br/108257/684150.pdf</a:t>
            </a:r>
            <a:endParaRPr dirty="0"/>
          </a:p>
          <a:p>
            <a:pPr marL="0" lvl="0" indent="0" algn="l" rtl="0">
              <a:spcBef>
                <a:spcPts val="0"/>
              </a:spcBef>
              <a:spcAft>
                <a:spcPts val="0"/>
              </a:spcAft>
              <a:buSzPts val="1400"/>
              <a:buNone/>
            </a:pPr>
            <a:r>
              <a:rPr lang="pt-BR" i="1" dirty="0"/>
              <a:t>Link</a:t>
            </a:r>
            <a:r>
              <a:rPr lang="pt-BR" dirty="0"/>
              <a:t> material digital: </a:t>
            </a:r>
            <a:r>
              <a:rPr lang="pt-BR" u="sng" dirty="0">
                <a:solidFill>
                  <a:schemeClr val="hlink"/>
                </a:solidFill>
                <a:hlinkClick r:id="rId5"/>
              </a:rPr>
              <a:t>https://acervocmsp.educacao.sp.gov.br/109040/689879.pdf</a:t>
            </a:r>
            <a:endParaRPr dirty="0"/>
          </a:p>
          <a:p>
            <a:pPr marL="0" lvl="0" indent="0" algn="l" rtl="0">
              <a:spcBef>
                <a:spcPts val="0"/>
              </a:spcBef>
              <a:spcAft>
                <a:spcPts val="0"/>
              </a:spcAft>
              <a:buClr>
                <a:schemeClr val="dk1"/>
              </a:buClr>
              <a:buSzPts val="1400"/>
              <a:buFont typeface="Arial"/>
              <a:buNone/>
            </a:pPr>
            <a:endParaRPr dirty="0"/>
          </a:p>
        </p:txBody>
      </p:sp>
      <p:sp>
        <p:nvSpPr>
          <p:cNvPr id="200" name="Google Shape;200;g2c589205e9b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f7cdb7d2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f7cdb7d2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3"/>
              </a:rPr>
              <a:t>https://acervocmsp.educacao.sp.gov.br/107964/680845.pdf</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SzPts val="1400"/>
              <a:buNone/>
            </a:pPr>
            <a:endParaRPr dirty="0"/>
          </a:p>
        </p:txBody>
      </p:sp>
      <p:sp>
        <p:nvSpPr>
          <p:cNvPr id="219" name="Google Shape;219;g1f7cdb7d2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7cdb7d21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f7cdb7d21d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3"/>
              </a:rPr>
              <a:t>https://acervocmsp.educacao.sp.gov.br/109392/712788.pdf</a:t>
            </a:r>
            <a:endParaRPr dirty="0"/>
          </a:p>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4"/>
              </a:rPr>
              <a:t>https://acervocmsp.educacao.sp.gov.br/109393/712808.pdf</a:t>
            </a:r>
            <a:endParaRPr dirty="0"/>
          </a:p>
          <a:p>
            <a:pPr marL="0" lvl="0" indent="0" algn="l" rtl="0">
              <a:lnSpc>
                <a:spcPct val="100000"/>
              </a:lnSpc>
              <a:spcBef>
                <a:spcPts val="0"/>
              </a:spcBef>
              <a:spcAft>
                <a:spcPts val="0"/>
              </a:spcAft>
              <a:buSzPts val="1400"/>
              <a:buNone/>
            </a:pPr>
            <a:r>
              <a:rPr lang="pt-BR" i="1" dirty="0"/>
              <a:t>Link</a:t>
            </a:r>
            <a:r>
              <a:rPr lang="pt-BR" dirty="0"/>
              <a:t> material digital: </a:t>
            </a:r>
            <a:r>
              <a:rPr lang="pt-BR" u="sng" dirty="0">
                <a:solidFill>
                  <a:schemeClr val="hlink"/>
                </a:solidFill>
                <a:hlinkClick r:id="rId5"/>
              </a:rPr>
              <a:t>https://acervocmsp.educacao.sp.gov.br/109397/712873.pdf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35" name="Google Shape;235;g1f7cdb7d21d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2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5" name="Google Shape;2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7" name="Google Shape;3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 name="Google Shape;44;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 name="Google Shape;50;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1" name="Google Shape;51;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4" name="Google Shape;64;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a:spLocks noGrp="1"/>
          </p:cNvSpPr>
          <p:nvPr>
            <p:ph type="pic" idx="2"/>
          </p:nvPr>
        </p:nvSpPr>
        <p:spPr>
          <a:xfrm>
            <a:off x="1792288" y="612775"/>
            <a:ext cx="5486400" cy="4114800"/>
          </a:xfrm>
          <a:prstGeom prst="rect">
            <a:avLst/>
          </a:prstGeom>
          <a:noFill/>
          <a:ln>
            <a:noFill/>
          </a:ln>
        </p:spPr>
      </p:sp>
      <p:sp>
        <p:nvSpPr>
          <p:cNvPr id="71" name="Google Shape;71;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2" name="Google Shape;7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40C2A-EF10-BDDF-C5B2-DDE728418B46}"/>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B9EBD-E711-D73A-3631-111BE7A98418}"/>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C6363-2E1F-22C5-80A1-5A6E3CF548E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5/2/2024</a:t>
            </a:fld>
            <a:endParaRPr lang="en-US"/>
          </a:p>
        </p:txBody>
      </p:sp>
      <p:sp>
        <p:nvSpPr>
          <p:cNvPr id="5" name="Footer Placeholder 4">
            <a:extLst>
              <a:ext uri="{FF2B5EF4-FFF2-40B4-BE49-F238E27FC236}">
                <a16:creationId xmlns:a16="http://schemas.microsoft.com/office/drawing/2014/main" id="{7AC8EB41-0EF5-D5E6-E67B-D2B784C3018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9CC33D-C41D-5295-4A52-673013F9C41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pic>
        <p:nvPicPr>
          <p:cNvPr id="7" name="Imagem 6">
            <a:extLst>
              <a:ext uri="{FF2B5EF4-FFF2-40B4-BE49-F238E27FC236}">
                <a16:creationId xmlns:a16="http://schemas.microsoft.com/office/drawing/2014/main" id="{8AABF889-309D-08A6-7EE0-FF27CC1ECE8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0" y="0"/>
            <a:ext cx="18288000" cy="10286999"/>
          </a:xfrm>
          <a:prstGeom prst="rect">
            <a:avLst/>
          </a:prstGeom>
        </p:spPr>
      </p:pic>
      <p:sp>
        <p:nvSpPr>
          <p:cNvPr id="8" name="Retângulo 7">
            <a:extLst>
              <a:ext uri="{FF2B5EF4-FFF2-40B4-BE49-F238E27FC236}">
                <a16:creationId xmlns:a16="http://schemas.microsoft.com/office/drawing/2014/main" id="{AAE9213E-43E8-17CB-7828-559E7043D619}"/>
              </a:ext>
            </a:extLst>
          </p:cNvPr>
          <p:cNvSpPr/>
          <p:nvPr userDrawn="1"/>
        </p:nvSpPr>
        <p:spPr>
          <a:xfrm>
            <a:off x="525676" y="582132"/>
            <a:ext cx="17236648" cy="9122735"/>
          </a:xfrm>
          <a:prstGeom prst="rect">
            <a:avLst/>
          </a:prstGeom>
          <a:solidFill>
            <a:schemeClr val="lt1">
              <a:alpha val="84147"/>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 name="Imagem 8">
            <a:extLst>
              <a:ext uri="{FF2B5EF4-FFF2-40B4-BE49-F238E27FC236}">
                <a16:creationId xmlns:a16="http://schemas.microsoft.com/office/drawing/2014/main" id="{8422E349-AC8A-7DAF-E803-79603B2FC616}"/>
              </a:ext>
            </a:extLst>
          </p:cNvPr>
          <p:cNvPicPr>
            <a:picLocks noChangeAspect="1"/>
          </p:cNvPicPr>
          <p:nvPr userDrawn="1"/>
        </p:nvPicPr>
        <p:blipFill>
          <a:blip r:embed="rId14"/>
          <a:stretch>
            <a:fillRect/>
          </a:stretch>
        </p:blipFill>
        <p:spPr>
          <a:xfrm>
            <a:off x="16304923" y="8305800"/>
            <a:ext cx="1313091" cy="126555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s://multiplicasp.educacao.sp.gov.br/wp-content/uploads/2023/12/documentoorientadormultiplicaspv06.pdf" TargetMode="External"/><Relationship Id="rId3" Type="http://schemas.openxmlformats.org/officeDocument/2006/relationships/image" Target="../media/image7.png"/><Relationship Id="rId7" Type="http://schemas.openxmlformats.org/officeDocument/2006/relationships/hyperlink" Target="https://revistaforum.com.br/cultura/2014/6/26/legado-de-michel-foucault-9653.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ipsos.com/sites/default/files/ct/news/documents/2023-05/Ipsos%20Global%20Advisor%20-%20Religion%202023%20Report%20-%2026%20countries.pdf" TargetMode="External"/><Relationship Id="rId11" Type="http://schemas.openxmlformats.org/officeDocument/2006/relationships/image" Target="../media/image53.png"/><Relationship Id="rId5" Type="http://schemas.openxmlformats.org/officeDocument/2006/relationships/hyperlink" Target="https://www.scielo.br/j/rbee/a/F5g6rWB3wTZwyBN4LpLgv5C/" TargetMode="External"/><Relationship Id="rId10" Type="http://schemas.openxmlformats.org/officeDocument/2006/relationships/hyperlink" Target="https://doi.org/10.1590/1980-54702020v26e0155" TargetMode="External"/><Relationship Id="rId4" Type="http://schemas.openxmlformats.org/officeDocument/2006/relationships/image" Target="../media/image8.png"/><Relationship Id="rId9" Type="http://schemas.openxmlformats.org/officeDocument/2006/relationships/hyperlink" Target="https://efape.educacao.sp.gov.br/wp-content/uploads/2021/06/eixos-de-formacao-2021.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525676" y="574157"/>
            <a:ext cx="17236648" cy="9122735"/>
          </a:xfrm>
          <a:prstGeom prst="rect">
            <a:avLst/>
          </a:prstGeom>
          <a:solidFill>
            <a:srgbClr val="389E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p:nvPr/>
        </p:nvSpPr>
        <p:spPr>
          <a:xfrm>
            <a:off x="1696750" y="842920"/>
            <a:ext cx="7447250" cy="975267"/>
          </a:xfrm>
          <a:prstGeom prst="rect">
            <a:avLst/>
          </a:prstGeom>
          <a:noFill/>
          <a:ln>
            <a:noFill/>
          </a:ln>
        </p:spPr>
        <p:txBody>
          <a:bodyPr spcFirstLastPara="1" wrap="square" lIns="0" tIns="0" rIns="0" bIns="0" anchor="t" anchorCtr="0">
            <a:spAutoFit/>
          </a:bodyPr>
          <a:lstStyle/>
          <a:p>
            <a:pPr marL="0" marR="0" lvl="0" indent="0" algn="l" rtl="0">
              <a:lnSpc>
                <a:spcPct val="271617"/>
              </a:lnSpc>
              <a:spcBef>
                <a:spcPts val="0"/>
              </a:spcBef>
              <a:spcAft>
                <a:spcPts val="0"/>
              </a:spcAft>
              <a:buClr>
                <a:srgbClr val="000000"/>
              </a:buClr>
              <a:buSzPts val="3400"/>
              <a:buFont typeface="Arial"/>
              <a:buNone/>
            </a:pPr>
            <a:r>
              <a:rPr lang="pt-BR" sz="3400" b="1" i="0" u="none" strike="noStrike" cap="none">
                <a:solidFill>
                  <a:schemeClr val="lt1"/>
                </a:solidFill>
                <a:latin typeface="Verdana"/>
                <a:ea typeface="Verdana"/>
                <a:cs typeface="Verdana"/>
                <a:sym typeface="Verdana"/>
              </a:rPr>
              <a:t>ROTEIRO FORMATIVO</a:t>
            </a:r>
            <a:endParaRPr sz="1400" b="0" i="0" u="none" strike="noStrike" cap="none">
              <a:solidFill>
                <a:srgbClr val="000000"/>
              </a:solidFill>
              <a:latin typeface="Arial"/>
              <a:ea typeface="Arial"/>
              <a:cs typeface="Arial"/>
              <a:sym typeface="Arial"/>
            </a:endParaRPr>
          </a:p>
        </p:txBody>
      </p:sp>
      <p:pic>
        <p:nvPicPr>
          <p:cNvPr id="94" name="Google Shape;94;p1" descr="Uma imagem contendo objeto, relógio, mesa, pequeno&#10;&#10;Descrição gerada automaticamente"/>
          <p:cNvPicPr preferRelativeResize="0"/>
          <p:nvPr/>
        </p:nvPicPr>
        <p:blipFill rotWithShape="1">
          <a:blip r:embed="rId3">
            <a:alphaModFix/>
          </a:blip>
          <a:srcRect/>
          <a:stretch/>
        </p:blipFill>
        <p:spPr>
          <a:xfrm>
            <a:off x="7141236" y="2592857"/>
            <a:ext cx="11315726" cy="6789435"/>
          </a:xfrm>
          <a:prstGeom prst="rect">
            <a:avLst/>
          </a:prstGeom>
          <a:noFill/>
          <a:ln>
            <a:noFill/>
          </a:ln>
        </p:spPr>
      </p:pic>
      <p:pic>
        <p:nvPicPr>
          <p:cNvPr id="95" name="Google Shape;95;p1" descr="Ícone&#10;&#10;Descrição gerada automaticamente"/>
          <p:cNvPicPr preferRelativeResize="0"/>
          <p:nvPr/>
        </p:nvPicPr>
        <p:blipFill rotWithShape="1">
          <a:blip r:embed="rId4">
            <a:alphaModFix/>
          </a:blip>
          <a:srcRect/>
          <a:stretch/>
        </p:blipFill>
        <p:spPr>
          <a:xfrm>
            <a:off x="-1087422" y="6211256"/>
            <a:ext cx="5569615" cy="6676725"/>
          </a:xfrm>
          <a:prstGeom prst="rect">
            <a:avLst/>
          </a:prstGeom>
          <a:noFill/>
          <a:ln>
            <a:noFill/>
          </a:ln>
        </p:spPr>
      </p:pic>
      <p:pic>
        <p:nvPicPr>
          <p:cNvPr id="96" name="Google Shape;96;p1" descr="Forma&#10;&#10;Descrição gerada automaticamente"/>
          <p:cNvPicPr preferRelativeResize="0"/>
          <p:nvPr/>
        </p:nvPicPr>
        <p:blipFill rotWithShape="1">
          <a:blip r:embed="rId5">
            <a:alphaModFix/>
          </a:blip>
          <a:srcRect/>
          <a:stretch/>
        </p:blipFill>
        <p:spPr>
          <a:xfrm rot="7916522">
            <a:off x="659806" y="2034424"/>
            <a:ext cx="5645381" cy="10493997"/>
          </a:xfrm>
          <a:prstGeom prst="rect">
            <a:avLst/>
          </a:prstGeom>
          <a:noFill/>
          <a:ln>
            <a:noFill/>
          </a:ln>
        </p:spPr>
      </p:pic>
      <p:pic>
        <p:nvPicPr>
          <p:cNvPr id="97" name="Google Shape;97;p1" descr="Ícone&#10;&#10;Descrição gerada automaticamente"/>
          <p:cNvPicPr preferRelativeResize="0"/>
          <p:nvPr/>
        </p:nvPicPr>
        <p:blipFill rotWithShape="1">
          <a:blip r:embed="rId6">
            <a:alphaModFix/>
          </a:blip>
          <a:srcRect/>
          <a:stretch/>
        </p:blipFill>
        <p:spPr>
          <a:xfrm>
            <a:off x="2283323" y="4518308"/>
            <a:ext cx="5449091" cy="3065114"/>
          </a:xfrm>
          <a:prstGeom prst="rect">
            <a:avLst/>
          </a:prstGeom>
          <a:noFill/>
          <a:ln>
            <a:noFill/>
          </a:ln>
        </p:spPr>
      </p:pic>
      <p:sp>
        <p:nvSpPr>
          <p:cNvPr id="98" name="Google Shape;98;p1"/>
          <p:cNvSpPr txBox="1"/>
          <p:nvPr/>
        </p:nvSpPr>
        <p:spPr>
          <a:xfrm>
            <a:off x="1696750" y="2062712"/>
            <a:ext cx="15676851" cy="1060290"/>
          </a:xfrm>
          <a:prstGeom prst="rect">
            <a:avLst/>
          </a:prstGeom>
          <a:noFill/>
          <a:ln>
            <a:noFill/>
          </a:ln>
        </p:spPr>
        <p:txBody>
          <a:bodyPr spcFirstLastPara="1" wrap="square" lIns="0" tIns="0" rIns="0" bIns="0" anchor="t" anchorCtr="0">
            <a:spAutoFit/>
          </a:bodyPr>
          <a:lstStyle/>
          <a:p>
            <a:pPr marL="0" marR="0" lvl="0" indent="0" algn="l" rtl="0">
              <a:lnSpc>
                <a:spcPct val="139924"/>
              </a:lnSpc>
              <a:spcBef>
                <a:spcPts val="0"/>
              </a:spcBef>
              <a:spcAft>
                <a:spcPts val="0"/>
              </a:spcAft>
              <a:buClr>
                <a:srgbClr val="000000"/>
              </a:buClr>
              <a:buSzPts val="6600"/>
              <a:buFont typeface="Arial"/>
              <a:buNone/>
            </a:pPr>
            <a:r>
              <a:rPr lang="pt-BR" sz="6600" b="1" i="0" u="none" strike="noStrike" cap="none">
                <a:solidFill>
                  <a:srgbClr val="FFD200"/>
                </a:solidFill>
                <a:latin typeface="Verdana"/>
                <a:ea typeface="Verdana"/>
                <a:cs typeface="Verdana"/>
                <a:sym typeface="Verdana"/>
              </a:rPr>
              <a:t>EDUCAÇÃO ANTIRRACISTA</a:t>
            </a:r>
            <a:endParaRPr sz="1400" b="0" i="0" u="none" strike="noStrike" cap="none">
              <a:solidFill>
                <a:srgbClr val="000000"/>
              </a:solidFill>
              <a:latin typeface="Arial"/>
              <a:ea typeface="Arial"/>
              <a:cs typeface="Arial"/>
              <a:sym typeface="Arial"/>
            </a:endParaRPr>
          </a:p>
        </p:txBody>
      </p:sp>
      <p:sp>
        <p:nvSpPr>
          <p:cNvPr id="99" name="Google Shape;99;p1"/>
          <p:cNvSpPr txBox="1"/>
          <p:nvPr/>
        </p:nvSpPr>
        <p:spPr>
          <a:xfrm>
            <a:off x="13171720" y="8681300"/>
            <a:ext cx="4557600" cy="523200"/>
          </a:xfrm>
          <a:prstGeom prst="rect">
            <a:avLst/>
          </a:prstGeom>
          <a:noFill/>
          <a:ln>
            <a:noFill/>
          </a:ln>
        </p:spPr>
        <p:txBody>
          <a:bodyPr spcFirstLastPara="1" wrap="square" lIns="0" tIns="0" rIns="0" bIns="0" anchor="t" anchorCtr="0">
            <a:spAutoFit/>
          </a:bodyPr>
          <a:lstStyle/>
          <a:p>
            <a:pPr marL="0" marR="0" lvl="0" indent="0" algn="l" rtl="0">
              <a:lnSpc>
                <a:spcPct val="271617"/>
              </a:lnSpc>
              <a:spcBef>
                <a:spcPts val="0"/>
              </a:spcBef>
              <a:spcAft>
                <a:spcPts val="0"/>
              </a:spcAft>
              <a:buClr>
                <a:srgbClr val="000000"/>
              </a:buClr>
              <a:buSzPts val="3400"/>
              <a:buFont typeface="Arial"/>
              <a:buNone/>
            </a:pPr>
            <a:r>
              <a:rPr lang="pt-BR" sz="3400" b="1">
                <a:solidFill>
                  <a:schemeClr val="lt1"/>
                </a:solidFill>
                <a:latin typeface="Verdana"/>
                <a:ea typeface="Verdana"/>
                <a:cs typeface="Verdana"/>
                <a:sym typeface="Verdana"/>
              </a:rPr>
              <a:t>8</a:t>
            </a:r>
            <a:r>
              <a:rPr lang="pt-BR" sz="3400" b="1" i="0" u="sng" strike="noStrike" cap="none" baseline="30000">
                <a:solidFill>
                  <a:schemeClr val="lt1"/>
                </a:solidFill>
                <a:latin typeface="Verdana"/>
                <a:ea typeface="Verdana"/>
                <a:cs typeface="Verdana"/>
                <a:sym typeface="Verdana"/>
              </a:rPr>
              <a:t>o</a:t>
            </a:r>
            <a:r>
              <a:rPr lang="pt-BR" sz="3400" b="1" i="0" u="none" strike="noStrike" cap="none">
                <a:solidFill>
                  <a:schemeClr val="lt1"/>
                </a:solidFill>
                <a:latin typeface="Verdana"/>
                <a:ea typeface="Verdana"/>
                <a:cs typeface="Verdana"/>
                <a:sym typeface="Verdana"/>
              </a:rPr>
              <a:t> ENCONTRO</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g2cc3700a32b_0_52"/>
          <p:cNvGrpSpPr/>
          <p:nvPr/>
        </p:nvGrpSpPr>
        <p:grpSpPr>
          <a:xfrm>
            <a:off x="-942654" y="6528153"/>
            <a:ext cx="4780932" cy="4833907"/>
            <a:chOff x="-2326216" y="1580596"/>
            <a:chExt cx="11578909" cy="11307385"/>
          </a:xfrm>
        </p:grpSpPr>
        <p:pic>
          <p:nvPicPr>
            <p:cNvPr id="265" name="Google Shape;265;g2cc3700a32b_0_52"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266" name="Google Shape;266;g2cc3700a32b_0_52" descr="Forma&#10;&#10;Descrição gerada automaticamente"/>
            <p:cNvPicPr preferRelativeResize="0"/>
            <p:nvPr/>
          </p:nvPicPr>
          <p:blipFill rotWithShape="1">
            <a:blip r:embed="rId4">
              <a:alphaModFix/>
            </a:blip>
            <a:srcRect/>
            <a:stretch/>
          </p:blipFill>
          <p:spPr>
            <a:xfrm rot="7916522">
              <a:off x="640548" y="1940156"/>
              <a:ext cx="5645381" cy="10493995"/>
            </a:xfrm>
            <a:prstGeom prst="rect">
              <a:avLst/>
            </a:prstGeom>
            <a:noFill/>
            <a:ln>
              <a:noFill/>
            </a:ln>
          </p:spPr>
        </p:pic>
      </p:grpSp>
      <p:sp>
        <p:nvSpPr>
          <p:cNvPr id="270" name="Google Shape;270;g2cc3700a32b_0_52"/>
          <p:cNvSpPr txBox="1"/>
          <p:nvPr/>
        </p:nvSpPr>
        <p:spPr>
          <a:xfrm>
            <a:off x="5760650" y="100093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cc3700a32b_0_52"/>
          <p:cNvSpPr txBox="1"/>
          <p:nvPr/>
        </p:nvSpPr>
        <p:spPr>
          <a:xfrm>
            <a:off x="2222500" y="5843800"/>
            <a:ext cx="8663100" cy="2770500"/>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A q</a:t>
            </a:r>
            <a:r>
              <a:rPr lang="pt-BR" sz="2000" b="0" i="0" u="none" strike="noStrike" cap="none" dirty="0">
                <a:solidFill>
                  <a:schemeClr val="dk1"/>
                </a:solidFill>
                <a:latin typeface="Verdana"/>
                <a:ea typeface="Verdana"/>
                <a:cs typeface="Verdana"/>
                <a:sym typeface="Verdana"/>
              </a:rPr>
              <a:t>uestão </a:t>
            </a:r>
            <a:r>
              <a:rPr lang="pt-BR" sz="2000" dirty="0">
                <a:solidFill>
                  <a:schemeClr val="dk1"/>
                </a:solidFill>
                <a:latin typeface="Verdana"/>
                <a:ea typeface="Verdana"/>
                <a:cs typeface="Verdana"/>
                <a:sym typeface="Verdana"/>
              </a:rPr>
              <a:t>p</a:t>
            </a:r>
            <a:r>
              <a:rPr lang="pt-BR" sz="2000" b="0" i="0" u="none" strike="noStrike" cap="none" dirty="0">
                <a:solidFill>
                  <a:schemeClr val="dk1"/>
                </a:solidFill>
                <a:latin typeface="Verdana"/>
                <a:ea typeface="Verdana"/>
                <a:cs typeface="Verdana"/>
                <a:sym typeface="Verdana"/>
              </a:rPr>
              <a:t>edagógica que sugerimos aqui</a:t>
            </a:r>
            <a:r>
              <a:rPr lang="pt-BR" sz="2000" dirty="0">
                <a:solidFill>
                  <a:schemeClr val="dk1"/>
                </a:solidFill>
                <a:latin typeface="Verdana"/>
                <a:ea typeface="Verdana"/>
                <a:cs typeface="Verdana"/>
                <a:sym typeface="Verdana"/>
              </a:rPr>
              <a:t> começa por perguntar sobre</a:t>
            </a:r>
            <a:r>
              <a:rPr lang="pt-BR" sz="2000" b="0" i="0" u="none" strike="noStrike" cap="none" dirty="0">
                <a:solidFill>
                  <a:schemeClr val="dk1"/>
                </a:solidFill>
                <a:latin typeface="Verdana"/>
                <a:ea typeface="Verdana"/>
                <a:cs typeface="Verdana"/>
                <a:sym typeface="Verdana"/>
              </a:rPr>
              <a:t> </a:t>
            </a:r>
            <a:r>
              <a:rPr lang="pt-BR" sz="2000" i="0" u="none" strike="noStrike" cap="none" dirty="0">
                <a:solidFill>
                  <a:schemeClr val="dk1"/>
                </a:solidFill>
                <a:latin typeface="Verdana"/>
                <a:ea typeface="Verdana"/>
                <a:cs typeface="Verdana"/>
                <a:sym typeface="Verdana"/>
              </a:rPr>
              <a:t>como vamos reduzir </a:t>
            </a:r>
            <a:r>
              <a:rPr lang="pt-BR" sz="2000" dirty="0">
                <a:solidFill>
                  <a:schemeClr val="dk1"/>
                </a:solidFill>
                <a:latin typeface="Verdana"/>
                <a:ea typeface="Verdana"/>
                <a:cs typeface="Verdana"/>
                <a:sym typeface="Verdana"/>
              </a:rPr>
              <a:t>a violência e praticar a tolerância ao “diferente”, se sequer falamos ou entendemos sua existência. Essa questão está completamente ligada a um problema ainda mais básico que merece a nossa reflexão inicial: </a:t>
            </a:r>
            <a:endParaRPr sz="2000" dirty="0">
              <a:solidFill>
                <a:schemeClr val="dk1"/>
              </a:solidFill>
              <a:latin typeface="Verdana"/>
              <a:ea typeface="Verdana"/>
              <a:cs typeface="Verdana"/>
              <a:sym typeface="Verdana"/>
            </a:endParaRPr>
          </a:p>
          <a:p>
            <a:pPr marL="0" marR="0" lvl="0" indent="0" rtl="0">
              <a:lnSpc>
                <a:spcPct val="100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A instituição Escola está abordando o debate sobre a violência contra populações LGBTQIAPN+ com a segurança de não incorrer na abjeta violência e estereótipos ou na radical militância que ignora o atual despreparo para o tema?</a:t>
            </a:r>
            <a:endParaRPr sz="2000" dirty="0">
              <a:solidFill>
                <a:schemeClr val="dk1"/>
              </a:solidFill>
              <a:latin typeface="Verdana"/>
              <a:ea typeface="Verdana"/>
              <a:cs typeface="Verdana"/>
              <a:sym typeface="Verdana"/>
            </a:endParaRPr>
          </a:p>
        </p:txBody>
      </p:sp>
      <p:pic>
        <p:nvPicPr>
          <p:cNvPr id="272" name="Google Shape;272;g2cc3700a32b_0_52"/>
          <p:cNvPicPr preferRelativeResize="0"/>
          <p:nvPr/>
        </p:nvPicPr>
        <p:blipFill>
          <a:blip r:embed="rId5">
            <a:alphaModFix/>
          </a:blip>
          <a:stretch>
            <a:fillRect/>
          </a:stretch>
        </p:blipFill>
        <p:spPr>
          <a:xfrm>
            <a:off x="2650912" y="2157406"/>
            <a:ext cx="4339926" cy="2898751"/>
          </a:xfrm>
          <a:prstGeom prst="rect">
            <a:avLst/>
          </a:prstGeom>
          <a:noFill/>
          <a:ln>
            <a:noFill/>
          </a:ln>
        </p:spPr>
      </p:pic>
      <p:pic>
        <p:nvPicPr>
          <p:cNvPr id="273" name="Google Shape;273;g2cc3700a32b_0_52"/>
          <p:cNvPicPr preferRelativeResize="0"/>
          <p:nvPr/>
        </p:nvPicPr>
        <p:blipFill>
          <a:blip r:embed="rId6">
            <a:alphaModFix/>
          </a:blip>
          <a:stretch>
            <a:fillRect/>
          </a:stretch>
        </p:blipFill>
        <p:spPr>
          <a:xfrm>
            <a:off x="11128818" y="5423200"/>
            <a:ext cx="5137802" cy="3425226"/>
          </a:xfrm>
          <a:prstGeom prst="rect">
            <a:avLst/>
          </a:prstGeom>
          <a:noFill/>
          <a:ln>
            <a:noFill/>
          </a:ln>
        </p:spPr>
      </p:pic>
      <p:sp>
        <p:nvSpPr>
          <p:cNvPr id="274" name="Google Shape;274;g2cc3700a32b_0_52"/>
          <p:cNvSpPr txBox="1"/>
          <p:nvPr/>
        </p:nvSpPr>
        <p:spPr>
          <a:xfrm>
            <a:off x="7175500" y="1718581"/>
            <a:ext cx="9791700" cy="35709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2000" dirty="0">
                <a:solidFill>
                  <a:schemeClr val="dk1"/>
                </a:solidFill>
                <a:latin typeface="Verdana"/>
                <a:ea typeface="Verdana"/>
                <a:cs typeface="Verdana"/>
                <a:sym typeface="Verdana"/>
              </a:rPr>
              <a:t>Não é, porém, um tema fácil de abordar, pois a diversidade de crenças em diferentes morais e normas pode causar dúvidas aos docentes. Ao tratar do assunto com crianças, há sim uma série importante de cuidados e diretrizes a respeitar, mas nenhuma delas impede de tratar um assunto real e atual como esse. Um exemplo que ilustra como essa conversa pode acontecer em sala de aula sem ferir nenhuma norma cultural é quando falamos abertamente sobre violências contra vários grupos humanos, como durante a Segunda Guerra Mundial ou a Guerra Fria e os conflitos no Oriente Médio. Falamos, então, sobre os refugiados e migrantes. Depois, avançamos nos debates sobre o racismo contra populações negras. Porque excluir o diálogo sobre violências de gênero.</a:t>
            </a:r>
            <a:endParaRPr dirty="0"/>
          </a:p>
        </p:txBody>
      </p:sp>
      <p:sp>
        <p:nvSpPr>
          <p:cNvPr id="3" name="Oval 14">
            <a:extLst>
              <a:ext uri="{FF2B5EF4-FFF2-40B4-BE49-F238E27FC236}">
                <a16:creationId xmlns:a16="http://schemas.microsoft.com/office/drawing/2014/main" id="{B596087F-DCFF-A8A5-6D68-F0689C476226}"/>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extBox 8">
            <a:extLst>
              <a:ext uri="{FF2B5EF4-FFF2-40B4-BE49-F238E27FC236}">
                <a16:creationId xmlns:a16="http://schemas.microsoft.com/office/drawing/2014/main" id="{1B565F07-7D6F-980B-3F77-91AECA8F4ED8}"/>
              </a:ext>
            </a:extLst>
          </p:cNvPr>
          <p:cNvSpPr txBox="1"/>
          <p:nvPr/>
        </p:nvSpPr>
        <p:spPr>
          <a:xfrm>
            <a:off x="2549290" y="639354"/>
            <a:ext cx="15422735"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DIÁLOGO SOBRE O USO DO MATERIAL DIGITAL</a:t>
            </a:r>
          </a:p>
        </p:txBody>
      </p:sp>
      <p:pic>
        <p:nvPicPr>
          <p:cNvPr id="5" name="Imagem 4">
            <a:extLst>
              <a:ext uri="{FF2B5EF4-FFF2-40B4-BE49-F238E27FC236}">
                <a16:creationId xmlns:a16="http://schemas.microsoft.com/office/drawing/2014/main" id="{933A3BB1-9474-B0FD-19FC-8AE8B3E3781F}"/>
              </a:ext>
            </a:extLst>
          </p:cNvPr>
          <p:cNvPicPr>
            <a:picLocks noChangeAspect="1"/>
          </p:cNvPicPr>
          <p:nvPr/>
        </p:nvPicPr>
        <p:blipFill>
          <a:blip r:embed="rId7"/>
          <a:stretch>
            <a:fillRect/>
          </a:stretch>
        </p:blipFill>
        <p:spPr>
          <a:xfrm>
            <a:off x="995701" y="1044410"/>
            <a:ext cx="1083564" cy="10767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g1f4d4d0190a_0_1"/>
          <p:cNvSpPr txBox="1"/>
          <p:nvPr/>
        </p:nvSpPr>
        <p:spPr>
          <a:xfrm>
            <a:off x="2549290" y="609621"/>
            <a:ext cx="12541200" cy="1794979"/>
          </a:xfrm>
          <a:prstGeom prst="rect">
            <a:avLst/>
          </a:prstGeom>
          <a:noFill/>
          <a:ln>
            <a:noFill/>
          </a:ln>
        </p:spPr>
        <p:txBody>
          <a:bodyPr spcFirstLastPara="1" wrap="square" lIns="0" tIns="0" rIns="0" bIns="0" anchor="t" anchorCtr="0">
            <a:spAutoFit/>
          </a:bodyPr>
          <a:lstStyle/>
          <a:p>
            <a:pPr marL="0" marR="0" lvl="0" indent="0" algn="l" rtl="0">
              <a:lnSpc>
                <a:spcPct val="486333"/>
              </a:lnSpc>
              <a:spcBef>
                <a:spcPts val="0"/>
              </a:spcBef>
              <a:spcAft>
                <a:spcPts val="0"/>
              </a:spcAft>
              <a:buClr>
                <a:srgbClr val="000000"/>
              </a:buClr>
              <a:buSzPts val="2400"/>
              <a:buFont typeface="Arial"/>
              <a:buNone/>
            </a:pPr>
            <a:r>
              <a:rPr lang="pt-BR" sz="2400" dirty="0">
                <a:solidFill>
                  <a:srgbClr val="389E94"/>
                </a:solidFill>
                <a:latin typeface="Verdana"/>
                <a:ea typeface="Verdana"/>
                <a:cs typeface="Verdana"/>
                <a:sym typeface="Verdana"/>
              </a:rPr>
              <a:t>Usando</a:t>
            </a:r>
            <a:r>
              <a:rPr lang="pt-BR" sz="2400" b="0" i="0" u="none" strike="noStrike" cap="none" dirty="0">
                <a:solidFill>
                  <a:srgbClr val="389E94"/>
                </a:solidFill>
                <a:latin typeface="Verdana"/>
                <a:ea typeface="Verdana"/>
                <a:cs typeface="Verdana"/>
                <a:sym typeface="Verdana"/>
              </a:rPr>
              <a:t> Desenho Universal para a Aprendizagem − DUA</a:t>
            </a:r>
            <a:endParaRPr sz="1400" b="0" i="0" u="none" strike="noStrike" cap="none" dirty="0">
              <a:solidFill>
                <a:srgbClr val="000000"/>
              </a:solidFill>
              <a:latin typeface="Arial"/>
              <a:ea typeface="Arial"/>
              <a:cs typeface="Arial"/>
              <a:sym typeface="Arial"/>
            </a:endParaRPr>
          </a:p>
        </p:txBody>
      </p:sp>
      <p:grpSp>
        <p:nvGrpSpPr>
          <p:cNvPr id="282" name="Google Shape;282;g1f4d4d0190a_0_1"/>
          <p:cNvGrpSpPr/>
          <p:nvPr/>
        </p:nvGrpSpPr>
        <p:grpSpPr>
          <a:xfrm>
            <a:off x="-939993" y="6494424"/>
            <a:ext cx="4780932" cy="4833907"/>
            <a:chOff x="-2326216" y="1580596"/>
            <a:chExt cx="11578909" cy="11307385"/>
          </a:xfrm>
        </p:grpSpPr>
        <p:pic>
          <p:nvPicPr>
            <p:cNvPr id="283" name="Google Shape;283;g1f4d4d0190a_0_1"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284" name="Google Shape;284;g1f4d4d0190a_0_1" descr="Forma&#10;&#10;Descrição gerada automaticamente"/>
            <p:cNvPicPr preferRelativeResize="0"/>
            <p:nvPr/>
          </p:nvPicPr>
          <p:blipFill rotWithShape="1">
            <a:blip r:embed="rId4">
              <a:alphaModFix/>
            </a:blip>
            <a:srcRect/>
            <a:stretch/>
          </p:blipFill>
          <p:spPr>
            <a:xfrm rot="7916522">
              <a:off x="640548" y="1940156"/>
              <a:ext cx="5645381" cy="10493995"/>
            </a:xfrm>
            <a:prstGeom prst="rect">
              <a:avLst/>
            </a:prstGeom>
            <a:noFill/>
            <a:ln>
              <a:noFill/>
            </a:ln>
          </p:spPr>
        </p:pic>
      </p:grpSp>
      <p:grpSp>
        <p:nvGrpSpPr>
          <p:cNvPr id="287" name="Google Shape;287;g1f4d4d0190a_0_1"/>
          <p:cNvGrpSpPr/>
          <p:nvPr/>
        </p:nvGrpSpPr>
        <p:grpSpPr>
          <a:xfrm>
            <a:off x="14560170" y="-967023"/>
            <a:ext cx="4770421" cy="4770421"/>
            <a:chOff x="14497204" y="-1023202"/>
            <a:chExt cx="4770421" cy="4770421"/>
          </a:xfrm>
        </p:grpSpPr>
        <p:pic>
          <p:nvPicPr>
            <p:cNvPr id="288" name="Google Shape;288;g1f4d4d0190a_0_1"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289" name="Google Shape;289;g1f4d4d0190a_0_1" descr="Forma&#10;&#10;Descrição gerada automaticamente"/>
            <p:cNvPicPr preferRelativeResize="0"/>
            <p:nvPr/>
          </p:nvPicPr>
          <p:blipFill rotWithShape="1">
            <a:blip r:embed="rId4">
              <a:alphaModFix/>
            </a:blip>
            <a:srcRect/>
            <a:stretch/>
          </p:blipFill>
          <p:spPr>
            <a:xfrm rot="-2700000">
              <a:off x="15675743" y="-804518"/>
              <a:ext cx="2413342" cy="4333052"/>
            </a:xfrm>
            <a:prstGeom prst="rect">
              <a:avLst/>
            </a:prstGeom>
            <a:noFill/>
            <a:ln>
              <a:noFill/>
            </a:ln>
          </p:spPr>
        </p:pic>
      </p:grpSp>
      <p:sp>
        <p:nvSpPr>
          <p:cNvPr id="290" name="Google Shape;290;g1f4d4d0190a_0_1"/>
          <p:cNvSpPr txBox="1"/>
          <p:nvPr/>
        </p:nvSpPr>
        <p:spPr>
          <a:xfrm>
            <a:off x="2217150" y="6173671"/>
            <a:ext cx="13853700" cy="1754326"/>
          </a:xfrm>
          <a:prstGeom prst="rect">
            <a:avLst/>
          </a:prstGeom>
          <a:noFill/>
          <a:ln>
            <a:noFill/>
          </a:ln>
        </p:spPr>
        <p:txBody>
          <a:bodyPr spcFirstLastPara="1" wrap="square" lIns="0" tIns="0" rIns="0" bIns="0" anchor="t" anchorCtr="0">
            <a:spAutoFit/>
          </a:bodyPr>
          <a:lstStyle/>
          <a:p>
            <a:pPr marL="0" marR="0" lvl="0" indent="0" rtl="0">
              <a:lnSpc>
                <a:spcPct val="114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O ponto de reflexão que temos é sobre como trazer esse debate, necessário e urgente, para a escola; tratá-lo como um tema pedagógico, sem preconceitos ou ações radicais, mesmo as bem-intencionadas, e, nessa reflexão, descobrir formas de abordar o assunto de maneiras práticas, que possam contribuir para o combate à violência que se apresenta atualmente e ameaça tantas vidas. Talvez uma das melhores maneiras de fazer isso seja pela humanização do assunto.</a:t>
            </a:r>
          </a:p>
        </p:txBody>
      </p:sp>
      <p:sp>
        <p:nvSpPr>
          <p:cNvPr id="291" name="Google Shape;291;g1f4d4d0190a_0_1"/>
          <p:cNvSpPr txBox="1"/>
          <p:nvPr/>
        </p:nvSpPr>
        <p:spPr>
          <a:xfrm>
            <a:off x="1233246" y="2987603"/>
            <a:ext cx="15526204" cy="2806922"/>
          </a:xfrm>
          <a:prstGeom prst="rect">
            <a:avLst/>
          </a:prstGeom>
          <a:noFill/>
          <a:ln>
            <a:noFill/>
          </a:ln>
        </p:spPr>
        <p:txBody>
          <a:bodyPr spcFirstLastPara="1" wrap="square" lIns="0" tIns="0" rIns="0" bIns="0" anchor="t" anchorCtr="0">
            <a:spAutoFit/>
          </a:bodyPr>
          <a:lstStyle/>
          <a:p>
            <a:pPr marL="0" marR="0" lvl="0" indent="0" rtl="0">
              <a:lnSpc>
                <a:spcPct val="114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Sebastián-</a:t>
            </a:r>
            <a:r>
              <a:rPr lang="pt-BR" sz="2000" dirty="0" err="1">
                <a:solidFill>
                  <a:schemeClr val="dk1"/>
                </a:solidFill>
                <a:latin typeface="Verdana"/>
                <a:ea typeface="Verdana"/>
                <a:cs typeface="Verdana"/>
                <a:sym typeface="Verdana"/>
              </a:rPr>
              <a:t>Heredero</a:t>
            </a:r>
            <a:r>
              <a:rPr lang="pt-BR" sz="2000" dirty="0">
                <a:solidFill>
                  <a:schemeClr val="dk1"/>
                </a:solidFill>
                <a:latin typeface="Verdana"/>
                <a:ea typeface="Verdana"/>
                <a:cs typeface="Verdana"/>
                <a:sym typeface="Verdana"/>
              </a:rPr>
              <a:t> (2020). Princípio III: Proporcionar Modos Múltiplos de Implicação, Engajamento e Envolvimento (o porquê da Aprendizagem). As emoções das pessoas e a afetividade são elementos cruciais para a aprendizagem, e os estudantes diferem notoriamente nos modos que podem ser provocados e motivados para aprender. Existe uma diversidade de fontes que influenciam na hora de explicar a variabilidade individual afetiva e de envolvimento, como os fatores neurológicos e os culturais, os interesses pessoais, a subjetividade e os conhecimentos prévios, junto com outra gama de fatores presentes nessas Diretrizes. Alguns estudantes se interessam de forma muito espontânea por novidades, enquanto outros não se interessam em participar e se assustam com esses fatos, preferindo as atividades rotineiras.</a:t>
            </a:r>
            <a:endParaRPr sz="2000" dirty="0">
              <a:solidFill>
                <a:schemeClr val="dk1"/>
              </a:solidFill>
              <a:latin typeface="Verdana"/>
              <a:ea typeface="Verdana"/>
              <a:cs typeface="Verdana"/>
              <a:sym typeface="Verdana"/>
            </a:endParaRPr>
          </a:p>
        </p:txBody>
      </p:sp>
      <p:sp>
        <p:nvSpPr>
          <p:cNvPr id="2" name="Oval 14">
            <a:extLst>
              <a:ext uri="{FF2B5EF4-FFF2-40B4-BE49-F238E27FC236}">
                <a16:creationId xmlns:a16="http://schemas.microsoft.com/office/drawing/2014/main" id="{CD4EA6A8-FCBE-6F7C-8F29-D3E534ECF28C}"/>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F18034FD-2E6D-9D0A-28E3-F13F56E1EF86}"/>
              </a:ext>
            </a:extLst>
          </p:cNvPr>
          <p:cNvPicPr>
            <a:picLocks noChangeAspect="1"/>
          </p:cNvPicPr>
          <p:nvPr/>
        </p:nvPicPr>
        <p:blipFill rotWithShape="1">
          <a:blip r:embed="rId5"/>
          <a:srcRect l="4947" t="6476" r="6599" b="1950"/>
          <a:stretch/>
        </p:blipFill>
        <p:spPr>
          <a:xfrm>
            <a:off x="1028255" y="1089050"/>
            <a:ext cx="999792" cy="1035062"/>
          </a:xfrm>
          <a:prstGeom prst="rect">
            <a:avLst/>
          </a:prstGeom>
        </p:spPr>
      </p:pic>
      <p:sp>
        <p:nvSpPr>
          <p:cNvPr id="4" name="TextBox 8">
            <a:extLst>
              <a:ext uri="{FF2B5EF4-FFF2-40B4-BE49-F238E27FC236}">
                <a16:creationId xmlns:a16="http://schemas.microsoft.com/office/drawing/2014/main" id="{29DC81DE-E819-FDA7-5C21-D1C3F4BFD06F}"/>
              </a:ext>
            </a:extLst>
          </p:cNvPr>
          <p:cNvSpPr txBox="1"/>
          <p:nvPr/>
        </p:nvSpPr>
        <p:spPr>
          <a:xfrm>
            <a:off x="2549290" y="639354"/>
            <a:ext cx="9027013"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CONCEITOS IMPORTANTES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10"/>
          <p:cNvSpPr/>
          <p:nvPr/>
        </p:nvSpPr>
        <p:spPr>
          <a:xfrm>
            <a:off x="735378" y="780658"/>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0" name="Google Shape;300;p10"/>
          <p:cNvGrpSpPr/>
          <p:nvPr/>
        </p:nvGrpSpPr>
        <p:grpSpPr>
          <a:xfrm>
            <a:off x="14489959" y="-987344"/>
            <a:ext cx="4770422" cy="4770422"/>
            <a:chOff x="14497204" y="-1023203"/>
            <a:chExt cx="4770422" cy="4770422"/>
          </a:xfrm>
        </p:grpSpPr>
        <p:pic>
          <p:nvPicPr>
            <p:cNvPr id="301" name="Google Shape;301;p10"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02" name="Google Shape;302;p10"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303" name="Google Shape;303;p10"/>
          <p:cNvPicPr preferRelativeResize="0"/>
          <p:nvPr/>
        </p:nvPicPr>
        <p:blipFill rotWithShape="1">
          <a:blip r:embed="rId5">
            <a:alphaModFix/>
          </a:blip>
          <a:srcRect t="15504"/>
          <a:stretch/>
        </p:blipFill>
        <p:spPr>
          <a:xfrm>
            <a:off x="995570" y="1192696"/>
            <a:ext cx="1112393" cy="939913"/>
          </a:xfrm>
          <a:prstGeom prst="rect">
            <a:avLst/>
          </a:prstGeom>
          <a:noFill/>
          <a:ln>
            <a:noFill/>
          </a:ln>
        </p:spPr>
      </p:pic>
      <p:graphicFrame>
        <p:nvGraphicFramePr>
          <p:cNvPr id="304" name="Google Shape;304;p10"/>
          <p:cNvGraphicFramePr/>
          <p:nvPr>
            <p:extLst>
              <p:ext uri="{D42A27DB-BD31-4B8C-83A1-F6EECF244321}">
                <p14:modId xmlns:p14="http://schemas.microsoft.com/office/powerpoint/2010/main" val="271953541"/>
              </p:ext>
            </p:extLst>
          </p:nvPr>
        </p:nvGraphicFramePr>
        <p:xfrm>
          <a:off x="1796687" y="2593423"/>
          <a:ext cx="14251175" cy="6582000"/>
        </p:xfrm>
        <a:graphic>
          <a:graphicData uri="http://schemas.openxmlformats.org/drawingml/2006/table">
            <a:tbl>
              <a:tblPr bandRow="1">
                <a:noFill/>
                <a:tableStyleId>{342C048B-2B86-4A1A-9468-D04918A45A90}</a:tableStyleId>
              </a:tblPr>
              <a:tblGrid>
                <a:gridCol w="3266350">
                  <a:extLst>
                    <a:ext uri="{9D8B030D-6E8A-4147-A177-3AD203B41FA5}">
                      <a16:colId xmlns:a16="http://schemas.microsoft.com/office/drawing/2014/main" val="20000"/>
                    </a:ext>
                  </a:extLst>
                </a:gridCol>
                <a:gridCol w="10984825">
                  <a:extLst>
                    <a:ext uri="{9D8B030D-6E8A-4147-A177-3AD203B41FA5}">
                      <a16:colId xmlns:a16="http://schemas.microsoft.com/office/drawing/2014/main" val="20001"/>
                    </a:ext>
                  </a:extLst>
                </a:gridCol>
              </a:tblGrid>
              <a:tr h="6959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descritivo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Ter uma proposta de diálogo, sem julgamentos, apenas relatando o que foi observado. </a:t>
                      </a:r>
                      <a:endParaRPr sz="1400" u="none" strike="noStrike" cap="none" dirty="0"/>
                    </a:p>
                  </a:txBody>
                  <a:tcPr marL="66675" marR="66675" marT="45725" marB="45725"/>
                </a:tc>
                <a:extLst>
                  <a:ext uri="{0D108BD9-81ED-4DB2-BD59-A6C34878D82A}">
                    <a16:rowId xmlns:a16="http://schemas.microsoft.com/office/drawing/2014/main" val="10000"/>
                  </a:ext>
                </a:extLst>
              </a:tr>
              <a:tr h="7556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específico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Proporcionar ao formador a reflexão de seu comportamento e suas atitudes diante do saber docente, focado no diálogo. </a:t>
                      </a:r>
                      <a:endParaRPr sz="1400" u="none" strike="noStrike" cap="none" dirty="0"/>
                    </a:p>
                  </a:txBody>
                  <a:tcPr marL="66675" marR="66675" marT="45725" marB="45725"/>
                </a:tc>
                <a:extLst>
                  <a:ext uri="{0D108BD9-81ED-4DB2-BD59-A6C34878D82A}">
                    <a16:rowId xmlns:a16="http://schemas.microsoft.com/office/drawing/2014/main" val="10001"/>
                  </a:ext>
                </a:extLst>
              </a:tr>
              <a:tr h="11135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compatível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Estar pautado nas necessidades do observador e do observado, sem constrangimentos, mantendo a ética, sem deixar de enfatizar pontos, tópicos e momentos visíveis a serem trabalhados na melhoria e na dinâmica do formador, durante a reunião com seus cursistas. </a:t>
                      </a:r>
                      <a:endParaRPr sz="1400" u="none" strike="noStrike" cap="none" dirty="0"/>
                    </a:p>
                  </a:txBody>
                  <a:tcPr marL="66675" marR="66675" marT="45725" marB="45725"/>
                </a:tc>
                <a:extLst>
                  <a:ext uri="{0D108BD9-81ED-4DB2-BD59-A6C34878D82A}">
                    <a16:rowId xmlns:a16="http://schemas.microsoft.com/office/drawing/2014/main" val="10002"/>
                  </a:ext>
                </a:extLst>
              </a:tr>
              <a:tr h="11135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dirigido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Ser voltado para comportamentos que o observador deva refletir para a melhoria de sua prática. As fragilidades identificadas precisam ser analisadas de forma construtiva e, a partir disso, é necessário definir metas e estratégias para solucionar as dificuldades apresentadas. </a:t>
                      </a:r>
                      <a:endParaRPr sz="1400" u="none" strike="noStrike" cap="none" dirty="0"/>
                    </a:p>
                  </a:txBody>
                  <a:tcPr marL="66675" marR="66675" marT="45725" marB="45725"/>
                </a:tc>
                <a:extLst>
                  <a:ext uri="{0D108BD9-81ED-4DB2-BD59-A6C34878D82A}">
                    <a16:rowId xmlns:a16="http://schemas.microsoft.com/office/drawing/2014/main" val="10003"/>
                  </a:ext>
                </a:extLst>
              </a:tr>
              <a:tr h="11135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solicitado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Deve ser clara para o formador a importância da devolutiva; assim, observador e observado devem combinar previamente o momento das devolutivas, pois, quando isso acontece, fica mais fácil a execução do </a:t>
                      </a:r>
                      <a:r>
                        <a:rPr lang="pt-BR" sz="1400" b="1" i="1" u="none" strike="noStrike" cap="none" dirty="0">
                          <a:solidFill>
                            <a:schemeClr val="dk1"/>
                          </a:solidFill>
                          <a:latin typeface="Verdana"/>
                          <a:ea typeface="Verdana"/>
                          <a:cs typeface="Verdana"/>
                          <a:sym typeface="Verdana"/>
                        </a:rPr>
                        <a:t>feedback</a:t>
                      </a:r>
                      <a:r>
                        <a:rPr lang="pt-BR" sz="1400" b="1" u="none" strike="noStrike" cap="none" dirty="0">
                          <a:solidFill>
                            <a:schemeClr val="dk1"/>
                          </a:solidFill>
                          <a:latin typeface="Verdana"/>
                          <a:ea typeface="Verdana"/>
                          <a:cs typeface="Verdana"/>
                          <a:sym typeface="Verdana"/>
                        </a:rPr>
                        <a:t>. </a:t>
                      </a:r>
                      <a:endParaRPr sz="1400" u="none" strike="noStrike" cap="none" dirty="0"/>
                    </a:p>
                  </a:txBody>
                  <a:tcPr marL="66675" marR="66675" marT="45725" marB="45725"/>
                </a:tc>
                <a:extLst>
                  <a:ext uri="{0D108BD9-81ED-4DB2-BD59-A6C34878D82A}">
                    <a16:rowId xmlns:a16="http://schemas.microsoft.com/office/drawing/2014/main" val="10004"/>
                  </a:ext>
                </a:extLst>
              </a:tr>
              <a:tr h="89482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oportuno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O observador precisa atentar para o prazo da devolutiva, pois, se passar muito tempo entre o ato de observar e o </a:t>
                      </a:r>
                      <a:r>
                        <a:rPr lang="pt-BR" sz="1400" b="1" i="1" u="none" strike="noStrike" cap="none" dirty="0">
                          <a:solidFill>
                            <a:schemeClr val="dk1"/>
                          </a:solidFill>
                          <a:latin typeface="Verdana"/>
                          <a:ea typeface="Verdana"/>
                          <a:cs typeface="Verdana"/>
                          <a:sym typeface="Verdana"/>
                        </a:rPr>
                        <a:t>feedback</a:t>
                      </a:r>
                      <a:r>
                        <a:rPr lang="pt-BR" sz="1400" b="1" u="none" strike="noStrike" cap="none" dirty="0">
                          <a:solidFill>
                            <a:schemeClr val="dk1"/>
                          </a:solidFill>
                          <a:latin typeface="Verdana"/>
                          <a:ea typeface="Verdana"/>
                          <a:cs typeface="Verdana"/>
                          <a:sym typeface="Verdana"/>
                        </a:rPr>
                        <a:t>, a devolutiva pode perder o sentido, tornando-se ineficaz. </a:t>
                      </a:r>
                      <a:endParaRPr sz="1400" u="none" strike="noStrike" cap="none" dirty="0"/>
                    </a:p>
                  </a:txBody>
                  <a:tcPr marL="66675" marR="66675" marT="45725" marB="45725"/>
                </a:tc>
                <a:extLst>
                  <a:ext uri="{0D108BD9-81ED-4DB2-BD59-A6C34878D82A}">
                    <a16:rowId xmlns:a16="http://schemas.microsoft.com/office/drawing/2014/main" val="10005"/>
                  </a:ext>
                </a:extLst>
              </a:tr>
              <a:tr h="89482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esclarecedor </a:t>
                      </a:r>
                      <a:endParaRPr sz="1400" u="none" strike="noStrike" cap="none"/>
                    </a:p>
                  </a:txBody>
                  <a:tcPr marL="66675" marR="6667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 uma comunicação clara e objetiva, favorecendo, dessa forma, a construção de um novo olhar sobre os processos de ensino e aprendizagem do adulto professor, contribuindo para o seu processo formativo. </a:t>
                      </a:r>
                      <a:endParaRPr sz="1400" u="none" strike="noStrike" cap="none" dirty="0"/>
                    </a:p>
                  </a:txBody>
                  <a:tcPr marL="66675" marR="66675" marT="45725" marB="45725"/>
                </a:tc>
                <a:extLst>
                  <a:ext uri="{0D108BD9-81ED-4DB2-BD59-A6C34878D82A}">
                    <a16:rowId xmlns:a16="http://schemas.microsoft.com/office/drawing/2014/main" val="10006"/>
                  </a:ext>
                </a:extLst>
              </a:tr>
            </a:tbl>
          </a:graphicData>
        </a:graphic>
      </p:graphicFrame>
      <p:sp>
        <p:nvSpPr>
          <p:cNvPr id="305" name="Google Shape;305;p10"/>
          <p:cNvSpPr txBox="1"/>
          <p:nvPr/>
        </p:nvSpPr>
        <p:spPr>
          <a:xfrm rot="-5400000">
            <a:off x="-1955985" y="5422765"/>
            <a:ext cx="65820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pt-BR" sz="5400" b="0" i="1" u="none" strike="noStrike" cap="none" dirty="0">
                <a:solidFill>
                  <a:schemeClr val="dk1"/>
                </a:solidFill>
                <a:latin typeface="Verdana"/>
                <a:ea typeface="Verdana"/>
                <a:cs typeface="Verdana"/>
                <a:sym typeface="Verdana"/>
              </a:rPr>
              <a:t>Feedback</a:t>
            </a:r>
            <a:r>
              <a:rPr lang="pt-BR" sz="5400" b="0" i="0" u="none" strike="noStrike" cap="none" dirty="0">
                <a:solidFill>
                  <a:schemeClr val="dk1"/>
                </a:solidFill>
                <a:latin typeface="Verdana"/>
                <a:ea typeface="Verdana"/>
                <a:cs typeface="Verdana"/>
                <a:sym typeface="Verdana"/>
              </a:rPr>
              <a:t> útil</a:t>
            </a:r>
            <a:endParaRPr sz="5400" b="0" i="0" u="none" strike="noStrike" cap="none" dirty="0">
              <a:solidFill>
                <a:schemeClr val="dk1"/>
              </a:solidFill>
              <a:latin typeface="Verdana"/>
              <a:ea typeface="Verdana"/>
              <a:cs typeface="Verdana"/>
              <a:sym typeface="Verdana"/>
            </a:endParaRPr>
          </a:p>
        </p:txBody>
      </p:sp>
      <p:sp>
        <p:nvSpPr>
          <p:cNvPr id="306" name="Google Shape;306;p10"/>
          <p:cNvSpPr txBox="1"/>
          <p:nvPr/>
        </p:nvSpPr>
        <p:spPr>
          <a:xfrm>
            <a:off x="811495" y="9303971"/>
            <a:ext cx="1747650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pt-BR" sz="1600" b="0" i="0" u="none" strike="noStrike" cap="none" dirty="0">
                <a:solidFill>
                  <a:schemeClr val="dk1"/>
                </a:solidFill>
                <a:latin typeface="Verdana"/>
                <a:ea typeface="Verdana"/>
                <a:cs typeface="Verdana"/>
                <a:sym typeface="Verdana"/>
              </a:rPr>
              <a:t>Fonte: Documento de Orientação e Estudo – </a:t>
            </a:r>
            <a:r>
              <a:rPr lang="pt-BR" sz="1600" b="0" i="1" u="none" strike="noStrike" cap="none" dirty="0">
                <a:solidFill>
                  <a:schemeClr val="dk1"/>
                </a:solidFill>
                <a:latin typeface="Verdana"/>
                <a:ea typeface="Verdana"/>
                <a:cs typeface="Verdana"/>
                <a:sym typeface="Verdana"/>
              </a:rPr>
              <a:t>Programa Multiplica SP #Professores</a:t>
            </a:r>
            <a:r>
              <a:rPr lang="pt-BR" sz="1600" b="0" i="0" u="none" strike="noStrike" cap="none" dirty="0">
                <a:solidFill>
                  <a:schemeClr val="dk1"/>
                </a:solidFill>
                <a:latin typeface="Verdana"/>
                <a:ea typeface="Verdana"/>
                <a:cs typeface="Verdana"/>
                <a:sym typeface="Verdana"/>
              </a:rPr>
              <a:t>.</a:t>
            </a:r>
            <a:endParaRPr sz="1400" b="0" i="0" u="none" strike="noStrike" cap="none" dirty="0">
              <a:solidFill>
                <a:srgbClr val="000000"/>
              </a:solidFill>
              <a:latin typeface="Arial"/>
              <a:ea typeface="Arial"/>
              <a:cs typeface="Arial"/>
              <a:sym typeface="Arial"/>
            </a:endParaRPr>
          </a:p>
        </p:txBody>
      </p:sp>
      <p:sp>
        <p:nvSpPr>
          <p:cNvPr id="6" name="TextBox 10">
            <a:extLst>
              <a:ext uri="{FF2B5EF4-FFF2-40B4-BE49-F238E27FC236}">
                <a16:creationId xmlns:a16="http://schemas.microsoft.com/office/drawing/2014/main" id="{C0465F9B-6738-4BBD-A4C8-FB682C99A2D2}"/>
              </a:ext>
            </a:extLst>
          </p:cNvPr>
          <p:cNvSpPr txBox="1"/>
          <p:nvPr/>
        </p:nvSpPr>
        <p:spPr>
          <a:xfrm>
            <a:off x="2539720" y="791364"/>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8">
            <a:extLst>
              <a:ext uri="{FF2B5EF4-FFF2-40B4-BE49-F238E27FC236}">
                <a16:creationId xmlns:a16="http://schemas.microsoft.com/office/drawing/2014/main" id="{15EE3BEA-FCAF-BEE5-88E8-3681A76EBF86}"/>
              </a:ext>
            </a:extLst>
          </p:cNvPr>
          <p:cNvSpPr txBox="1"/>
          <p:nvPr/>
        </p:nvSpPr>
        <p:spPr>
          <a:xfrm>
            <a:off x="2549290" y="639354"/>
            <a:ext cx="9027013"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AVALIAÇÃO DO ENCONTRO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11"/>
          <p:cNvSpPr txBox="1"/>
          <p:nvPr/>
        </p:nvSpPr>
        <p:spPr>
          <a:xfrm>
            <a:off x="2549291" y="585636"/>
            <a:ext cx="3839700" cy="1794979"/>
          </a:xfrm>
          <a:prstGeom prst="rect">
            <a:avLst/>
          </a:prstGeom>
          <a:noFill/>
          <a:ln>
            <a:noFill/>
          </a:ln>
        </p:spPr>
        <p:txBody>
          <a:bodyPr spcFirstLastPara="1" wrap="square" lIns="0" tIns="0" rIns="0" bIns="0" anchor="t" anchorCtr="0">
            <a:spAutoFit/>
          </a:bodyPr>
          <a:lstStyle/>
          <a:p>
            <a:pPr marL="0" marR="0" lvl="0" indent="0" algn="l" rtl="0">
              <a:lnSpc>
                <a:spcPct val="486333"/>
              </a:lnSpc>
              <a:spcBef>
                <a:spcPts val="0"/>
              </a:spcBef>
              <a:spcAft>
                <a:spcPts val="0"/>
              </a:spcAft>
              <a:buClr>
                <a:srgbClr val="000000"/>
              </a:buClr>
              <a:buSzPts val="2400"/>
              <a:buFont typeface="Arial"/>
              <a:buNone/>
            </a:pPr>
            <a:r>
              <a:rPr lang="pt-BR" sz="2400" b="0" i="0" u="none" strike="noStrike" cap="none" dirty="0">
                <a:solidFill>
                  <a:srgbClr val="389E94"/>
                </a:solidFill>
                <a:latin typeface="Verdana"/>
                <a:ea typeface="Verdana"/>
                <a:cs typeface="Verdana"/>
                <a:sym typeface="Verdana"/>
              </a:rPr>
              <a:t>Educação Antirracista</a:t>
            </a:r>
            <a:endParaRPr sz="1400" b="0" i="0" u="none" strike="noStrike" cap="none" dirty="0">
              <a:solidFill>
                <a:srgbClr val="000000"/>
              </a:solidFill>
              <a:latin typeface="Arial"/>
              <a:ea typeface="Arial"/>
              <a:cs typeface="Arial"/>
              <a:sym typeface="Arial"/>
            </a:endParaRPr>
          </a:p>
        </p:txBody>
      </p:sp>
      <p:grpSp>
        <p:nvGrpSpPr>
          <p:cNvPr id="315" name="Google Shape;315;p11"/>
          <p:cNvGrpSpPr/>
          <p:nvPr/>
        </p:nvGrpSpPr>
        <p:grpSpPr>
          <a:xfrm>
            <a:off x="14489959" y="-987344"/>
            <a:ext cx="4770422" cy="4770422"/>
            <a:chOff x="14497204" y="-1023203"/>
            <a:chExt cx="4770422" cy="4770422"/>
          </a:xfrm>
        </p:grpSpPr>
        <p:pic>
          <p:nvPicPr>
            <p:cNvPr id="316" name="Google Shape;316;p11"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17" name="Google Shape;317;p11"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grpSp>
        <p:nvGrpSpPr>
          <p:cNvPr id="319" name="Google Shape;319;p11"/>
          <p:cNvGrpSpPr/>
          <p:nvPr/>
        </p:nvGrpSpPr>
        <p:grpSpPr>
          <a:xfrm>
            <a:off x="-940012" y="6494408"/>
            <a:ext cx="4781021" cy="4833793"/>
            <a:chOff x="-2326218" y="1580595"/>
            <a:chExt cx="11578910" cy="11307386"/>
          </a:xfrm>
        </p:grpSpPr>
        <p:pic>
          <p:nvPicPr>
            <p:cNvPr id="320" name="Google Shape;320;p11"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321" name="Google Shape;321;p11"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sp>
        <p:nvSpPr>
          <p:cNvPr id="322" name="Google Shape;322;p11"/>
          <p:cNvSpPr txBox="1"/>
          <p:nvPr/>
        </p:nvSpPr>
        <p:spPr>
          <a:xfrm>
            <a:off x="2073984" y="2251527"/>
            <a:ext cx="14855100" cy="6222442"/>
          </a:xfrm>
          <a:prstGeom prst="rect">
            <a:avLst/>
          </a:prstGeom>
          <a:noFill/>
          <a:ln>
            <a:noFill/>
          </a:ln>
        </p:spPr>
        <p:txBody>
          <a:bodyPr spcFirstLastPara="1" wrap="square" lIns="91425" tIns="91425" rIns="91425" bIns="91425" anchor="t" anchorCtr="0">
            <a:spAutoFit/>
          </a:bodyPr>
          <a:lstStyle/>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ASSOCIAÇÃO BRASILEIRA DE PESQUISADORES EM EDUCAÇÃO ESPECIAL – ABPEE.</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 Diretrizes para o Desenho Universal para a Aprendizagem (DUA)</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 </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Disponível em: ​</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5"/>
              </a:rPr>
              <a:t>https://www.scielo.br/j/</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5"/>
              </a:rPr>
              <a:t>rbee</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5"/>
              </a:rPr>
              <a:t>/a/F5g6rWB3wTZwyBN4LpLgv5C/</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Acesso em: 6 jul. 2023.</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CHAUI, M.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Filosofia</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São Paulo: Ática, 2004. (Série Novo Ensino Médio).</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FOUCAULT, M.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História da sexualidade</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vontade de saber. Rio de Janeiro: Graal, 1988. v. I </a:t>
            </a:r>
          </a:p>
          <a:p>
            <a:pPr>
              <a:lnSpc>
                <a:spcPct val="115000"/>
              </a:lnSpc>
              <a:spcAft>
                <a:spcPts val="800"/>
              </a:spcAft>
            </a:pPr>
            <a:r>
              <a:rPr lang="en-US" sz="1700" kern="100" dirty="0">
                <a:effectLst/>
                <a:latin typeface="Verdana" panose="020B0604030504040204" pitchFamily="34" charset="0"/>
                <a:ea typeface="Verdana" panose="020B0604030504040204" pitchFamily="34" charset="0"/>
                <a:cs typeface="Times New Roman" panose="02020603050405020304" pitchFamily="18" charset="0"/>
              </a:rPr>
              <a:t>IPSOS. A 26-country Global Advisor survey Religious Beliefs Across the World. </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a:t>
            </a:r>
            <a:r>
              <a:rPr lang="pt-BR" sz="1700" kern="100" dirty="0" err="1">
                <a:effectLst/>
                <a:latin typeface="Verdana" panose="020B0604030504040204" pitchFamily="34" charset="0"/>
                <a:ea typeface="Verdana" panose="020B0604030504040204" pitchFamily="34" charset="0"/>
                <a:cs typeface="Times New Roman" panose="02020603050405020304" pitchFamily="18" charset="0"/>
              </a:rPr>
              <a:t>s.l</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s.n.]. Disponível em: </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https://www.ipsos.com/sites/default/files/</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ct</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news</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documents</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6"/>
              </a:rPr>
              <a:t>/2023-05/Ipsos%20Global%20Advisor%20-%20Religion%202023%20Report%20-%2026%20countries.pdf</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Acesso em: 27 abr. 2024.</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LEMOV, Doug.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Aula nota 10 3.0</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 </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63 técnicas para melhorar a gestão da sala de aula. Porto Alegre: Penso, 2023.</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O legado de Michel Foucault.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Fórum</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26 jun. 2014. Disponível em: </a:t>
            </a:r>
            <a:r>
              <a:rPr lang="pt-BR" sz="1700" kern="100" dirty="0">
                <a:effectLst/>
                <a:latin typeface="Verdana" panose="020B0604030504040204" pitchFamily="34" charset="0"/>
                <a:ea typeface="Verdana" panose="020B0604030504040204" pitchFamily="34" charset="0"/>
                <a:cs typeface="Times New Roman" panose="02020603050405020304" pitchFamily="18" charset="0"/>
                <a:hlinkClick r:id="rId7"/>
              </a:rPr>
              <a:t>https://revistaforum.com.br/cultura/2014/6/26/legado-de-michel-foucault-9653.html</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Acesso em: 22 abr. 2024.</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SÃO PAULO (Estado). Secretaria da Educação. EFAPE.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Documento de Orientação e Estudo: Programa Multiplica SP #Professores.</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2024. Disponível em: </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8"/>
              </a:rPr>
              <a:t>https://multiplicasp.educacao.sp.gov.br/</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8"/>
              </a:rPr>
              <a:t>wp-content</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8"/>
              </a:rPr>
              <a:t>/uploads/2023/12/documentoorientadormultiplicaspv06.pdf</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Acesso em: 30 jan. 2024.</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SÃO PAULO (Estado). Secretaria da Educação. EFAPE.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Eixos de Formação</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Fev. 2020. Disponível em: </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9"/>
              </a:rPr>
              <a:t>https://efape.educacao.sp.gov.br/</a:t>
            </a:r>
            <a:r>
              <a:rPr lang="pt-BR" sz="1700" u="sng" kern="100" dirty="0" err="1">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9"/>
              </a:rPr>
              <a:t>wp-content</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9"/>
              </a:rPr>
              <a:t>/uploads/2021/06/eixos-de-formacao-2021.pdf</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Acesso em: 30 jan. 2024.</a:t>
            </a:r>
          </a:p>
          <a:p>
            <a:pPr>
              <a:lnSpc>
                <a:spcPct val="115000"/>
              </a:lnSpc>
              <a:spcAft>
                <a:spcPts val="800"/>
              </a:spcAft>
            </a:pP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SEBASTIÁN-HEREDERO, E. Diretrizes para o Desenho Universal para a Aprendizagem (DUA). </a:t>
            </a:r>
            <a:r>
              <a:rPr lang="pt-BR" sz="1700" i="1" kern="100" dirty="0">
                <a:effectLst/>
                <a:latin typeface="Verdana" panose="020B0604030504040204" pitchFamily="34" charset="0"/>
                <a:ea typeface="Verdana" panose="020B0604030504040204" pitchFamily="34" charset="0"/>
                <a:cs typeface="Times New Roman" panose="02020603050405020304" pitchFamily="18" charset="0"/>
              </a:rPr>
              <a:t>Revista Brasileira de Educação Especial</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 v. 26. n. 4, p. 733-768. 2020. </a:t>
            </a:r>
            <a:r>
              <a:rPr lang="pt-BR" sz="1700" u="sng" kern="1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10"/>
              </a:rPr>
              <a:t>https://doi.org/10.1590/1980-54702020v26e0155</a:t>
            </a:r>
            <a:r>
              <a:rPr lang="pt-BR" sz="1700" kern="100" dirty="0">
                <a:effectLst/>
                <a:latin typeface="Verdana" panose="020B0604030504040204" pitchFamily="34" charset="0"/>
                <a:ea typeface="Verdana" panose="020B0604030504040204" pitchFamily="34" charset="0"/>
                <a:cs typeface="Times New Roman" panose="02020603050405020304" pitchFamily="18" charset="0"/>
              </a:rPr>
              <a:t>.</a:t>
            </a:r>
          </a:p>
        </p:txBody>
      </p:sp>
      <p:sp>
        <p:nvSpPr>
          <p:cNvPr id="2" name="Oval 3">
            <a:extLst>
              <a:ext uri="{FF2B5EF4-FFF2-40B4-BE49-F238E27FC236}">
                <a16:creationId xmlns:a16="http://schemas.microsoft.com/office/drawing/2014/main" id="{DAC27C82-2438-A248-81BE-98F18583606C}"/>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3564EC4E-BE13-F72B-4ED3-4BB7092F1905}"/>
              </a:ext>
            </a:extLst>
          </p:cNvPr>
          <p:cNvPicPr>
            <a:picLocks noChangeAspect="1"/>
          </p:cNvPicPr>
          <p:nvPr/>
        </p:nvPicPr>
        <p:blipFill>
          <a:blip r:embed="rId11"/>
          <a:stretch>
            <a:fillRect/>
          </a:stretch>
        </p:blipFill>
        <p:spPr>
          <a:xfrm>
            <a:off x="996971" y="1074045"/>
            <a:ext cx="1081024" cy="1081024"/>
          </a:xfrm>
          <a:prstGeom prst="rect">
            <a:avLst/>
          </a:prstGeom>
        </p:spPr>
      </p:pic>
      <p:sp>
        <p:nvSpPr>
          <p:cNvPr id="4" name="TextBox 8">
            <a:extLst>
              <a:ext uri="{FF2B5EF4-FFF2-40B4-BE49-F238E27FC236}">
                <a16:creationId xmlns:a16="http://schemas.microsoft.com/office/drawing/2014/main" id="{1802CAB0-7EED-88B2-0BE1-00ED73B40E7D}"/>
              </a:ext>
            </a:extLst>
          </p:cNvPr>
          <p:cNvSpPr txBox="1"/>
          <p:nvPr/>
        </p:nvSpPr>
        <p:spPr>
          <a:xfrm>
            <a:off x="2549291" y="639354"/>
            <a:ext cx="7447250" cy="975203"/>
          </a:xfrm>
          <a:prstGeom prst="rect">
            <a:avLst/>
          </a:prstGeom>
        </p:spPr>
        <p:txBody>
          <a:bodyPr wrap="square" lIns="0" tIns="0" rIns="0" bIns="0" rtlCol="0" anchor="t">
            <a:spAutoFit/>
          </a:bodyPr>
          <a:lstStyle/>
          <a:p>
            <a:pPr marL="0" lvl="0" indent="0">
              <a:lnSpc>
                <a:spcPts val="9235"/>
              </a:lnSpc>
            </a:pPr>
            <a:r>
              <a:rPr lang="en-US" sz="3400" b="1" spc="703">
                <a:solidFill>
                  <a:srgbClr val="145DA0"/>
                </a:solidFill>
                <a:latin typeface="Verdana" panose="020B0604030504040204" pitchFamily="34" charset="0"/>
                <a:ea typeface="Verdana" panose="020B0604030504040204" pitchFamily="34" charset="0"/>
                <a:cs typeface="Verdana" panose="020B0604030504040204" pitchFamily="34" charset="0"/>
              </a:rPr>
              <a:t>SAIBA MAIS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7EEA5D2-155E-0A1E-941F-D51B0C4CBE6C}"/>
              </a:ext>
            </a:extLst>
          </p:cNvPr>
          <p:cNvSpPr/>
          <p:nvPr/>
        </p:nvSpPr>
        <p:spPr>
          <a:xfrm>
            <a:off x="525676" y="574157"/>
            <a:ext cx="17236648" cy="9122735"/>
          </a:xfrm>
          <a:prstGeom prst="rect">
            <a:avLst/>
          </a:prstGeom>
          <a:solidFill>
            <a:srgbClr val="389E94"/>
          </a:solidFill>
          <a:ln>
            <a:solidFill>
              <a:srgbClr val="389E9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 name="Imagem 8" descr="Ícone&#10;&#10;Descrição gerada automaticamente">
            <a:extLst>
              <a:ext uri="{FF2B5EF4-FFF2-40B4-BE49-F238E27FC236}">
                <a16:creationId xmlns:a16="http://schemas.microsoft.com/office/drawing/2014/main" id="{AFC5C21F-CD04-0EF2-C5DB-71BADD2C0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a:effectLst>
            <a:reflection endPos="0" dir="5400000" sy="-100000" algn="bl" rotWithShape="0"/>
          </a:effectLst>
        </p:spPr>
      </p:pic>
      <p:pic>
        <p:nvPicPr>
          <p:cNvPr id="10" name="Imagem 9" descr="Forma&#10;&#10;Descrição gerada automaticamente">
            <a:extLst>
              <a:ext uri="{FF2B5EF4-FFF2-40B4-BE49-F238E27FC236}">
                <a16:creationId xmlns:a16="http://schemas.microsoft.com/office/drawing/2014/main" id="{5D6983F2-9A7E-0CC8-850D-171799453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a:effectLst>
            <a:reflection endPos="0" dir="5400000" sy="-100000" algn="bl" rotWithShape="0"/>
          </a:effectLst>
        </p:spPr>
      </p:pic>
      <p:pic>
        <p:nvPicPr>
          <p:cNvPr id="5" name="Imagem 4" descr="Forma&#10;&#10;Descrição gerada automaticamente com confiança média">
            <a:extLst>
              <a:ext uri="{FF2B5EF4-FFF2-40B4-BE49-F238E27FC236}">
                <a16:creationId xmlns:a16="http://schemas.microsoft.com/office/drawing/2014/main" id="{4AA1B16B-FA2C-6676-7311-44B55A7D1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9599" y="4034995"/>
            <a:ext cx="6807199" cy="1697976"/>
          </a:xfrm>
          <a:prstGeom prst="rect">
            <a:avLst/>
          </a:prstGeom>
        </p:spPr>
      </p:pic>
    </p:spTree>
    <p:extLst>
      <p:ext uri="{BB962C8B-B14F-4D97-AF65-F5344CB8AC3E}">
        <p14:creationId xmlns:p14="http://schemas.microsoft.com/office/powerpoint/2010/main" val="364101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7" name="Google Shape;107;p2"/>
          <p:cNvGrpSpPr/>
          <p:nvPr/>
        </p:nvGrpSpPr>
        <p:grpSpPr>
          <a:xfrm>
            <a:off x="-940012" y="6494408"/>
            <a:ext cx="4781021" cy="4833793"/>
            <a:chOff x="-2326218" y="1580595"/>
            <a:chExt cx="11578910" cy="11307386"/>
          </a:xfrm>
        </p:grpSpPr>
        <p:pic>
          <p:nvPicPr>
            <p:cNvPr id="108" name="Google Shape;108;p2"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09" name="Google Shape;109;p2"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0" name="Google Shape;110;p2"/>
          <p:cNvGrpSpPr/>
          <p:nvPr/>
        </p:nvGrpSpPr>
        <p:grpSpPr>
          <a:xfrm>
            <a:off x="14560170" y="-967024"/>
            <a:ext cx="4770422" cy="4770422"/>
            <a:chOff x="14497204" y="-1023203"/>
            <a:chExt cx="4770422" cy="4770422"/>
          </a:xfrm>
        </p:grpSpPr>
        <p:pic>
          <p:nvPicPr>
            <p:cNvPr id="111" name="Google Shape;111;p2"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12" name="Google Shape;112;p2"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115" name="Google Shape;115;p2" descr="Interface gráfica do usuário, Aplicativo&#10;&#10;Descrição gerada automaticamente"/>
          <p:cNvPicPr preferRelativeResize="0"/>
          <p:nvPr/>
        </p:nvPicPr>
        <p:blipFill rotWithShape="1">
          <a:blip r:embed="rId5">
            <a:alphaModFix/>
          </a:blip>
          <a:srcRect/>
          <a:stretch/>
        </p:blipFill>
        <p:spPr>
          <a:xfrm>
            <a:off x="1550406" y="2605074"/>
            <a:ext cx="15394974" cy="5896699"/>
          </a:xfrm>
          <a:prstGeom prst="rect">
            <a:avLst/>
          </a:prstGeom>
          <a:noFill/>
          <a:ln>
            <a:noFill/>
          </a:ln>
        </p:spPr>
      </p:pic>
      <p:sp>
        <p:nvSpPr>
          <p:cNvPr id="3" name="Oval 3">
            <a:extLst>
              <a:ext uri="{FF2B5EF4-FFF2-40B4-BE49-F238E27FC236}">
                <a16:creationId xmlns:a16="http://schemas.microsoft.com/office/drawing/2014/main" id="{DE285548-07DF-EC83-07E5-735E3714C62F}"/>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extBox 8">
            <a:extLst>
              <a:ext uri="{FF2B5EF4-FFF2-40B4-BE49-F238E27FC236}">
                <a16:creationId xmlns:a16="http://schemas.microsoft.com/office/drawing/2014/main" id="{7DE016FA-4752-8BBB-75F4-708BF1CE68BE}"/>
              </a:ext>
            </a:extLst>
          </p:cNvPr>
          <p:cNvSpPr txBox="1"/>
          <p:nvPr/>
        </p:nvSpPr>
        <p:spPr>
          <a:xfrm>
            <a:off x="2549291" y="639354"/>
            <a:ext cx="7447250"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PERCURSO FORMATIVO</a:t>
            </a:r>
          </a:p>
        </p:txBody>
      </p:sp>
      <p:pic>
        <p:nvPicPr>
          <p:cNvPr id="5" name="Imagem 4">
            <a:extLst>
              <a:ext uri="{FF2B5EF4-FFF2-40B4-BE49-F238E27FC236}">
                <a16:creationId xmlns:a16="http://schemas.microsoft.com/office/drawing/2014/main" id="{50C65908-A7E0-F09F-B8A2-D32926BB5787}"/>
              </a:ext>
            </a:extLst>
          </p:cNvPr>
          <p:cNvPicPr>
            <a:picLocks noChangeAspect="1"/>
          </p:cNvPicPr>
          <p:nvPr/>
        </p:nvPicPr>
        <p:blipFill>
          <a:blip r:embed="rId6"/>
          <a:stretch>
            <a:fillRect/>
          </a:stretch>
        </p:blipFill>
        <p:spPr>
          <a:xfrm>
            <a:off x="976827" y="1049065"/>
            <a:ext cx="1076960" cy="1084580"/>
          </a:xfrm>
          <a:prstGeom prst="rect">
            <a:avLst/>
          </a:prstGeom>
        </p:spPr>
      </p:pic>
      <p:sp>
        <p:nvSpPr>
          <p:cNvPr id="6" name="TextBox 10">
            <a:extLst>
              <a:ext uri="{FF2B5EF4-FFF2-40B4-BE49-F238E27FC236}">
                <a16:creationId xmlns:a16="http://schemas.microsoft.com/office/drawing/2014/main" id="{AD2FE120-4A3A-F7D5-72AD-4D9AB6C25965}"/>
              </a:ext>
            </a:extLst>
          </p:cNvPr>
          <p:cNvSpPr txBox="1"/>
          <p:nvPr/>
        </p:nvSpPr>
        <p:spPr>
          <a:xfrm>
            <a:off x="2535291" y="839171"/>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p:nvPr/>
        </p:nvSpPr>
        <p:spPr>
          <a:xfrm>
            <a:off x="735378" y="780658"/>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3"/>
          <p:cNvPicPr preferRelativeResize="0"/>
          <p:nvPr/>
        </p:nvPicPr>
        <p:blipFill rotWithShape="1">
          <a:blip r:embed="rId3">
            <a:alphaModFix/>
          </a:blip>
          <a:srcRect l="5840" t="5872"/>
          <a:stretch/>
        </p:blipFill>
        <p:spPr>
          <a:xfrm>
            <a:off x="1043847" y="1076899"/>
            <a:ext cx="1040607" cy="1047070"/>
          </a:xfrm>
          <a:prstGeom prst="rect">
            <a:avLst/>
          </a:prstGeom>
          <a:noFill/>
          <a:ln>
            <a:noFill/>
          </a:ln>
        </p:spPr>
      </p:pic>
      <p:grpSp>
        <p:nvGrpSpPr>
          <p:cNvPr id="125" name="Google Shape;125;p3"/>
          <p:cNvGrpSpPr/>
          <p:nvPr/>
        </p:nvGrpSpPr>
        <p:grpSpPr>
          <a:xfrm>
            <a:off x="14560170" y="-967023"/>
            <a:ext cx="4770421" cy="4770421"/>
            <a:chOff x="14497204" y="-1023202"/>
            <a:chExt cx="4770421" cy="4770421"/>
          </a:xfrm>
        </p:grpSpPr>
        <p:pic>
          <p:nvPicPr>
            <p:cNvPr id="126" name="Google Shape;126;p3" descr="Ícone&#10;&#10;Descrição gerada automaticamente"/>
            <p:cNvPicPr preferRelativeResize="0"/>
            <p:nvPr/>
          </p:nvPicPr>
          <p:blipFill rotWithShape="1">
            <a:blip r:embed="rId4">
              <a:alphaModFix/>
            </a:blip>
            <a:srcRect/>
            <a:stretch/>
          </p:blipFill>
          <p:spPr>
            <a:xfrm>
              <a:off x="16205209" y="-507288"/>
              <a:ext cx="2299737" cy="2854233"/>
            </a:xfrm>
            <a:prstGeom prst="rect">
              <a:avLst/>
            </a:prstGeom>
            <a:noFill/>
            <a:ln>
              <a:noFill/>
            </a:ln>
          </p:spPr>
        </p:pic>
        <p:pic>
          <p:nvPicPr>
            <p:cNvPr id="127" name="Google Shape;127;p3" descr="Forma&#10;&#10;Descrição gerada automaticamente"/>
            <p:cNvPicPr preferRelativeResize="0"/>
            <p:nvPr/>
          </p:nvPicPr>
          <p:blipFill rotWithShape="1">
            <a:blip r:embed="rId5">
              <a:alphaModFix/>
            </a:blip>
            <a:srcRect/>
            <a:stretch/>
          </p:blipFill>
          <p:spPr>
            <a:xfrm rot="-2700000">
              <a:off x="15675743" y="-804518"/>
              <a:ext cx="2413342" cy="4333052"/>
            </a:xfrm>
            <a:prstGeom prst="rect">
              <a:avLst/>
            </a:prstGeom>
            <a:noFill/>
            <a:ln>
              <a:noFill/>
            </a:ln>
          </p:spPr>
        </p:pic>
      </p:grpSp>
      <p:sp>
        <p:nvSpPr>
          <p:cNvPr id="128" name="Google Shape;128;p3"/>
          <p:cNvSpPr txBox="1"/>
          <p:nvPr/>
        </p:nvSpPr>
        <p:spPr>
          <a:xfrm>
            <a:off x="1277175" y="6387124"/>
            <a:ext cx="14400300" cy="21240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pt-BR" sz="2100" dirty="0">
                <a:solidFill>
                  <a:schemeClr val="dk1"/>
                </a:solidFill>
                <a:latin typeface="Verdana"/>
                <a:ea typeface="Verdana"/>
                <a:cs typeface="Verdana"/>
                <a:sym typeface="Verdana"/>
              </a:rPr>
              <a:t>   Pensar em Educação é refletir bastante sobre essas três palavras. Sempre há muito em jogo que envolve um respeito muito grande a essas três dimensões sociais. Uma Educação Antirracista precisa pensar em INCLUSÃO entendendo todos esses aspectos. Sempre que percebermos que um grupo de pessoas está sofrendo violência direta (o aspecto mais aparente) ou violência indireta (silenciosa na forma de exclusão social, menos óbvia, mas igualmente danosa), é preciso repensar estruturas e comportamentos para que isso seja evitado.</a:t>
            </a:r>
            <a:endParaRPr sz="2100" b="1" i="0" u="none" strike="noStrike" cap="none" dirty="0">
              <a:solidFill>
                <a:schemeClr val="dk1"/>
              </a:solidFill>
              <a:latin typeface="Arial"/>
              <a:ea typeface="Arial"/>
              <a:cs typeface="Arial"/>
              <a:sym typeface="Arial"/>
            </a:endParaRPr>
          </a:p>
        </p:txBody>
      </p:sp>
      <p:sp>
        <p:nvSpPr>
          <p:cNvPr id="129" name="Google Shape;129;p3"/>
          <p:cNvSpPr txBox="1"/>
          <p:nvPr/>
        </p:nvSpPr>
        <p:spPr>
          <a:xfrm>
            <a:off x="6152075" y="8832349"/>
            <a:ext cx="4877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2200" dirty="0">
                <a:solidFill>
                  <a:schemeClr val="dk1"/>
                </a:solidFill>
              </a:rPr>
              <a:t>Será que isso está claro para todos?</a:t>
            </a:r>
            <a:endParaRPr sz="2200" b="0" i="0" u="none" strike="noStrike" cap="none" dirty="0">
              <a:solidFill>
                <a:srgbClr val="000000"/>
              </a:solidFill>
              <a:latin typeface="Arial"/>
              <a:ea typeface="Arial"/>
              <a:cs typeface="Arial"/>
              <a:sym typeface="Arial"/>
            </a:endParaRPr>
          </a:p>
        </p:txBody>
      </p:sp>
      <p:pic>
        <p:nvPicPr>
          <p:cNvPr id="130" name="Google Shape;130;p3"/>
          <p:cNvPicPr preferRelativeResize="0"/>
          <p:nvPr/>
        </p:nvPicPr>
        <p:blipFill>
          <a:blip r:embed="rId6">
            <a:alphaModFix/>
          </a:blip>
          <a:stretch>
            <a:fillRect/>
          </a:stretch>
        </p:blipFill>
        <p:spPr>
          <a:xfrm>
            <a:off x="7114300" y="3339127"/>
            <a:ext cx="5874850" cy="2600925"/>
          </a:xfrm>
          <a:prstGeom prst="rect">
            <a:avLst/>
          </a:prstGeom>
          <a:noFill/>
          <a:ln>
            <a:noFill/>
          </a:ln>
        </p:spPr>
      </p:pic>
      <p:pic>
        <p:nvPicPr>
          <p:cNvPr id="131" name="Google Shape;131;p3"/>
          <p:cNvPicPr preferRelativeResize="0"/>
          <p:nvPr/>
        </p:nvPicPr>
        <p:blipFill>
          <a:blip r:embed="rId7">
            <a:alphaModFix/>
          </a:blip>
          <a:stretch>
            <a:fillRect/>
          </a:stretch>
        </p:blipFill>
        <p:spPr>
          <a:xfrm>
            <a:off x="1186593" y="3246652"/>
            <a:ext cx="5659615" cy="2770500"/>
          </a:xfrm>
          <a:prstGeom prst="rect">
            <a:avLst/>
          </a:prstGeom>
          <a:noFill/>
          <a:ln>
            <a:noFill/>
          </a:ln>
        </p:spPr>
      </p:pic>
      <p:pic>
        <p:nvPicPr>
          <p:cNvPr id="132" name="Google Shape;132;p3"/>
          <p:cNvPicPr preferRelativeResize="0"/>
          <p:nvPr/>
        </p:nvPicPr>
        <p:blipFill rotWithShape="1">
          <a:blip r:embed="rId8">
            <a:alphaModFix/>
          </a:blip>
          <a:srcRect r="39631"/>
          <a:stretch/>
        </p:blipFill>
        <p:spPr>
          <a:xfrm>
            <a:off x="11766825" y="3270802"/>
            <a:ext cx="3988801" cy="2724175"/>
          </a:xfrm>
          <a:prstGeom prst="rect">
            <a:avLst/>
          </a:prstGeom>
          <a:noFill/>
          <a:ln>
            <a:noFill/>
          </a:ln>
        </p:spPr>
      </p:pic>
      <p:sp>
        <p:nvSpPr>
          <p:cNvPr id="133" name="Google Shape;133;p3"/>
          <p:cNvSpPr/>
          <p:nvPr/>
        </p:nvSpPr>
        <p:spPr>
          <a:xfrm>
            <a:off x="1277175" y="4909802"/>
            <a:ext cx="5479500" cy="432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4" name="Google Shape;134;p3"/>
          <p:cNvSpPr txBox="1"/>
          <p:nvPr/>
        </p:nvSpPr>
        <p:spPr>
          <a:xfrm>
            <a:off x="2392923" y="2570327"/>
            <a:ext cx="9576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2200" dirty="0">
                <a:solidFill>
                  <a:schemeClr val="dk1"/>
                </a:solidFill>
              </a:rPr>
              <a:t>Vamos começar hoje com três definições bastante simples.</a:t>
            </a:r>
            <a:endParaRPr sz="2200" b="0" i="0" u="none" strike="noStrike" cap="none" dirty="0">
              <a:solidFill>
                <a:srgbClr val="000000"/>
              </a:solidFill>
              <a:latin typeface="Arial"/>
              <a:ea typeface="Arial"/>
              <a:cs typeface="Arial"/>
              <a:sym typeface="Arial"/>
            </a:endParaRPr>
          </a:p>
        </p:txBody>
      </p:sp>
      <p:sp>
        <p:nvSpPr>
          <p:cNvPr id="135" name="Google Shape;135;p3"/>
          <p:cNvSpPr/>
          <p:nvPr/>
        </p:nvSpPr>
        <p:spPr>
          <a:xfrm>
            <a:off x="7336775" y="4601302"/>
            <a:ext cx="3988800" cy="432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6" name="Google Shape;136;p3"/>
          <p:cNvSpPr/>
          <p:nvPr/>
        </p:nvSpPr>
        <p:spPr>
          <a:xfrm>
            <a:off x="11766825" y="4575552"/>
            <a:ext cx="3305700" cy="432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TextBox 10">
            <a:extLst>
              <a:ext uri="{FF2B5EF4-FFF2-40B4-BE49-F238E27FC236}">
                <a16:creationId xmlns:a16="http://schemas.microsoft.com/office/drawing/2014/main" id="{6153707F-DD17-A3AD-DAD5-4CECF97525FD}"/>
              </a:ext>
            </a:extLst>
          </p:cNvPr>
          <p:cNvSpPr txBox="1"/>
          <p:nvPr/>
        </p:nvSpPr>
        <p:spPr>
          <a:xfrm>
            <a:off x="2535291" y="839171"/>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8">
            <a:extLst>
              <a:ext uri="{FF2B5EF4-FFF2-40B4-BE49-F238E27FC236}">
                <a16:creationId xmlns:a16="http://schemas.microsoft.com/office/drawing/2014/main" id="{FF6F150E-D91E-BCED-AC04-5802FB578F15}"/>
              </a:ext>
            </a:extLst>
          </p:cNvPr>
          <p:cNvSpPr txBox="1"/>
          <p:nvPr/>
        </p:nvSpPr>
        <p:spPr>
          <a:xfrm>
            <a:off x="2539720" y="683104"/>
            <a:ext cx="11940667"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6" name="Google Shape;146;g2cde04e8f83_0_0"/>
          <p:cNvGrpSpPr/>
          <p:nvPr/>
        </p:nvGrpSpPr>
        <p:grpSpPr>
          <a:xfrm>
            <a:off x="14560170" y="-967023"/>
            <a:ext cx="4770421" cy="4770421"/>
            <a:chOff x="14497204" y="-1023202"/>
            <a:chExt cx="4770421" cy="4770421"/>
          </a:xfrm>
        </p:grpSpPr>
        <p:pic>
          <p:nvPicPr>
            <p:cNvPr id="147" name="Google Shape;147;g2cde04e8f83_0_0"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48" name="Google Shape;148;g2cde04e8f83_0_0" descr="Forma&#10;&#10;Descrição gerada automaticamente"/>
            <p:cNvPicPr preferRelativeResize="0"/>
            <p:nvPr/>
          </p:nvPicPr>
          <p:blipFill rotWithShape="1">
            <a:blip r:embed="rId4">
              <a:alphaModFix/>
            </a:blip>
            <a:srcRect/>
            <a:stretch/>
          </p:blipFill>
          <p:spPr>
            <a:xfrm rot="-2700000">
              <a:off x="15675743" y="-804518"/>
              <a:ext cx="2413342" cy="4333052"/>
            </a:xfrm>
            <a:prstGeom prst="rect">
              <a:avLst/>
            </a:prstGeom>
            <a:noFill/>
            <a:ln>
              <a:noFill/>
            </a:ln>
          </p:spPr>
        </p:pic>
      </p:grpSp>
      <p:sp>
        <p:nvSpPr>
          <p:cNvPr id="150" name="Google Shape;150;g2cde04e8f83_0_0"/>
          <p:cNvSpPr txBox="1"/>
          <p:nvPr/>
        </p:nvSpPr>
        <p:spPr>
          <a:xfrm>
            <a:off x="2403682" y="2049838"/>
            <a:ext cx="68409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700" dirty="0">
                <a:solidFill>
                  <a:schemeClr val="dk1"/>
                </a:solidFill>
                <a:latin typeface="Verdana"/>
                <a:ea typeface="Verdana"/>
                <a:cs typeface="Verdana"/>
                <a:sym typeface="Verdana"/>
              </a:rPr>
              <a:t>O número imenso de informações, de diversas fontes, representa um ponto de reflexão grave sobre a questão inicial.</a:t>
            </a:r>
            <a:endParaRPr sz="1700" i="0" u="none" strike="noStrike" cap="none" dirty="0">
              <a:solidFill>
                <a:srgbClr val="000000"/>
              </a:solidFill>
              <a:latin typeface="Verdana"/>
              <a:ea typeface="Verdana"/>
              <a:cs typeface="Verdana"/>
              <a:sym typeface="Verdana"/>
            </a:endParaRPr>
          </a:p>
        </p:txBody>
      </p:sp>
      <p:pic>
        <p:nvPicPr>
          <p:cNvPr id="151" name="Google Shape;151;g2cde04e8f83_0_0"/>
          <p:cNvPicPr preferRelativeResize="0"/>
          <p:nvPr/>
        </p:nvPicPr>
        <p:blipFill>
          <a:blip r:embed="rId5">
            <a:alphaModFix/>
          </a:blip>
          <a:stretch>
            <a:fillRect/>
          </a:stretch>
        </p:blipFill>
        <p:spPr>
          <a:xfrm>
            <a:off x="1660500" y="2964550"/>
            <a:ext cx="7011130" cy="2674251"/>
          </a:xfrm>
          <a:prstGeom prst="rect">
            <a:avLst/>
          </a:prstGeom>
          <a:noFill/>
          <a:ln>
            <a:noFill/>
          </a:ln>
        </p:spPr>
      </p:pic>
      <p:pic>
        <p:nvPicPr>
          <p:cNvPr id="153" name="Google Shape;153;g2cde04e8f83_0_0"/>
          <p:cNvPicPr preferRelativeResize="0"/>
          <p:nvPr/>
        </p:nvPicPr>
        <p:blipFill>
          <a:blip r:embed="rId6">
            <a:alphaModFix/>
          </a:blip>
          <a:stretch>
            <a:fillRect/>
          </a:stretch>
        </p:blipFill>
        <p:spPr>
          <a:xfrm>
            <a:off x="1660500" y="5262275"/>
            <a:ext cx="7011125" cy="3104163"/>
          </a:xfrm>
          <a:prstGeom prst="rect">
            <a:avLst/>
          </a:prstGeom>
          <a:noFill/>
          <a:ln>
            <a:noFill/>
          </a:ln>
        </p:spPr>
      </p:pic>
      <p:cxnSp>
        <p:nvCxnSpPr>
          <p:cNvPr id="154" name="Google Shape;154;g2cde04e8f83_0_0"/>
          <p:cNvCxnSpPr/>
          <p:nvPr/>
        </p:nvCxnSpPr>
        <p:spPr>
          <a:xfrm>
            <a:off x="9104575" y="1906650"/>
            <a:ext cx="0" cy="6355500"/>
          </a:xfrm>
          <a:prstGeom prst="straightConnector1">
            <a:avLst/>
          </a:prstGeom>
          <a:noFill/>
          <a:ln w="9525" cap="flat" cmpd="sng">
            <a:solidFill>
              <a:schemeClr val="dk2"/>
            </a:solidFill>
            <a:prstDash val="solid"/>
            <a:round/>
            <a:headEnd type="none" w="med" len="med"/>
            <a:tailEnd type="none" w="med" len="med"/>
          </a:ln>
        </p:spPr>
      </p:cxnSp>
      <p:grpSp>
        <p:nvGrpSpPr>
          <p:cNvPr id="3" name="Agrupar 2">
            <a:extLst>
              <a:ext uri="{FF2B5EF4-FFF2-40B4-BE49-F238E27FC236}">
                <a16:creationId xmlns:a16="http://schemas.microsoft.com/office/drawing/2014/main" id="{328D6FBB-EDE7-AA0A-60CB-EB00D0288C1B}"/>
              </a:ext>
            </a:extLst>
          </p:cNvPr>
          <p:cNvGrpSpPr/>
          <p:nvPr/>
        </p:nvGrpSpPr>
        <p:grpSpPr>
          <a:xfrm>
            <a:off x="9446225" y="1477755"/>
            <a:ext cx="7181275" cy="7489131"/>
            <a:chOff x="9446225" y="486951"/>
            <a:chExt cx="8131350" cy="8479936"/>
          </a:xfrm>
        </p:grpSpPr>
        <p:pic>
          <p:nvPicPr>
            <p:cNvPr id="149" name="Google Shape;149;g2cde04e8f83_0_0"/>
            <p:cNvPicPr preferRelativeResize="0"/>
            <p:nvPr/>
          </p:nvPicPr>
          <p:blipFill>
            <a:blip r:embed="rId7">
              <a:alphaModFix/>
            </a:blip>
            <a:stretch>
              <a:fillRect/>
            </a:stretch>
          </p:blipFill>
          <p:spPr>
            <a:xfrm>
              <a:off x="9446225" y="486951"/>
              <a:ext cx="6468149" cy="2423998"/>
            </a:xfrm>
            <a:prstGeom prst="rect">
              <a:avLst/>
            </a:prstGeom>
            <a:noFill/>
            <a:ln>
              <a:noFill/>
            </a:ln>
          </p:spPr>
        </p:pic>
        <p:pic>
          <p:nvPicPr>
            <p:cNvPr id="152" name="Google Shape;152;g2cde04e8f83_0_0"/>
            <p:cNvPicPr preferRelativeResize="0"/>
            <p:nvPr/>
          </p:nvPicPr>
          <p:blipFill rotWithShape="1">
            <a:blip r:embed="rId8">
              <a:alphaModFix/>
            </a:blip>
            <a:srcRect b="35633"/>
            <a:stretch/>
          </p:blipFill>
          <p:spPr>
            <a:xfrm>
              <a:off x="9578225" y="2834750"/>
              <a:ext cx="6323249" cy="2275549"/>
            </a:xfrm>
            <a:prstGeom prst="rect">
              <a:avLst/>
            </a:prstGeom>
            <a:noFill/>
            <a:ln>
              <a:noFill/>
            </a:ln>
          </p:spPr>
        </p:pic>
        <p:pic>
          <p:nvPicPr>
            <p:cNvPr id="155" name="Google Shape;155;g2cde04e8f83_0_0"/>
            <p:cNvPicPr preferRelativeResize="0"/>
            <p:nvPr/>
          </p:nvPicPr>
          <p:blipFill rotWithShape="1">
            <a:blip r:embed="rId9">
              <a:alphaModFix/>
            </a:blip>
            <a:srcRect b="63853"/>
            <a:stretch/>
          </p:blipFill>
          <p:spPr>
            <a:xfrm>
              <a:off x="9578225" y="4746078"/>
              <a:ext cx="4063251" cy="1465474"/>
            </a:xfrm>
            <a:prstGeom prst="rect">
              <a:avLst/>
            </a:prstGeom>
            <a:noFill/>
            <a:ln>
              <a:noFill/>
            </a:ln>
          </p:spPr>
        </p:pic>
        <p:pic>
          <p:nvPicPr>
            <p:cNvPr id="156" name="Google Shape;156;g2cde04e8f83_0_0"/>
            <p:cNvPicPr preferRelativeResize="0"/>
            <p:nvPr/>
          </p:nvPicPr>
          <p:blipFill>
            <a:blip r:embed="rId10">
              <a:alphaModFix/>
            </a:blip>
            <a:stretch>
              <a:fillRect/>
            </a:stretch>
          </p:blipFill>
          <p:spPr>
            <a:xfrm>
              <a:off x="9578225" y="6095612"/>
              <a:ext cx="6648426" cy="2871275"/>
            </a:xfrm>
            <a:prstGeom prst="rect">
              <a:avLst/>
            </a:prstGeom>
            <a:noFill/>
            <a:ln>
              <a:noFill/>
            </a:ln>
          </p:spPr>
        </p:pic>
        <p:pic>
          <p:nvPicPr>
            <p:cNvPr id="157" name="Google Shape;157;g2cde04e8f83_0_0"/>
            <p:cNvPicPr preferRelativeResize="0"/>
            <p:nvPr/>
          </p:nvPicPr>
          <p:blipFill rotWithShape="1">
            <a:blip r:embed="rId11">
              <a:alphaModFix/>
            </a:blip>
            <a:srcRect b="43873"/>
            <a:stretch/>
          </p:blipFill>
          <p:spPr>
            <a:xfrm>
              <a:off x="13918000" y="4746076"/>
              <a:ext cx="3659575" cy="2275551"/>
            </a:xfrm>
            <a:prstGeom prst="rect">
              <a:avLst/>
            </a:prstGeom>
            <a:noFill/>
            <a:ln>
              <a:noFill/>
            </a:ln>
          </p:spPr>
        </p:pic>
      </p:grpSp>
      <p:sp>
        <p:nvSpPr>
          <p:cNvPr id="158" name="Google Shape;158;g2cde04e8f83_0_0"/>
          <p:cNvSpPr txBox="1"/>
          <p:nvPr/>
        </p:nvSpPr>
        <p:spPr>
          <a:xfrm>
            <a:off x="1392500" y="8812300"/>
            <a:ext cx="148341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700" dirty="0">
                <a:solidFill>
                  <a:schemeClr val="dk1"/>
                </a:solidFill>
                <a:latin typeface="Verdana"/>
                <a:ea typeface="Verdana"/>
                <a:cs typeface="Verdana"/>
                <a:sym typeface="Verdana"/>
              </a:rPr>
              <a:t>Enquanto podemos observar uma leve queda da violência (apontada pelas manchetes à direita), nos dados gerais do país, ainda percebemos números crescentes e ainda muito altos quando o assunto é especificamente violência contra grupos não heteronormativos.</a:t>
            </a:r>
            <a:endParaRPr sz="1700" i="0" u="none" strike="noStrike" cap="none" dirty="0">
              <a:solidFill>
                <a:srgbClr val="000000"/>
              </a:solidFill>
              <a:latin typeface="Verdana"/>
              <a:ea typeface="Verdana"/>
              <a:cs typeface="Verdana"/>
              <a:sym typeface="Verdana"/>
            </a:endParaRPr>
          </a:p>
        </p:txBody>
      </p:sp>
      <p:sp>
        <p:nvSpPr>
          <p:cNvPr id="4" name="Google Shape;123;p3">
            <a:extLst>
              <a:ext uri="{FF2B5EF4-FFF2-40B4-BE49-F238E27FC236}">
                <a16:creationId xmlns:a16="http://schemas.microsoft.com/office/drawing/2014/main" id="{0117D269-CB88-DAE1-D03A-E58E8153A134}"/>
              </a:ext>
            </a:extLst>
          </p:cNvPr>
          <p:cNvSpPr/>
          <p:nvPr/>
        </p:nvSpPr>
        <p:spPr>
          <a:xfrm>
            <a:off x="735378" y="780658"/>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 name="Google Shape;124;p3">
            <a:extLst>
              <a:ext uri="{FF2B5EF4-FFF2-40B4-BE49-F238E27FC236}">
                <a16:creationId xmlns:a16="http://schemas.microsoft.com/office/drawing/2014/main" id="{D1A02513-E78F-B1AC-5253-01B784189020}"/>
              </a:ext>
            </a:extLst>
          </p:cNvPr>
          <p:cNvPicPr preferRelativeResize="0"/>
          <p:nvPr/>
        </p:nvPicPr>
        <p:blipFill rotWithShape="1">
          <a:blip r:embed="rId12">
            <a:alphaModFix/>
          </a:blip>
          <a:srcRect l="5840" t="5872"/>
          <a:stretch/>
        </p:blipFill>
        <p:spPr>
          <a:xfrm>
            <a:off x="1043847" y="1076899"/>
            <a:ext cx="1040607" cy="1047070"/>
          </a:xfrm>
          <a:prstGeom prst="rect">
            <a:avLst/>
          </a:prstGeom>
          <a:noFill/>
          <a:ln>
            <a:noFill/>
          </a:ln>
        </p:spPr>
      </p:pic>
      <p:sp>
        <p:nvSpPr>
          <p:cNvPr id="6" name="TextBox 10">
            <a:extLst>
              <a:ext uri="{FF2B5EF4-FFF2-40B4-BE49-F238E27FC236}">
                <a16:creationId xmlns:a16="http://schemas.microsoft.com/office/drawing/2014/main" id="{2E4AC392-7DD3-B0DB-C724-6A2F0488275E}"/>
              </a:ext>
            </a:extLst>
          </p:cNvPr>
          <p:cNvSpPr txBox="1"/>
          <p:nvPr/>
        </p:nvSpPr>
        <p:spPr>
          <a:xfrm>
            <a:off x="2535291" y="839171"/>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8">
            <a:extLst>
              <a:ext uri="{FF2B5EF4-FFF2-40B4-BE49-F238E27FC236}">
                <a16:creationId xmlns:a16="http://schemas.microsoft.com/office/drawing/2014/main" id="{005A8C69-91E9-1DE2-97C2-B0C3C1D56655}"/>
              </a:ext>
            </a:extLst>
          </p:cNvPr>
          <p:cNvSpPr txBox="1"/>
          <p:nvPr/>
        </p:nvSpPr>
        <p:spPr>
          <a:xfrm>
            <a:off x="2539720" y="683104"/>
            <a:ext cx="11940667"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8" name="Google Shape;168;g2cde04e8f83_0_23"/>
          <p:cNvGrpSpPr/>
          <p:nvPr/>
        </p:nvGrpSpPr>
        <p:grpSpPr>
          <a:xfrm>
            <a:off x="14560170" y="-967023"/>
            <a:ext cx="4770421" cy="4770421"/>
            <a:chOff x="14497204" y="-1023202"/>
            <a:chExt cx="4770421" cy="4770421"/>
          </a:xfrm>
        </p:grpSpPr>
        <p:pic>
          <p:nvPicPr>
            <p:cNvPr id="169" name="Google Shape;169;g2cde04e8f83_0_2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70" name="Google Shape;170;g2cde04e8f83_0_23" descr="Forma&#10;&#10;Descrição gerada automaticamente"/>
            <p:cNvPicPr preferRelativeResize="0"/>
            <p:nvPr/>
          </p:nvPicPr>
          <p:blipFill rotWithShape="1">
            <a:blip r:embed="rId4">
              <a:alphaModFix/>
            </a:blip>
            <a:srcRect/>
            <a:stretch/>
          </p:blipFill>
          <p:spPr>
            <a:xfrm rot="-2700000">
              <a:off x="15675743" y="-804518"/>
              <a:ext cx="2413342" cy="4333052"/>
            </a:xfrm>
            <a:prstGeom prst="rect">
              <a:avLst/>
            </a:prstGeom>
            <a:noFill/>
            <a:ln>
              <a:noFill/>
            </a:ln>
          </p:spPr>
        </p:pic>
      </p:grpSp>
      <p:sp>
        <p:nvSpPr>
          <p:cNvPr id="171" name="Google Shape;171;g2cde04e8f83_0_23"/>
          <p:cNvSpPr txBox="1"/>
          <p:nvPr/>
        </p:nvSpPr>
        <p:spPr>
          <a:xfrm>
            <a:off x="2544461" y="2038688"/>
            <a:ext cx="11805895" cy="711959"/>
          </a:xfrm>
          <a:prstGeom prst="rect">
            <a:avLst/>
          </a:prstGeom>
          <a:noFill/>
          <a:ln>
            <a:noFill/>
          </a:ln>
        </p:spPr>
        <p:txBody>
          <a:bodyPr spcFirstLastPara="1" wrap="square" lIns="91425" tIns="91425" rIns="91425" bIns="91425" anchor="t" anchorCtr="0">
            <a:spAutoFit/>
          </a:bodyPr>
          <a:lstStyle/>
          <a:p>
            <a:pPr marL="0" lvl="0" indent="0" algn="l" rtl="0">
              <a:lnSpc>
                <a:spcPct val="137500"/>
              </a:lnSpc>
              <a:spcBef>
                <a:spcPts val="400"/>
              </a:spcBef>
              <a:spcAft>
                <a:spcPts val="400"/>
              </a:spcAft>
              <a:buNone/>
            </a:pPr>
            <a:r>
              <a:rPr lang="pt-BR" sz="2000" dirty="0">
                <a:solidFill>
                  <a:schemeClr val="dk1"/>
                </a:solidFill>
                <a:latin typeface="Verdana"/>
                <a:ea typeface="Verdana"/>
                <a:cs typeface="Verdana"/>
                <a:sym typeface="Verdana"/>
              </a:rPr>
              <a:t>E a realidade desses dados bate, violentamente, à porta das escolas todos os dias.</a:t>
            </a:r>
            <a:endParaRPr sz="2000" dirty="0">
              <a:solidFill>
                <a:schemeClr val="dk1"/>
              </a:solidFill>
              <a:latin typeface="Verdana"/>
              <a:ea typeface="Verdana"/>
              <a:cs typeface="Verdana"/>
              <a:sym typeface="Verdana"/>
            </a:endParaRPr>
          </a:p>
        </p:txBody>
      </p:sp>
      <p:pic>
        <p:nvPicPr>
          <p:cNvPr id="172" name="Google Shape;172;g2cde04e8f83_0_23"/>
          <p:cNvPicPr preferRelativeResize="0"/>
          <p:nvPr/>
        </p:nvPicPr>
        <p:blipFill>
          <a:blip r:embed="rId5">
            <a:alphaModFix/>
          </a:blip>
          <a:stretch>
            <a:fillRect/>
          </a:stretch>
        </p:blipFill>
        <p:spPr>
          <a:xfrm>
            <a:off x="2084454" y="4887783"/>
            <a:ext cx="5137972" cy="2488851"/>
          </a:xfrm>
          <a:prstGeom prst="rect">
            <a:avLst/>
          </a:prstGeom>
          <a:noFill/>
          <a:ln>
            <a:noFill/>
          </a:ln>
        </p:spPr>
      </p:pic>
      <p:pic>
        <p:nvPicPr>
          <p:cNvPr id="175" name="Google Shape;175;g2cde04e8f83_0_23"/>
          <p:cNvPicPr preferRelativeResize="0"/>
          <p:nvPr/>
        </p:nvPicPr>
        <p:blipFill>
          <a:blip r:embed="rId6">
            <a:alphaModFix/>
          </a:blip>
          <a:stretch>
            <a:fillRect/>
          </a:stretch>
        </p:blipFill>
        <p:spPr>
          <a:xfrm>
            <a:off x="1958238" y="7774354"/>
            <a:ext cx="5908326" cy="1721282"/>
          </a:xfrm>
          <a:prstGeom prst="rect">
            <a:avLst/>
          </a:prstGeom>
          <a:noFill/>
          <a:ln>
            <a:noFill/>
          </a:ln>
        </p:spPr>
      </p:pic>
      <p:pic>
        <p:nvPicPr>
          <p:cNvPr id="176" name="Google Shape;176;g2cde04e8f83_0_23"/>
          <p:cNvPicPr preferRelativeResize="0"/>
          <p:nvPr/>
        </p:nvPicPr>
        <p:blipFill>
          <a:blip r:embed="rId7">
            <a:alphaModFix/>
          </a:blip>
          <a:stretch>
            <a:fillRect/>
          </a:stretch>
        </p:blipFill>
        <p:spPr>
          <a:xfrm>
            <a:off x="1231675" y="2989066"/>
            <a:ext cx="6860110" cy="1721282"/>
          </a:xfrm>
          <a:prstGeom prst="rect">
            <a:avLst/>
          </a:prstGeom>
          <a:noFill/>
          <a:ln>
            <a:noFill/>
          </a:ln>
        </p:spPr>
      </p:pic>
      <p:pic>
        <p:nvPicPr>
          <p:cNvPr id="177" name="Google Shape;177;g2cde04e8f83_0_23"/>
          <p:cNvPicPr preferRelativeResize="0"/>
          <p:nvPr/>
        </p:nvPicPr>
        <p:blipFill>
          <a:blip r:embed="rId8">
            <a:alphaModFix/>
          </a:blip>
          <a:stretch>
            <a:fillRect/>
          </a:stretch>
        </p:blipFill>
        <p:spPr>
          <a:xfrm>
            <a:off x="9842598" y="3197376"/>
            <a:ext cx="5811275" cy="2212400"/>
          </a:xfrm>
          <a:prstGeom prst="rect">
            <a:avLst/>
          </a:prstGeom>
          <a:noFill/>
          <a:ln>
            <a:noFill/>
          </a:ln>
        </p:spPr>
      </p:pic>
      <p:pic>
        <p:nvPicPr>
          <p:cNvPr id="179" name="Google Shape;179;g2cde04e8f83_0_23"/>
          <p:cNvPicPr preferRelativeResize="0"/>
          <p:nvPr/>
        </p:nvPicPr>
        <p:blipFill>
          <a:blip r:embed="rId9">
            <a:alphaModFix/>
          </a:blip>
          <a:stretch>
            <a:fillRect/>
          </a:stretch>
        </p:blipFill>
        <p:spPr>
          <a:xfrm>
            <a:off x="9842597" y="6094393"/>
            <a:ext cx="5811275" cy="1758407"/>
          </a:xfrm>
          <a:prstGeom prst="rect">
            <a:avLst/>
          </a:prstGeom>
          <a:noFill/>
          <a:ln>
            <a:noFill/>
          </a:ln>
        </p:spPr>
      </p:pic>
      <p:sp>
        <p:nvSpPr>
          <p:cNvPr id="3" name="Google Shape;123;p3">
            <a:extLst>
              <a:ext uri="{FF2B5EF4-FFF2-40B4-BE49-F238E27FC236}">
                <a16:creationId xmlns:a16="http://schemas.microsoft.com/office/drawing/2014/main" id="{3E18F3E4-99B8-5ED2-94AF-6A9DFD97690C}"/>
              </a:ext>
            </a:extLst>
          </p:cNvPr>
          <p:cNvSpPr/>
          <p:nvPr/>
        </p:nvSpPr>
        <p:spPr>
          <a:xfrm>
            <a:off x="735378" y="780658"/>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Google Shape;124;p3">
            <a:extLst>
              <a:ext uri="{FF2B5EF4-FFF2-40B4-BE49-F238E27FC236}">
                <a16:creationId xmlns:a16="http://schemas.microsoft.com/office/drawing/2014/main" id="{55BBD882-E4A7-30DB-6C1D-A47FB2EC2087}"/>
              </a:ext>
            </a:extLst>
          </p:cNvPr>
          <p:cNvPicPr preferRelativeResize="0"/>
          <p:nvPr/>
        </p:nvPicPr>
        <p:blipFill rotWithShape="1">
          <a:blip r:embed="rId10">
            <a:alphaModFix/>
          </a:blip>
          <a:srcRect l="5840" t="5872"/>
          <a:stretch/>
        </p:blipFill>
        <p:spPr>
          <a:xfrm>
            <a:off x="1043847" y="1076899"/>
            <a:ext cx="1040607" cy="1047070"/>
          </a:xfrm>
          <a:prstGeom prst="rect">
            <a:avLst/>
          </a:prstGeom>
          <a:noFill/>
          <a:ln>
            <a:noFill/>
          </a:ln>
        </p:spPr>
      </p:pic>
      <p:sp>
        <p:nvSpPr>
          <p:cNvPr id="5" name="TextBox 10">
            <a:extLst>
              <a:ext uri="{FF2B5EF4-FFF2-40B4-BE49-F238E27FC236}">
                <a16:creationId xmlns:a16="http://schemas.microsoft.com/office/drawing/2014/main" id="{2B89B73A-C575-6D59-3637-44450DA62919}"/>
              </a:ext>
            </a:extLst>
          </p:cNvPr>
          <p:cNvSpPr txBox="1"/>
          <p:nvPr/>
        </p:nvSpPr>
        <p:spPr>
          <a:xfrm>
            <a:off x="2539720" y="791364"/>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8">
            <a:extLst>
              <a:ext uri="{FF2B5EF4-FFF2-40B4-BE49-F238E27FC236}">
                <a16:creationId xmlns:a16="http://schemas.microsoft.com/office/drawing/2014/main" id="{1471A3BE-A120-17D6-614B-69988E9E1A3B}"/>
              </a:ext>
            </a:extLst>
          </p:cNvPr>
          <p:cNvSpPr txBox="1"/>
          <p:nvPr/>
        </p:nvSpPr>
        <p:spPr>
          <a:xfrm>
            <a:off x="2539720" y="683104"/>
            <a:ext cx="11940667"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cxnSp>
        <p:nvCxnSpPr>
          <p:cNvPr id="188" name="Google Shape;188;p4"/>
          <p:cNvCxnSpPr/>
          <p:nvPr/>
        </p:nvCxnSpPr>
        <p:spPr>
          <a:xfrm>
            <a:off x="16046325" y="1983954"/>
            <a:ext cx="0" cy="7380600"/>
          </a:xfrm>
          <a:prstGeom prst="straightConnector1">
            <a:avLst/>
          </a:prstGeom>
          <a:noFill/>
          <a:ln w="31750" cap="flat" cmpd="sng">
            <a:solidFill>
              <a:srgbClr val="389E94"/>
            </a:solidFill>
            <a:prstDash val="dot"/>
            <a:round/>
            <a:headEnd type="none" w="sm" len="sm"/>
            <a:tailEnd type="none" w="sm" len="sm"/>
          </a:ln>
        </p:spPr>
      </p:cxnSp>
      <p:grpSp>
        <p:nvGrpSpPr>
          <p:cNvPr id="190" name="Google Shape;190;p4"/>
          <p:cNvGrpSpPr/>
          <p:nvPr/>
        </p:nvGrpSpPr>
        <p:grpSpPr>
          <a:xfrm>
            <a:off x="14560170" y="-967024"/>
            <a:ext cx="4770422" cy="4770422"/>
            <a:chOff x="14497204" y="-1023203"/>
            <a:chExt cx="4770422" cy="4770422"/>
          </a:xfrm>
        </p:grpSpPr>
        <p:pic>
          <p:nvPicPr>
            <p:cNvPr id="191" name="Google Shape;191;p4"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92" name="Google Shape;192;p4"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193" name="Google Shape;193;p4"/>
          <p:cNvSpPr txBox="1"/>
          <p:nvPr/>
        </p:nvSpPr>
        <p:spPr>
          <a:xfrm>
            <a:off x="3110357" y="3766039"/>
            <a:ext cx="11379600" cy="3816429"/>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1200"/>
              </a:spcAft>
              <a:buClr>
                <a:srgbClr val="000000"/>
              </a:buClr>
              <a:buSzPts val="3400"/>
              <a:buFont typeface="Arial"/>
              <a:buNone/>
            </a:pPr>
            <a:r>
              <a:rPr lang="pt-BR" sz="3200" b="1" i="0" u="none" strike="noStrike" cap="none" dirty="0">
                <a:solidFill>
                  <a:srgbClr val="389E94"/>
                </a:solidFill>
                <a:latin typeface="Verdana"/>
                <a:ea typeface="Verdana"/>
                <a:cs typeface="Verdana"/>
                <a:sym typeface="Verdana"/>
              </a:rPr>
              <a:t>OBJETIVOS</a:t>
            </a:r>
            <a:endParaRPr sz="3200" b="1" i="0" u="none" strike="noStrike" cap="none" dirty="0">
              <a:solidFill>
                <a:srgbClr val="389E94"/>
              </a:solidFill>
              <a:latin typeface="Verdana"/>
              <a:ea typeface="Verdana"/>
              <a:cs typeface="Verdana"/>
              <a:sym typeface="Verdana"/>
            </a:endParaRPr>
          </a:p>
          <a:p>
            <a:pPr marL="419100" marR="0" lvl="0" indent="-330200" rtl="0">
              <a:lnSpc>
                <a:spcPct val="120000"/>
              </a:lnSpc>
              <a:spcBef>
                <a:spcPts val="2600"/>
              </a:spcBef>
              <a:spcAft>
                <a:spcPts val="1200"/>
              </a:spcAft>
              <a:buClr>
                <a:srgbClr val="389E94"/>
              </a:buClr>
              <a:buSzPts val="3440"/>
              <a:buFont typeface="Arial"/>
              <a:buChar char="•"/>
            </a:pPr>
            <a:r>
              <a:rPr lang="pt-BR" sz="2600" b="0" i="0" u="none" strike="noStrike" cap="none" dirty="0">
                <a:solidFill>
                  <a:schemeClr val="dk1"/>
                </a:solidFill>
                <a:latin typeface="Verdana"/>
                <a:ea typeface="Verdana"/>
                <a:cs typeface="Verdana"/>
                <a:sym typeface="Verdana"/>
              </a:rPr>
              <a:t>Refletir sobre</a:t>
            </a:r>
            <a:r>
              <a:rPr lang="pt-BR" sz="2600" dirty="0">
                <a:solidFill>
                  <a:schemeClr val="dk1"/>
                </a:solidFill>
                <a:latin typeface="Verdana"/>
                <a:ea typeface="Verdana"/>
                <a:cs typeface="Verdana"/>
                <a:sym typeface="Verdana"/>
              </a:rPr>
              <a:t> inclusão e diversidade e o papel informativo e de leitura da realidade da Escola</a:t>
            </a:r>
            <a:r>
              <a:rPr lang="pt-BR" sz="2600" b="0" i="0" u="none" strike="noStrike" cap="none" dirty="0">
                <a:solidFill>
                  <a:schemeClr val="dk1"/>
                </a:solidFill>
                <a:latin typeface="Verdana"/>
                <a:ea typeface="Verdana"/>
                <a:cs typeface="Verdana"/>
                <a:sym typeface="Verdana"/>
              </a:rPr>
              <a:t>.</a:t>
            </a:r>
            <a:endParaRPr sz="2600" b="0" i="0" u="none" strike="noStrike" cap="none" dirty="0">
              <a:solidFill>
                <a:schemeClr val="dk1"/>
              </a:solidFill>
              <a:latin typeface="Verdana"/>
              <a:ea typeface="Verdana"/>
              <a:cs typeface="Verdana"/>
              <a:sym typeface="Verdana"/>
            </a:endParaRPr>
          </a:p>
          <a:p>
            <a:pPr marL="419100" marR="0" lvl="0" indent="-330200" rtl="0">
              <a:lnSpc>
                <a:spcPct val="120000"/>
              </a:lnSpc>
              <a:spcBef>
                <a:spcPts val="1000"/>
              </a:spcBef>
              <a:spcAft>
                <a:spcPts val="1200"/>
              </a:spcAft>
              <a:buClr>
                <a:srgbClr val="389E94"/>
              </a:buClr>
              <a:buSzPts val="3440"/>
              <a:buFont typeface="Arial"/>
              <a:buChar char="•"/>
            </a:pPr>
            <a:r>
              <a:rPr lang="pt-BR" sz="2600" b="0" i="0" u="none" strike="noStrike" cap="none" dirty="0">
                <a:solidFill>
                  <a:schemeClr val="dk1"/>
                </a:solidFill>
                <a:latin typeface="Verdana"/>
                <a:ea typeface="Verdana"/>
                <a:cs typeface="Verdana"/>
                <a:sym typeface="Verdana"/>
              </a:rPr>
              <a:t>Refletir sobre a aplicação da metodologia do </a:t>
            </a:r>
            <a:r>
              <a:rPr lang="pt-BR" sz="2600" b="1" i="0" u="none" strike="noStrike" cap="none" dirty="0">
                <a:solidFill>
                  <a:schemeClr val="dk1"/>
                </a:solidFill>
                <a:latin typeface="Verdana"/>
                <a:ea typeface="Verdana"/>
                <a:cs typeface="Verdana"/>
                <a:sym typeface="Verdana"/>
              </a:rPr>
              <a:t>DUA</a:t>
            </a:r>
            <a:r>
              <a:rPr lang="pt-BR" sz="2600" b="0" i="0" u="none" strike="noStrike" cap="none" dirty="0">
                <a:solidFill>
                  <a:schemeClr val="dk1"/>
                </a:solidFill>
                <a:latin typeface="Verdana"/>
                <a:ea typeface="Verdana"/>
                <a:cs typeface="Verdana"/>
                <a:sym typeface="Verdana"/>
              </a:rPr>
              <a:t>, Desenho Universal para a Aprendizagem, e práticas pedagógicas que ajudem a incluir o debate sem </a:t>
            </a:r>
            <a:r>
              <a:rPr lang="pt-BR" sz="2600" dirty="0">
                <a:solidFill>
                  <a:schemeClr val="dk1"/>
                </a:solidFill>
                <a:latin typeface="Verdana"/>
                <a:ea typeface="Verdana"/>
                <a:cs typeface="Verdana"/>
                <a:sym typeface="Verdana"/>
              </a:rPr>
              <a:t>os extremismos</a:t>
            </a:r>
            <a:r>
              <a:rPr lang="pt-BR" sz="2600" b="0" i="0" u="none" strike="noStrike" cap="none" dirty="0">
                <a:solidFill>
                  <a:schemeClr val="dk1"/>
                </a:solidFill>
                <a:latin typeface="Verdana"/>
                <a:ea typeface="Verdana"/>
                <a:cs typeface="Verdana"/>
                <a:sym typeface="Verdana"/>
              </a:rPr>
              <a:t>.</a:t>
            </a:r>
            <a:endParaRPr sz="1200" b="0" i="0" u="none" strike="noStrike" cap="none" dirty="0">
              <a:solidFill>
                <a:srgbClr val="000000"/>
              </a:solidFill>
              <a:latin typeface="Arial"/>
              <a:ea typeface="Arial"/>
              <a:cs typeface="Arial"/>
              <a:sym typeface="Arial"/>
            </a:endParaRPr>
          </a:p>
        </p:txBody>
      </p:sp>
      <p:grpSp>
        <p:nvGrpSpPr>
          <p:cNvPr id="194" name="Google Shape;194;p4"/>
          <p:cNvGrpSpPr/>
          <p:nvPr/>
        </p:nvGrpSpPr>
        <p:grpSpPr>
          <a:xfrm>
            <a:off x="-940012" y="6494408"/>
            <a:ext cx="4781021" cy="4833793"/>
            <a:chOff x="-2326218" y="1580595"/>
            <a:chExt cx="11578910" cy="11307386"/>
          </a:xfrm>
        </p:grpSpPr>
        <p:pic>
          <p:nvPicPr>
            <p:cNvPr id="195" name="Google Shape;195;p4"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96" name="Google Shape;196;p4"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sp>
        <p:nvSpPr>
          <p:cNvPr id="3" name="Oval 14">
            <a:extLst>
              <a:ext uri="{FF2B5EF4-FFF2-40B4-BE49-F238E27FC236}">
                <a16:creationId xmlns:a16="http://schemas.microsoft.com/office/drawing/2014/main" id="{39CD536D-8A5A-52BA-769A-F9C5F36F3F62}"/>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extBox 8">
            <a:extLst>
              <a:ext uri="{FF2B5EF4-FFF2-40B4-BE49-F238E27FC236}">
                <a16:creationId xmlns:a16="http://schemas.microsoft.com/office/drawing/2014/main" id="{199308E2-6B6C-F837-9D58-7A49C4AD8040}"/>
              </a:ext>
            </a:extLst>
          </p:cNvPr>
          <p:cNvSpPr txBox="1"/>
          <p:nvPr/>
        </p:nvSpPr>
        <p:spPr>
          <a:xfrm>
            <a:off x="2549290" y="639354"/>
            <a:ext cx="11940667" cy="975203"/>
          </a:xfrm>
          <a:prstGeom prst="rect">
            <a:avLst/>
          </a:prstGeom>
        </p:spPr>
        <p:txBody>
          <a:bodyPr wrap="square" lIns="0" tIns="0" rIns="0" bIns="0" rtlCol="0" anchor="t">
            <a:spAutoFit/>
          </a:bodyPr>
          <a:lstStyle/>
          <a:p>
            <a:pPr>
              <a:lnSpc>
                <a:spcPts val="9235"/>
              </a:lnSpc>
            </a:pPr>
            <a:r>
              <a:rPr lang="en-US" sz="3400" b="1" spc="703">
                <a:solidFill>
                  <a:srgbClr val="145DA0"/>
                </a:solidFill>
                <a:latin typeface="Verdana"/>
                <a:ea typeface="Verdana"/>
                <a:cs typeface="Verdana" panose="020B0604030504040204" pitchFamily="34" charset="0"/>
              </a:rPr>
              <a:t>OBJETIVOS DA PAUTA FORMATIVA</a:t>
            </a:r>
            <a:endParaRPr lang="en-US" sz="3400" b="1" spc="703">
              <a:solidFill>
                <a:srgbClr val="145DA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m 4">
            <a:extLst>
              <a:ext uri="{FF2B5EF4-FFF2-40B4-BE49-F238E27FC236}">
                <a16:creationId xmlns:a16="http://schemas.microsoft.com/office/drawing/2014/main" id="{5D11C97D-FFA0-6190-DBFD-99D812EA215D}"/>
              </a:ext>
            </a:extLst>
          </p:cNvPr>
          <p:cNvPicPr>
            <a:picLocks noChangeAspect="1"/>
          </p:cNvPicPr>
          <p:nvPr/>
        </p:nvPicPr>
        <p:blipFill rotWithShape="1">
          <a:blip r:embed="rId5"/>
          <a:srcRect r="7619" b="3941"/>
          <a:stretch/>
        </p:blipFill>
        <p:spPr>
          <a:xfrm>
            <a:off x="1028141" y="1037615"/>
            <a:ext cx="1007225" cy="1047327"/>
          </a:xfrm>
          <a:prstGeom prst="rect">
            <a:avLst/>
          </a:prstGeom>
        </p:spPr>
      </p:pic>
      <p:sp>
        <p:nvSpPr>
          <p:cNvPr id="6" name="TextBox 10">
            <a:extLst>
              <a:ext uri="{FF2B5EF4-FFF2-40B4-BE49-F238E27FC236}">
                <a16:creationId xmlns:a16="http://schemas.microsoft.com/office/drawing/2014/main" id="{CF8B4DEE-7C19-72F1-5112-3B600FBA20AE}"/>
              </a:ext>
            </a:extLst>
          </p:cNvPr>
          <p:cNvSpPr txBox="1"/>
          <p:nvPr/>
        </p:nvSpPr>
        <p:spPr>
          <a:xfrm>
            <a:off x="2535291" y="839171"/>
            <a:ext cx="5565734"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5" name="Google Shape;194;p4">
            <a:extLst>
              <a:ext uri="{FF2B5EF4-FFF2-40B4-BE49-F238E27FC236}">
                <a16:creationId xmlns:a16="http://schemas.microsoft.com/office/drawing/2014/main" id="{5C6ABCD3-05C3-EAC4-63A3-7D51A03EAB5C}"/>
              </a:ext>
            </a:extLst>
          </p:cNvPr>
          <p:cNvGrpSpPr/>
          <p:nvPr/>
        </p:nvGrpSpPr>
        <p:grpSpPr>
          <a:xfrm>
            <a:off x="-940012" y="6494408"/>
            <a:ext cx="4781021" cy="4833793"/>
            <a:chOff x="-2326218" y="1580595"/>
            <a:chExt cx="11578910" cy="11307386"/>
          </a:xfrm>
        </p:grpSpPr>
        <p:pic>
          <p:nvPicPr>
            <p:cNvPr id="6" name="Google Shape;195;p4" descr="Ícone&#10;&#10;Descrição gerada automaticamente">
              <a:extLst>
                <a:ext uri="{FF2B5EF4-FFF2-40B4-BE49-F238E27FC236}">
                  <a16:creationId xmlns:a16="http://schemas.microsoft.com/office/drawing/2014/main" id="{B6CFAB8C-9420-96C1-1821-4A8A816663F8}"/>
                </a:ext>
              </a:extLst>
            </p:cNvPr>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7" name="Google Shape;196;p4" descr="Forma&#10;&#10;Descrição gerada automaticamente">
              <a:extLst>
                <a:ext uri="{FF2B5EF4-FFF2-40B4-BE49-F238E27FC236}">
                  <a16:creationId xmlns:a16="http://schemas.microsoft.com/office/drawing/2014/main" id="{93C70ED9-2470-D066-4C04-07599E98CB86}"/>
                </a:ext>
              </a:extLst>
            </p:cNvPr>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sp>
        <p:nvSpPr>
          <p:cNvPr id="208" name="Google Shape;208;g2c589205e9b_0_112"/>
          <p:cNvSpPr txBox="1"/>
          <p:nvPr/>
        </p:nvSpPr>
        <p:spPr>
          <a:xfrm>
            <a:off x="2492925" y="1992325"/>
            <a:ext cx="13042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O Material que temos disponível no dia a dia trata de todas as formas de preconceito de maneira e com espaço iguais</a:t>
            </a:r>
            <a:r>
              <a:rPr lang="pt-BR" sz="2000" i="0" u="none" strike="noStrike" cap="none" dirty="0">
                <a:solidFill>
                  <a:schemeClr val="dk1"/>
                </a:solidFill>
                <a:latin typeface="Verdana"/>
                <a:ea typeface="Verdana"/>
                <a:cs typeface="Verdana"/>
                <a:sym typeface="Verdana"/>
              </a:rPr>
              <a:t>?</a:t>
            </a:r>
            <a:endParaRPr sz="2000" i="0" u="none" strike="noStrike" cap="none" dirty="0">
              <a:solidFill>
                <a:srgbClr val="000000"/>
              </a:solidFill>
              <a:latin typeface="Verdana"/>
              <a:ea typeface="Verdana"/>
              <a:cs typeface="Verdana"/>
              <a:sym typeface="Verdana"/>
            </a:endParaRPr>
          </a:p>
        </p:txBody>
      </p:sp>
      <p:pic>
        <p:nvPicPr>
          <p:cNvPr id="209" name="Google Shape;209;g2c589205e9b_0_112"/>
          <p:cNvPicPr preferRelativeResize="0"/>
          <p:nvPr/>
        </p:nvPicPr>
        <p:blipFill>
          <a:blip r:embed="rId5">
            <a:alphaModFix/>
          </a:blip>
          <a:stretch>
            <a:fillRect/>
          </a:stretch>
        </p:blipFill>
        <p:spPr>
          <a:xfrm>
            <a:off x="11854450" y="2689500"/>
            <a:ext cx="4488836" cy="2522349"/>
          </a:xfrm>
          <a:prstGeom prst="rect">
            <a:avLst/>
          </a:prstGeom>
          <a:noFill/>
          <a:ln>
            <a:noFill/>
          </a:ln>
        </p:spPr>
      </p:pic>
      <p:pic>
        <p:nvPicPr>
          <p:cNvPr id="210" name="Google Shape;210;g2c589205e9b_0_112"/>
          <p:cNvPicPr preferRelativeResize="0"/>
          <p:nvPr/>
        </p:nvPicPr>
        <p:blipFill>
          <a:blip r:embed="rId6">
            <a:alphaModFix/>
          </a:blip>
          <a:stretch>
            <a:fillRect/>
          </a:stretch>
        </p:blipFill>
        <p:spPr>
          <a:xfrm>
            <a:off x="11863500" y="5455638"/>
            <a:ext cx="4485224" cy="2534922"/>
          </a:xfrm>
          <a:prstGeom prst="rect">
            <a:avLst/>
          </a:prstGeom>
          <a:noFill/>
          <a:ln>
            <a:noFill/>
          </a:ln>
        </p:spPr>
      </p:pic>
      <p:pic>
        <p:nvPicPr>
          <p:cNvPr id="211" name="Google Shape;211;g2c589205e9b_0_112"/>
          <p:cNvPicPr preferRelativeResize="0"/>
          <p:nvPr/>
        </p:nvPicPr>
        <p:blipFill>
          <a:blip r:embed="rId7">
            <a:alphaModFix/>
          </a:blip>
          <a:stretch>
            <a:fillRect/>
          </a:stretch>
        </p:blipFill>
        <p:spPr>
          <a:xfrm>
            <a:off x="1756900" y="2689500"/>
            <a:ext cx="4488826" cy="2536339"/>
          </a:xfrm>
          <a:prstGeom prst="rect">
            <a:avLst/>
          </a:prstGeom>
          <a:noFill/>
          <a:ln>
            <a:noFill/>
          </a:ln>
        </p:spPr>
      </p:pic>
      <p:pic>
        <p:nvPicPr>
          <p:cNvPr id="212" name="Google Shape;212;g2c589205e9b_0_112"/>
          <p:cNvPicPr preferRelativeResize="0"/>
          <p:nvPr/>
        </p:nvPicPr>
        <p:blipFill>
          <a:blip r:embed="rId8">
            <a:alphaModFix/>
          </a:blip>
          <a:stretch>
            <a:fillRect/>
          </a:stretch>
        </p:blipFill>
        <p:spPr>
          <a:xfrm>
            <a:off x="1756901" y="5438625"/>
            <a:ext cx="4485225" cy="2534314"/>
          </a:xfrm>
          <a:prstGeom prst="rect">
            <a:avLst/>
          </a:prstGeom>
          <a:noFill/>
          <a:ln>
            <a:noFill/>
          </a:ln>
        </p:spPr>
      </p:pic>
      <p:pic>
        <p:nvPicPr>
          <p:cNvPr id="213" name="Google Shape;213;g2c589205e9b_0_112"/>
          <p:cNvPicPr preferRelativeResize="0"/>
          <p:nvPr/>
        </p:nvPicPr>
        <p:blipFill>
          <a:blip r:embed="rId9">
            <a:alphaModFix/>
          </a:blip>
          <a:stretch>
            <a:fillRect/>
          </a:stretch>
        </p:blipFill>
        <p:spPr>
          <a:xfrm>
            <a:off x="6786100" y="2681150"/>
            <a:ext cx="4485224" cy="2540382"/>
          </a:xfrm>
          <a:prstGeom prst="rect">
            <a:avLst/>
          </a:prstGeom>
          <a:noFill/>
          <a:ln>
            <a:noFill/>
          </a:ln>
        </p:spPr>
      </p:pic>
      <p:pic>
        <p:nvPicPr>
          <p:cNvPr id="214" name="Google Shape;214;g2c589205e9b_0_112"/>
          <p:cNvPicPr preferRelativeResize="0"/>
          <p:nvPr/>
        </p:nvPicPr>
        <p:blipFill>
          <a:blip r:embed="rId10">
            <a:alphaModFix/>
          </a:blip>
          <a:stretch>
            <a:fillRect/>
          </a:stretch>
        </p:blipFill>
        <p:spPr>
          <a:xfrm>
            <a:off x="6837325" y="5435600"/>
            <a:ext cx="4492340" cy="2540375"/>
          </a:xfrm>
          <a:prstGeom prst="rect">
            <a:avLst/>
          </a:prstGeom>
          <a:noFill/>
          <a:ln>
            <a:noFill/>
          </a:ln>
        </p:spPr>
      </p:pic>
      <p:sp>
        <p:nvSpPr>
          <p:cNvPr id="215" name="Google Shape;215;g2c589205e9b_0_112"/>
          <p:cNvSpPr txBox="1"/>
          <p:nvPr/>
        </p:nvSpPr>
        <p:spPr>
          <a:xfrm>
            <a:off x="2492925" y="8209475"/>
            <a:ext cx="12152700" cy="923400"/>
          </a:xfrm>
          <a:prstGeom prst="rect">
            <a:avLst/>
          </a:prstGeom>
          <a:noFill/>
          <a:ln>
            <a:noFill/>
          </a:ln>
        </p:spPr>
        <p:txBody>
          <a:bodyPr spcFirstLastPara="1" wrap="square" lIns="0" tIns="0" rIns="0" bIns="0" anchor="t" anchorCtr="0">
            <a:spAutoFit/>
          </a:bodyPr>
          <a:lstStyle/>
          <a:p>
            <a:pPr lvl="0">
              <a:buSzPts val="3400"/>
            </a:pPr>
            <a:r>
              <a:rPr lang="pt-BR" sz="2000" dirty="0">
                <a:solidFill>
                  <a:schemeClr val="dk1"/>
                </a:solidFill>
                <a:latin typeface="Verdana"/>
                <a:ea typeface="Verdana"/>
                <a:cs typeface="Verdana"/>
                <a:sym typeface="Verdana"/>
              </a:rPr>
              <a:t>Uma avaliação dos materiais do Ensino Médio revela que não. O único que chega perto de abrir oportunidade para o debate sobre o assunto é o de Geografia da 2</a:t>
            </a:r>
            <a:r>
              <a:rPr lang="pt-BR" sz="2000" u="sng" baseline="30000" dirty="0">
                <a:solidFill>
                  <a:schemeClr val="dk1"/>
                </a:solidFill>
                <a:latin typeface="Verdana"/>
                <a:ea typeface="Verdana"/>
                <a:cs typeface="Verdana"/>
                <a:sym typeface="Verdana"/>
              </a:rPr>
              <a:t>a</a:t>
            </a:r>
            <a:r>
              <a:rPr lang="pt-BR" sz="2000" dirty="0">
                <a:solidFill>
                  <a:schemeClr val="dk1"/>
                </a:solidFill>
                <a:latin typeface="Verdana"/>
                <a:ea typeface="Verdana"/>
                <a:cs typeface="Verdana"/>
                <a:sym typeface="Verdana"/>
              </a:rPr>
              <a:t> série, quando são abordados a cidadania e o direito de expressão.</a:t>
            </a:r>
            <a:endParaRPr sz="2000" b="0" i="0" u="none" strike="noStrike" cap="none" dirty="0">
              <a:solidFill>
                <a:srgbClr val="000000"/>
              </a:solidFill>
              <a:latin typeface="Arial"/>
              <a:ea typeface="Arial"/>
              <a:cs typeface="Arial"/>
              <a:sym typeface="Arial"/>
            </a:endParaRPr>
          </a:p>
        </p:txBody>
      </p:sp>
      <p:sp>
        <p:nvSpPr>
          <p:cNvPr id="2" name="Oval 14">
            <a:extLst>
              <a:ext uri="{FF2B5EF4-FFF2-40B4-BE49-F238E27FC236}">
                <a16:creationId xmlns:a16="http://schemas.microsoft.com/office/drawing/2014/main" id="{5454EEDE-F99A-B7B9-6A39-66067E7C514A}"/>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Box 8">
            <a:extLst>
              <a:ext uri="{FF2B5EF4-FFF2-40B4-BE49-F238E27FC236}">
                <a16:creationId xmlns:a16="http://schemas.microsoft.com/office/drawing/2014/main" id="{F346A445-C19B-AE93-12DA-A993F3973E92}"/>
              </a:ext>
            </a:extLst>
          </p:cNvPr>
          <p:cNvSpPr txBox="1"/>
          <p:nvPr/>
        </p:nvSpPr>
        <p:spPr>
          <a:xfrm>
            <a:off x="2549290" y="639354"/>
            <a:ext cx="15422735"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DIÁLOGO SOBRE O USO DO MATERIAL DIGITAL</a:t>
            </a:r>
          </a:p>
        </p:txBody>
      </p:sp>
      <p:pic>
        <p:nvPicPr>
          <p:cNvPr id="4" name="Imagem 3">
            <a:extLst>
              <a:ext uri="{FF2B5EF4-FFF2-40B4-BE49-F238E27FC236}">
                <a16:creationId xmlns:a16="http://schemas.microsoft.com/office/drawing/2014/main" id="{566368CB-95F7-DF86-3708-4BB06CFBDF30}"/>
              </a:ext>
            </a:extLst>
          </p:cNvPr>
          <p:cNvPicPr>
            <a:picLocks noChangeAspect="1"/>
          </p:cNvPicPr>
          <p:nvPr/>
        </p:nvPicPr>
        <p:blipFill>
          <a:blip r:embed="rId11"/>
          <a:stretch>
            <a:fillRect/>
          </a:stretch>
        </p:blipFill>
        <p:spPr>
          <a:xfrm>
            <a:off x="995701" y="1044410"/>
            <a:ext cx="1083564" cy="10767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7" name="Google Shape;227;g1f7cdb7d21d_0_72"/>
          <p:cNvPicPr preferRelativeResize="0"/>
          <p:nvPr/>
        </p:nvPicPr>
        <p:blipFill>
          <a:blip r:embed="rId3">
            <a:alphaModFix/>
          </a:blip>
          <a:stretch>
            <a:fillRect/>
          </a:stretch>
        </p:blipFill>
        <p:spPr>
          <a:xfrm>
            <a:off x="813168" y="3815475"/>
            <a:ext cx="8039866" cy="4540650"/>
          </a:xfrm>
          <a:prstGeom prst="rect">
            <a:avLst/>
          </a:prstGeom>
          <a:noFill/>
          <a:ln>
            <a:noFill/>
          </a:ln>
        </p:spPr>
      </p:pic>
      <p:pic>
        <p:nvPicPr>
          <p:cNvPr id="228" name="Google Shape;228;g1f7cdb7d21d_0_72"/>
          <p:cNvPicPr preferRelativeResize="0"/>
          <p:nvPr/>
        </p:nvPicPr>
        <p:blipFill>
          <a:blip r:embed="rId4">
            <a:alphaModFix/>
          </a:blip>
          <a:stretch>
            <a:fillRect/>
          </a:stretch>
        </p:blipFill>
        <p:spPr>
          <a:xfrm>
            <a:off x="6126724" y="1582708"/>
            <a:ext cx="6034551" cy="3449199"/>
          </a:xfrm>
          <a:prstGeom prst="rect">
            <a:avLst/>
          </a:prstGeom>
          <a:noFill/>
          <a:ln>
            <a:noFill/>
          </a:ln>
        </p:spPr>
      </p:pic>
      <p:pic>
        <p:nvPicPr>
          <p:cNvPr id="229" name="Google Shape;229;g1f7cdb7d21d_0_72"/>
          <p:cNvPicPr preferRelativeResize="0"/>
          <p:nvPr/>
        </p:nvPicPr>
        <p:blipFill>
          <a:blip r:embed="rId5">
            <a:alphaModFix/>
          </a:blip>
          <a:stretch>
            <a:fillRect/>
          </a:stretch>
        </p:blipFill>
        <p:spPr>
          <a:xfrm>
            <a:off x="8853018" y="3815475"/>
            <a:ext cx="8089083" cy="4540649"/>
          </a:xfrm>
          <a:prstGeom prst="rect">
            <a:avLst/>
          </a:prstGeom>
          <a:noFill/>
          <a:ln>
            <a:noFill/>
          </a:ln>
        </p:spPr>
      </p:pic>
      <p:sp>
        <p:nvSpPr>
          <p:cNvPr id="230" name="Google Shape;230;g1f7cdb7d21d_0_72"/>
          <p:cNvSpPr/>
          <p:nvPr/>
        </p:nvSpPr>
        <p:spPr>
          <a:xfrm>
            <a:off x="12477900" y="5650075"/>
            <a:ext cx="3545700" cy="1403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1" name="Google Shape;231;g1f7cdb7d21d_0_72"/>
          <p:cNvSpPr txBox="1"/>
          <p:nvPr/>
        </p:nvSpPr>
        <p:spPr>
          <a:xfrm>
            <a:off x="1651379" y="8442549"/>
            <a:ext cx="14372221" cy="923400"/>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E, dentre todos os analisados, o único que usa diretamente o termo LGBTQIAPN+ é o de Filosofia do </a:t>
            </a:r>
            <a:br>
              <a:rPr lang="pt-BR" sz="2000" dirty="0">
                <a:solidFill>
                  <a:schemeClr val="dk1"/>
                </a:solidFill>
                <a:latin typeface="Verdana"/>
                <a:ea typeface="Verdana"/>
                <a:cs typeface="Verdana"/>
                <a:sym typeface="Verdana"/>
              </a:rPr>
            </a:br>
            <a:r>
              <a:rPr lang="pt-BR" sz="2000" dirty="0">
                <a:solidFill>
                  <a:schemeClr val="dk1"/>
                </a:solidFill>
                <a:latin typeface="Verdana"/>
                <a:ea typeface="Verdana"/>
                <a:cs typeface="Verdana"/>
                <a:sym typeface="Verdana"/>
              </a:rPr>
              <a:t>2</a:t>
            </a:r>
            <a:r>
              <a:rPr lang="pt-BR" sz="2000" u="sng" baseline="30000" dirty="0">
                <a:solidFill>
                  <a:schemeClr val="dk1"/>
                </a:solidFill>
                <a:latin typeface="Verdana"/>
                <a:ea typeface="Verdana"/>
                <a:cs typeface="Verdana"/>
                <a:sym typeface="Verdana"/>
              </a:rPr>
              <a:t>o</a:t>
            </a:r>
            <a:r>
              <a:rPr lang="pt-BR" sz="2000" dirty="0">
                <a:solidFill>
                  <a:schemeClr val="dk1"/>
                </a:solidFill>
                <a:latin typeface="Verdana"/>
                <a:ea typeface="Verdana"/>
                <a:cs typeface="Verdana"/>
                <a:sym typeface="Verdana"/>
              </a:rPr>
              <a:t> bimestre, mas não desdobra o tema, preferindo continuar a discussão com a violência contra a mulher. Embora este também seja um tema importantíssimo, não precisamos ter de escolher entre um ou outro.</a:t>
            </a:r>
            <a:endParaRPr sz="2000" b="0" i="0" u="none" strike="noStrike" cap="none" dirty="0">
              <a:solidFill>
                <a:srgbClr val="000000"/>
              </a:solidFill>
              <a:latin typeface="Arial"/>
              <a:ea typeface="Arial"/>
              <a:cs typeface="Arial"/>
              <a:sym typeface="Arial"/>
            </a:endParaRPr>
          </a:p>
        </p:txBody>
      </p:sp>
      <p:sp>
        <p:nvSpPr>
          <p:cNvPr id="6" name="Oval 14">
            <a:extLst>
              <a:ext uri="{FF2B5EF4-FFF2-40B4-BE49-F238E27FC236}">
                <a16:creationId xmlns:a16="http://schemas.microsoft.com/office/drawing/2014/main" id="{9214C5CC-A7FE-D360-61F9-5250236AA3DF}"/>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8">
            <a:extLst>
              <a:ext uri="{FF2B5EF4-FFF2-40B4-BE49-F238E27FC236}">
                <a16:creationId xmlns:a16="http://schemas.microsoft.com/office/drawing/2014/main" id="{3EEE6CE4-6952-85CF-CCEC-9CB5BB407FFE}"/>
              </a:ext>
            </a:extLst>
          </p:cNvPr>
          <p:cNvSpPr txBox="1"/>
          <p:nvPr/>
        </p:nvSpPr>
        <p:spPr>
          <a:xfrm>
            <a:off x="2549290" y="639354"/>
            <a:ext cx="15422735"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DIÁLOGO SOBRE O USO DO MATERIAL DIGITAL</a:t>
            </a:r>
          </a:p>
        </p:txBody>
      </p:sp>
      <p:pic>
        <p:nvPicPr>
          <p:cNvPr id="8" name="Imagem 7">
            <a:extLst>
              <a:ext uri="{FF2B5EF4-FFF2-40B4-BE49-F238E27FC236}">
                <a16:creationId xmlns:a16="http://schemas.microsoft.com/office/drawing/2014/main" id="{C44822A5-46E3-6189-6771-309F88D205E2}"/>
              </a:ext>
            </a:extLst>
          </p:cNvPr>
          <p:cNvPicPr>
            <a:picLocks noChangeAspect="1"/>
          </p:cNvPicPr>
          <p:nvPr/>
        </p:nvPicPr>
        <p:blipFill>
          <a:blip r:embed="rId6"/>
          <a:stretch>
            <a:fillRect/>
          </a:stretch>
        </p:blipFill>
        <p:spPr>
          <a:xfrm>
            <a:off x="995701" y="1044410"/>
            <a:ext cx="1083564" cy="10767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6" name="Google Shape;194;p4">
            <a:extLst>
              <a:ext uri="{FF2B5EF4-FFF2-40B4-BE49-F238E27FC236}">
                <a16:creationId xmlns:a16="http://schemas.microsoft.com/office/drawing/2014/main" id="{52F694ED-EF46-4ED7-2963-69A9513D3223}"/>
              </a:ext>
            </a:extLst>
          </p:cNvPr>
          <p:cNvGrpSpPr/>
          <p:nvPr/>
        </p:nvGrpSpPr>
        <p:grpSpPr>
          <a:xfrm>
            <a:off x="-940012" y="6494408"/>
            <a:ext cx="4781021" cy="4833793"/>
            <a:chOff x="-2326218" y="1580595"/>
            <a:chExt cx="11578910" cy="11307386"/>
          </a:xfrm>
        </p:grpSpPr>
        <p:pic>
          <p:nvPicPr>
            <p:cNvPr id="7" name="Google Shape;195;p4" descr="Ícone&#10;&#10;Descrição gerada automaticamente">
              <a:extLst>
                <a:ext uri="{FF2B5EF4-FFF2-40B4-BE49-F238E27FC236}">
                  <a16:creationId xmlns:a16="http://schemas.microsoft.com/office/drawing/2014/main" id="{5798A15B-4E24-D4F4-3EB5-602B59741CCD}"/>
                </a:ext>
              </a:extLst>
            </p:cNvPr>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8" name="Google Shape;196;p4" descr="Forma&#10;&#10;Descrição gerada automaticamente">
              <a:extLst>
                <a:ext uri="{FF2B5EF4-FFF2-40B4-BE49-F238E27FC236}">
                  <a16:creationId xmlns:a16="http://schemas.microsoft.com/office/drawing/2014/main" id="{ACB1351E-98B1-FF61-898A-1D4A9B810C21}"/>
                </a:ext>
              </a:extLst>
            </p:cNvPr>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sp>
        <p:nvSpPr>
          <p:cNvPr id="243" name="Google Shape;243;g1f7cdb7d21d_0_25"/>
          <p:cNvSpPr txBox="1"/>
          <p:nvPr/>
        </p:nvSpPr>
        <p:spPr>
          <a:xfrm>
            <a:off x="2549290" y="1782626"/>
            <a:ext cx="14898322" cy="615553"/>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3400"/>
              <a:buFont typeface="Arial"/>
              <a:buNone/>
            </a:pPr>
            <a:r>
              <a:rPr lang="pt-BR" sz="2000" dirty="0">
                <a:solidFill>
                  <a:schemeClr val="dk1"/>
                </a:solidFill>
                <a:latin typeface="Verdana"/>
                <a:ea typeface="Verdana"/>
                <a:cs typeface="Verdana"/>
                <a:sym typeface="Verdana"/>
              </a:rPr>
              <a:t>Já no Ensino Fundamental – Anos Finais, o assunto é ignorado completamente. As outras formas de preconceito e violência são discutidas e apontadas, mas não quanto temos as questões contra esse público em especial. </a:t>
            </a:r>
            <a:endParaRPr sz="2000" b="0" i="0" u="none" strike="noStrike" cap="none" dirty="0">
              <a:solidFill>
                <a:srgbClr val="000000"/>
              </a:solidFill>
              <a:latin typeface="Arial"/>
              <a:ea typeface="Arial"/>
              <a:cs typeface="Arial"/>
              <a:sym typeface="Arial"/>
            </a:endParaRPr>
          </a:p>
        </p:txBody>
      </p:sp>
      <p:pic>
        <p:nvPicPr>
          <p:cNvPr id="244" name="Google Shape;244;g1f7cdb7d21d_0_25"/>
          <p:cNvPicPr preferRelativeResize="0"/>
          <p:nvPr/>
        </p:nvPicPr>
        <p:blipFill>
          <a:blip r:embed="rId5">
            <a:alphaModFix/>
          </a:blip>
          <a:stretch>
            <a:fillRect/>
          </a:stretch>
        </p:blipFill>
        <p:spPr>
          <a:xfrm>
            <a:off x="638225" y="5392725"/>
            <a:ext cx="4485224" cy="2522356"/>
          </a:xfrm>
          <a:prstGeom prst="rect">
            <a:avLst/>
          </a:prstGeom>
          <a:noFill/>
          <a:ln>
            <a:noFill/>
          </a:ln>
        </p:spPr>
      </p:pic>
      <p:pic>
        <p:nvPicPr>
          <p:cNvPr id="245" name="Google Shape;245;g1f7cdb7d21d_0_25"/>
          <p:cNvPicPr preferRelativeResize="0"/>
          <p:nvPr/>
        </p:nvPicPr>
        <p:blipFill>
          <a:blip r:embed="rId6">
            <a:alphaModFix/>
          </a:blip>
          <a:stretch>
            <a:fillRect/>
          </a:stretch>
        </p:blipFill>
        <p:spPr>
          <a:xfrm>
            <a:off x="1237937" y="2692912"/>
            <a:ext cx="3768400" cy="2176639"/>
          </a:xfrm>
          <a:prstGeom prst="rect">
            <a:avLst/>
          </a:prstGeom>
          <a:noFill/>
          <a:ln>
            <a:noFill/>
          </a:ln>
        </p:spPr>
      </p:pic>
      <p:pic>
        <p:nvPicPr>
          <p:cNvPr id="246" name="Google Shape;246;g1f7cdb7d21d_0_25"/>
          <p:cNvPicPr preferRelativeResize="0"/>
          <p:nvPr/>
        </p:nvPicPr>
        <p:blipFill>
          <a:blip r:embed="rId7">
            <a:alphaModFix/>
          </a:blip>
          <a:stretch>
            <a:fillRect/>
          </a:stretch>
        </p:blipFill>
        <p:spPr>
          <a:xfrm>
            <a:off x="767425" y="6228050"/>
            <a:ext cx="4485225" cy="2524398"/>
          </a:xfrm>
          <a:prstGeom prst="rect">
            <a:avLst/>
          </a:prstGeom>
          <a:noFill/>
          <a:ln>
            <a:noFill/>
          </a:ln>
        </p:spPr>
      </p:pic>
      <p:pic>
        <p:nvPicPr>
          <p:cNvPr id="247" name="Google Shape;247;g1f7cdb7d21d_0_25"/>
          <p:cNvPicPr preferRelativeResize="0"/>
          <p:nvPr/>
        </p:nvPicPr>
        <p:blipFill>
          <a:blip r:embed="rId8">
            <a:alphaModFix/>
          </a:blip>
          <a:stretch>
            <a:fillRect/>
          </a:stretch>
        </p:blipFill>
        <p:spPr>
          <a:xfrm>
            <a:off x="5937144" y="2683541"/>
            <a:ext cx="3771421" cy="2176134"/>
          </a:xfrm>
          <a:prstGeom prst="rect">
            <a:avLst/>
          </a:prstGeom>
          <a:noFill/>
          <a:ln>
            <a:noFill/>
          </a:ln>
        </p:spPr>
      </p:pic>
      <p:pic>
        <p:nvPicPr>
          <p:cNvPr id="248" name="Google Shape;248;g1f7cdb7d21d_0_25"/>
          <p:cNvPicPr preferRelativeResize="0"/>
          <p:nvPr/>
        </p:nvPicPr>
        <p:blipFill>
          <a:blip r:embed="rId9">
            <a:alphaModFix/>
          </a:blip>
          <a:stretch>
            <a:fillRect/>
          </a:stretch>
        </p:blipFill>
        <p:spPr>
          <a:xfrm>
            <a:off x="5438825" y="5439700"/>
            <a:ext cx="4488824" cy="2538376"/>
          </a:xfrm>
          <a:prstGeom prst="rect">
            <a:avLst/>
          </a:prstGeom>
          <a:noFill/>
          <a:ln>
            <a:noFill/>
          </a:ln>
        </p:spPr>
      </p:pic>
      <p:pic>
        <p:nvPicPr>
          <p:cNvPr id="249" name="Google Shape;249;g1f7cdb7d21d_0_25"/>
          <p:cNvPicPr preferRelativeResize="0"/>
          <p:nvPr/>
        </p:nvPicPr>
        <p:blipFill>
          <a:blip r:embed="rId10">
            <a:alphaModFix/>
          </a:blip>
          <a:stretch>
            <a:fillRect/>
          </a:stretch>
        </p:blipFill>
        <p:spPr>
          <a:xfrm>
            <a:off x="5667428" y="6200625"/>
            <a:ext cx="4485225" cy="2538374"/>
          </a:xfrm>
          <a:prstGeom prst="rect">
            <a:avLst/>
          </a:prstGeom>
          <a:noFill/>
          <a:ln>
            <a:noFill/>
          </a:ln>
        </p:spPr>
      </p:pic>
      <p:pic>
        <p:nvPicPr>
          <p:cNvPr id="250" name="Google Shape;250;g1f7cdb7d21d_0_25"/>
          <p:cNvPicPr preferRelativeResize="0"/>
          <p:nvPr/>
        </p:nvPicPr>
        <p:blipFill>
          <a:blip r:embed="rId11">
            <a:alphaModFix/>
          </a:blip>
          <a:stretch>
            <a:fillRect/>
          </a:stretch>
        </p:blipFill>
        <p:spPr>
          <a:xfrm>
            <a:off x="10845386" y="2683546"/>
            <a:ext cx="3772314" cy="2170869"/>
          </a:xfrm>
          <a:prstGeom prst="rect">
            <a:avLst/>
          </a:prstGeom>
          <a:noFill/>
          <a:ln>
            <a:noFill/>
          </a:ln>
        </p:spPr>
      </p:pic>
      <p:pic>
        <p:nvPicPr>
          <p:cNvPr id="251" name="Google Shape;251;g1f7cdb7d21d_0_25"/>
          <p:cNvPicPr preferRelativeResize="0"/>
          <p:nvPr/>
        </p:nvPicPr>
        <p:blipFill>
          <a:blip r:embed="rId12">
            <a:alphaModFix/>
          </a:blip>
          <a:stretch>
            <a:fillRect/>
          </a:stretch>
        </p:blipFill>
        <p:spPr>
          <a:xfrm>
            <a:off x="10243023" y="5439700"/>
            <a:ext cx="4485225" cy="2515081"/>
          </a:xfrm>
          <a:prstGeom prst="rect">
            <a:avLst/>
          </a:prstGeom>
          <a:noFill/>
          <a:ln>
            <a:noFill/>
          </a:ln>
        </p:spPr>
      </p:pic>
      <p:pic>
        <p:nvPicPr>
          <p:cNvPr id="252" name="Google Shape;252;g1f7cdb7d21d_0_25"/>
          <p:cNvPicPr preferRelativeResize="0"/>
          <p:nvPr/>
        </p:nvPicPr>
        <p:blipFill>
          <a:blip r:embed="rId13">
            <a:alphaModFix/>
          </a:blip>
          <a:stretch>
            <a:fillRect/>
          </a:stretch>
        </p:blipFill>
        <p:spPr>
          <a:xfrm>
            <a:off x="10909624" y="6221350"/>
            <a:ext cx="3254951" cy="1837254"/>
          </a:xfrm>
          <a:prstGeom prst="rect">
            <a:avLst/>
          </a:prstGeom>
          <a:noFill/>
          <a:ln>
            <a:noFill/>
          </a:ln>
        </p:spPr>
      </p:pic>
      <p:pic>
        <p:nvPicPr>
          <p:cNvPr id="253" name="Google Shape;253;g1f7cdb7d21d_0_25"/>
          <p:cNvPicPr preferRelativeResize="0"/>
          <p:nvPr/>
        </p:nvPicPr>
        <p:blipFill>
          <a:blip r:embed="rId14">
            <a:alphaModFix/>
          </a:blip>
          <a:stretch>
            <a:fillRect/>
          </a:stretch>
        </p:blipFill>
        <p:spPr>
          <a:xfrm>
            <a:off x="14248383" y="6225775"/>
            <a:ext cx="3253893" cy="1828410"/>
          </a:xfrm>
          <a:prstGeom prst="rect">
            <a:avLst/>
          </a:prstGeom>
          <a:noFill/>
          <a:ln>
            <a:noFill/>
          </a:ln>
        </p:spPr>
      </p:pic>
      <p:pic>
        <p:nvPicPr>
          <p:cNvPr id="254" name="Google Shape;254;g1f7cdb7d21d_0_25"/>
          <p:cNvPicPr preferRelativeResize="0"/>
          <p:nvPr/>
        </p:nvPicPr>
        <p:blipFill>
          <a:blip r:embed="rId15">
            <a:alphaModFix/>
          </a:blip>
          <a:stretch>
            <a:fillRect/>
          </a:stretch>
        </p:blipFill>
        <p:spPr>
          <a:xfrm>
            <a:off x="10910158" y="7283350"/>
            <a:ext cx="3253893" cy="1833274"/>
          </a:xfrm>
          <a:prstGeom prst="rect">
            <a:avLst/>
          </a:prstGeom>
          <a:noFill/>
          <a:ln>
            <a:noFill/>
          </a:ln>
        </p:spPr>
      </p:pic>
      <p:sp>
        <p:nvSpPr>
          <p:cNvPr id="255" name="Google Shape;255;g1f7cdb7d21d_0_25"/>
          <p:cNvSpPr/>
          <p:nvPr/>
        </p:nvSpPr>
        <p:spPr>
          <a:xfrm>
            <a:off x="13869600" y="6200825"/>
            <a:ext cx="1732800" cy="603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6" name="Google Shape;256;g1f7cdb7d21d_0_25"/>
          <p:cNvSpPr/>
          <p:nvPr/>
        </p:nvSpPr>
        <p:spPr>
          <a:xfrm>
            <a:off x="10567425" y="6200825"/>
            <a:ext cx="1732800" cy="603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7" name="Google Shape;257;g1f7cdb7d21d_0_25"/>
          <p:cNvSpPr/>
          <p:nvPr/>
        </p:nvSpPr>
        <p:spPr>
          <a:xfrm>
            <a:off x="5667425" y="6199550"/>
            <a:ext cx="3558300" cy="85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8" name="Google Shape;258;g1f7cdb7d21d_0_25"/>
          <p:cNvSpPr/>
          <p:nvPr/>
        </p:nvSpPr>
        <p:spPr>
          <a:xfrm>
            <a:off x="816500" y="6399925"/>
            <a:ext cx="1732800" cy="603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Oval 14">
            <a:extLst>
              <a:ext uri="{FF2B5EF4-FFF2-40B4-BE49-F238E27FC236}">
                <a16:creationId xmlns:a16="http://schemas.microsoft.com/office/drawing/2014/main" id="{C28B42EB-E29A-EB01-9F54-53FE864A7EE9}"/>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extBox 8">
            <a:extLst>
              <a:ext uri="{FF2B5EF4-FFF2-40B4-BE49-F238E27FC236}">
                <a16:creationId xmlns:a16="http://schemas.microsoft.com/office/drawing/2014/main" id="{E0A9AA55-2B61-D2DD-1D11-360418040B66}"/>
              </a:ext>
            </a:extLst>
          </p:cNvPr>
          <p:cNvSpPr txBox="1"/>
          <p:nvPr/>
        </p:nvSpPr>
        <p:spPr>
          <a:xfrm>
            <a:off x="2549290" y="639354"/>
            <a:ext cx="15422735"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DIÁLOGO SOBRE O USO DO MATERIAL DIGITAL</a:t>
            </a:r>
          </a:p>
        </p:txBody>
      </p:sp>
      <p:pic>
        <p:nvPicPr>
          <p:cNvPr id="5" name="Imagem 4">
            <a:extLst>
              <a:ext uri="{FF2B5EF4-FFF2-40B4-BE49-F238E27FC236}">
                <a16:creationId xmlns:a16="http://schemas.microsoft.com/office/drawing/2014/main" id="{8709B043-12C8-A7E6-8F81-C15861EAB805}"/>
              </a:ext>
            </a:extLst>
          </p:cNvPr>
          <p:cNvPicPr>
            <a:picLocks noChangeAspect="1"/>
          </p:cNvPicPr>
          <p:nvPr/>
        </p:nvPicPr>
        <p:blipFill>
          <a:blip r:embed="rId16"/>
          <a:stretch>
            <a:fillRect/>
          </a:stretch>
        </p:blipFill>
        <p:spPr>
          <a:xfrm>
            <a:off x="995701" y="1044410"/>
            <a:ext cx="1083564" cy="107670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2330</Words>
  <Application>Microsoft Office PowerPoint</Application>
  <PresentationFormat>Personalizar</PresentationFormat>
  <Paragraphs>142</Paragraphs>
  <Slides>14</Slides>
  <Notes>13</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14</vt:i4>
      </vt:variant>
    </vt:vector>
  </HeadingPairs>
  <TitlesOfParts>
    <vt:vector size="18" baseType="lpstr">
      <vt:lpstr>Arial</vt:lpstr>
      <vt:lpstr>Calibri</vt:lpstr>
      <vt:lpstr>Verdana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Walter Junior</dc:creator>
  <cp:lastModifiedBy>MARCIO CIQUE</cp:lastModifiedBy>
  <cp:revision>12</cp:revision>
  <dcterms:created xsi:type="dcterms:W3CDTF">2006-08-16T00:00:00Z</dcterms:created>
  <dcterms:modified xsi:type="dcterms:W3CDTF">2024-05-02T14:07:12Z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0x010100693D8E77C6AB9A41AD896F44C4DCD6FC</vt:lpwstr>
  </property>
  <property fmtid="{D5CDD505-2E9C-101B-9397-08002B2CF9AE}" pid="3" name="MediaServiceImageTags">
    <vt:lpwstr/>
  </property>
</Properties>
</file>