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1"/>
  </p:notesMasterIdLst>
  <p:sldIdLst>
    <p:sldId id="256" r:id="rId5"/>
    <p:sldId id="316" r:id="rId6"/>
    <p:sldId id="259" r:id="rId7"/>
    <p:sldId id="345" r:id="rId8"/>
    <p:sldId id="347" r:id="rId9"/>
    <p:sldId id="260" r:id="rId10"/>
    <p:sldId id="348" r:id="rId11"/>
    <p:sldId id="349" r:id="rId12"/>
    <p:sldId id="346" r:id="rId13"/>
    <p:sldId id="262" r:id="rId14"/>
    <p:sldId id="350" r:id="rId15"/>
    <p:sldId id="351" r:id="rId16"/>
    <p:sldId id="264" r:id="rId17"/>
    <p:sldId id="267" r:id="rId18"/>
    <p:sldId id="352" r:id="rId19"/>
    <p:sldId id="317" r:id="rId20"/>
  </p:sldIdLst>
  <p:sldSz cx="18288000" cy="10287000"/>
  <p:notesSz cx="6858000" cy="9144000"/>
  <p:embeddedFontLst>
    <p:embeddedFont>
      <p:font typeface="Barlow" panose="00000500000000000000" pitchFamily="2" charset="0"/>
      <p:regular r:id="rId22"/>
      <p:bold r:id="rId23"/>
      <p:italic r:id="rId24"/>
      <p:boldItalic r:id="rId25"/>
    </p:embeddedFont>
    <p:embeddedFont>
      <p:font typeface="Open sans" panose="020B0606030504020204" pitchFamily="34" charset="0"/>
      <p:regular r:id="rId26"/>
      <p:bold r:id="rId27"/>
      <p:italic r:id="rId28"/>
      <p:boldItalic r:id="rId29"/>
    </p:embeddedFont>
    <p:embeddedFont>
      <p:font typeface="Roboto" panose="02000000000000000000" pitchFamily="2" charset="0"/>
      <p:regular r:id="rId30"/>
      <p:bold r:id="rId31"/>
      <p:italic r:id="rId32"/>
      <p:boldItalic r:id="rId33"/>
    </p:embeddedFont>
    <p:embeddedFont>
      <p:font typeface="Verdana" panose="020B060403050404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9" userDrawn="1">
          <p15:clr>
            <a:srgbClr val="A4A3A4"/>
          </p15:clr>
        </p15:guide>
        <p15:guide id="2" pos="2880">
          <p15:clr>
            <a:srgbClr val="A4A3A4"/>
          </p15:clr>
        </p15:guide>
        <p15:guide id="3" orient="horz" pos="2151" userDrawn="1">
          <p15:clr>
            <a:srgbClr val="A4A3A4"/>
          </p15:clr>
        </p15:guide>
        <p15:guide id="4" pos="57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 Pizzani" initials="VP" lastIdx="16" clrIdx="0">
    <p:extLst>
      <p:ext uri="{19B8F6BF-5375-455C-9EA6-DF929625EA0E}">
        <p15:presenceInfo xmlns:p15="http://schemas.microsoft.com/office/powerpoint/2012/main" userId="e08b5bcbaef3faa7" providerId="Windows Live"/>
      </p:ext>
    </p:extLst>
  </p:cmAuthor>
  <p:cmAuthor id="2" name="Maria Fernanda Alvares" initials="MA" lastIdx="1" clrIdx="1">
    <p:extLst>
      <p:ext uri="{19B8F6BF-5375-455C-9EA6-DF929625EA0E}">
        <p15:presenceInfo xmlns:p15="http://schemas.microsoft.com/office/powerpoint/2012/main" userId="296423dfbf65d9d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E94"/>
    <a:srgbClr val="0000FF"/>
    <a:srgbClr val="BF504C"/>
    <a:srgbClr val="4A91C2"/>
    <a:srgbClr val="267AC3"/>
    <a:srgbClr val="0E64D7"/>
    <a:srgbClr val="F98936"/>
    <a:srgbClr val="0BA643"/>
    <a:srgbClr val="8782D6"/>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69" autoAdjust="0"/>
    <p:restoredTop sz="95380" autoAdjust="0"/>
  </p:normalViewPr>
  <p:slideViewPr>
    <p:cSldViewPr snapToGrid="0">
      <p:cViewPr varScale="1">
        <p:scale>
          <a:sx n="56" d="100"/>
          <a:sy n="56" d="100"/>
        </p:scale>
        <p:origin x="474" y="-240"/>
      </p:cViewPr>
      <p:guideLst>
        <p:guide orient="horz" pos="2219"/>
        <p:guide pos="2880"/>
        <p:guide orient="horz" pos="2151"/>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presProps" Target="presProp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BEE159-4C6F-4F2E-9C80-F470BF226737}" type="datetimeFigureOut">
              <a:rPr lang="pt-BR" smtClean="0"/>
              <a:t>07/05/2024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7620B5-CD0C-438D-B87F-B9400942C32F}" type="slidenum">
              <a:rPr lang="pt-BR" smtClean="0"/>
              <a:t>‹nº›</a:t>
            </a:fld>
            <a:endParaRPr lang="pt-BR"/>
          </a:p>
        </p:txBody>
      </p:sp>
    </p:spTree>
    <p:extLst>
      <p:ext uri="{BB962C8B-B14F-4D97-AF65-F5344CB8AC3E}">
        <p14:creationId xmlns:p14="http://schemas.microsoft.com/office/powerpoint/2010/main" val="595608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youtube.com/watch?v=xAQLkKpLJa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anva.com/design/DAF5CcgQjS0/wnc8v7qfcKbyPDV94hwoEg/edit?utm_content=DAF5CcgQjS0&amp;utm_campaign=designshare&amp;utm_medium=link2&amp;utm_source=sharebutton" TargetMode="External"/><Relationship Id="rId7" Type="http://schemas.openxmlformats.org/officeDocument/2006/relationships/hyperlink" Target="https://www.youtube.com/watch?v=xAQLkKpLJa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youtube.com/watch?v=w9ah0QeH77I" TargetMode="External"/><Relationship Id="rId5" Type="http://schemas.openxmlformats.org/officeDocument/2006/relationships/hyperlink" Target="https://www.youtube.com/watch?v=SwN4ndBFaPg" TargetMode="External"/><Relationship Id="rId4" Type="http://schemas.openxmlformats.org/officeDocument/2006/relationships/hyperlink" Target="https://www2.unifap.br/neab/files/2021/01/Racismo-estrutural-Feminismos-Silvio-Luiz-de-Almeida.pdf"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anva.com/design/DAF5CcgQjS0/wnc8v7qfcKbyPDV94hwoEg/edit?utm_content=DAF5CcgQjS0&amp;utm_campaign=designshare&amp;utm_medium=link2&amp;utm_source=sharebutto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positorio.educacao.sp.gov.br/"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disciplinas.usp.br/course/view.php?id=78104&amp;section=3" TargetMode="External"/><Relationship Id="rId4" Type="http://schemas.openxmlformats.org/officeDocument/2006/relationships/hyperlink" Target="https://www2.unifap.br/neab/files/2021/01/Racismo-estrutural-Feminismos-Silvio-Luiz-de-Almeida.pdf"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planalto.gov.br/ccivil_03/leis/l9394.htm#:~:text=L9394&amp;text=Estabelece%20as%20diretrizes%20e%20bases%20da%20educa%C3%A7%C3%A3o%20nacional.&amp;text=Art.%201%C2%BA%20A%20educa%C3%A7%C3%A3o%20abrange,civil%20e%20nas%20manifesta%C3%A7%C3%B5es%20culturais" TargetMode="External"/><Relationship Id="rId3" Type="http://schemas.openxmlformats.org/officeDocument/2006/relationships/hyperlink" Target="https://www.planalto.gov.br/ccivil_03/leis/l7716.htm" TargetMode="External"/><Relationship Id="rId7" Type="http://schemas.openxmlformats.org/officeDocument/2006/relationships/hyperlink" Target="https://www.planalto.gov.br/ccivil_03/leis/2003/l10.639.htm"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basenacionalcomum.mec.gov.br/implementacao/praticas/caderno-de-praticas/ensino-medio/66-cultura-afro-brasileira-brasil-de-todas-as-cores" TargetMode="External"/><Relationship Id="rId5" Type="http://schemas.openxmlformats.org/officeDocument/2006/relationships/hyperlink" Target="https://www.tjdft.jus.br/institucional/imprensa/campanhas-e-produtos/direito-facil/edicao-semanal/homofobia-pode-ser-enquadrada-como-crime-de-racismo#:~:text=Lei%20n%C2%BA%207.716%2C%20DE%205%20de%20janeiro%20de%201989.&amp;text=20.,a%20tr%C3%AAs%20anos%20e%20multa.&amp;text=Pena%3A%20reclus%C3%A3o%20de%20dois%20a%20cinco%20anos%20e%20multa" TargetMode="External"/><Relationship Id="rId10" Type="http://schemas.openxmlformats.org/officeDocument/2006/relationships/hyperlink" Target="https://www2.senado.leg.br/bdsf/bitstream/handle/id/534718/eca_1ed.pdf" TargetMode="External"/><Relationship Id="rId4" Type="http://schemas.openxmlformats.org/officeDocument/2006/relationships/hyperlink" Target="https://portal.stf.jus.br/noticias/verNoticiaDetalhe.asp?idConteudo=414010&amp;ori=1" TargetMode="External"/><Relationship Id="rId9" Type="http://schemas.openxmlformats.org/officeDocument/2006/relationships/hyperlink" Target="https://www.gov.br/inep/pt-br/centrais-de-conteudo/acervo-linha-editorial/publicacoes-diversas/temas-interdisciplinares/diretrizes-curriculares-nacionais-para-a-educacao-das-relacoes-etnico-raciais-e-para-o-ensino-de-historia-e-cultura-afro-brasileira-e-african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epositorio.educacao.sp.gov.b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epositorio.educacao.sp.gov.b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SwN4ndBFaP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youtube.com/watch?v=w9ah0QeH77I"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57620B5-CD0C-438D-B87F-B9400942C32F}" type="slidenum">
              <a:rPr lang="pt-BR" smtClean="0"/>
              <a:t>1</a:t>
            </a:fld>
            <a:endParaRPr lang="pt-BR"/>
          </a:p>
        </p:txBody>
      </p:sp>
    </p:spTree>
    <p:extLst>
      <p:ext uri="{BB962C8B-B14F-4D97-AF65-F5344CB8AC3E}">
        <p14:creationId xmlns:p14="http://schemas.microsoft.com/office/powerpoint/2010/main" val="2910006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b="0" i="0" dirty="0">
                <a:solidFill>
                  <a:srgbClr val="0F0F0F"/>
                </a:solidFill>
                <a:effectLst/>
                <a:latin typeface="Roboto" panose="02000000000000000000" pitchFamily="2" charset="0"/>
              </a:rPr>
              <a:t>CMSP - Formação de Professores. Inclusão Escolar e Desenho Universal para a Aprendizagem. Disponível em: </a:t>
            </a:r>
            <a:r>
              <a:rPr lang="pt-BR" sz="1200" u="sng" dirty="0">
                <a:solidFill>
                  <a:srgbClr val="389E94"/>
                </a:solidFill>
                <a:latin typeface="Verdana" panose="020B0604030504040204" pitchFamily="34" charset="0"/>
                <a:ea typeface="Verdana" panose="020B0604030504040204" pitchFamily="34" charset="0"/>
                <a:cs typeface="Verdana"/>
                <a:sym typeface="Verdana"/>
                <a:hlinkClick r:id="rId3">
                  <a:extLst>
                    <a:ext uri="{A12FA001-AC4F-418D-AE19-62706E023703}">
                      <ahyp:hlinkClr xmlns:ahyp="http://schemas.microsoft.com/office/drawing/2018/hyperlinkcolor" val="tx"/>
                    </a:ext>
                  </a:extLst>
                </a:hlinkClick>
              </a:rPr>
              <a:t>www.youtube.com/</a:t>
            </a:r>
            <a:r>
              <a:rPr lang="pt-BR" sz="1200" u="sng" dirty="0" err="1">
                <a:solidFill>
                  <a:srgbClr val="389E94"/>
                </a:solidFill>
                <a:latin typeface="Verdana" panose="020B0604030504040204" pitchFamily="34" charset="0"/>
                <a:ea typeface="Verdana" panose="020B0604030504040204" pitchFamily="34" charset="0"/>
                <a:cs typeface="Verdana"/>
                <a:sym typeface="Verdana"/>
                <a:hlinkClick r:id="rId3">
                  <a:extLst>
                    <a:ext uri="{A12FA001-AC4F-418D-AE19-62706E023703}">
                      <ahyp:hlinkClr xmlns:ahyp="http://schemas.microsoft.com/office/drawing/2018/hyperlinkcolor" val="tx"/>
                    </a:ext>
                  </a:extLst>
                </a:hlinkClick>
              </a:rPr>
              <a:t>watch?v</a:t>
            </a:r>
            <a:r>
              <a:rPr lang="pt-BR" sz="1200" u="sng" dirty="0">
                <a:solidFill>
                  <a:srgbClr val="389E94"/>
                </a:solidFill>
                <a:latin typeface="Verdana" panose="020B0604030504040204" pitchFamily="34" charset="0"/>
                <a:ea typeface="Verdana" panose="020B0604030504040204" pitchFamily="34" charset="0"/>
                <a:cs typeface="Verdana"/>
                <a:sym typeface="Verdana"/>
                <a:hlinkClick r:id="rId3">
                  <a:extLst>
                    <a:ext uri="{A12FA001-AC4F-418D-AE19-62706E023703}">
                      <ahyp:hlinkClr xmlns:ahyp="http://schemas.microsoft.com/office/drawing/2018/hyperlinkcolor" val="tx"/>
                    </a:ext>
                  </a:extLst>
                </a:hlinkClick>
              </a:rPr>
              <a:t>=</a:t>
            </a:r>
            <a:r>
              <a:rPr lang="pt-BR" sz="1200" u="sng" dirty="0" err="1">
                <a:solidFill>
                  <a:srgbClr val="389E94"/>
                </a:solidFill>
                <a:latin typeface="Verdana" panose="020B0604030504040204" pitchFamily="34" charset="0"/>
                <a:ea typeface="Verdana" panose="020B0604030504040204" pitchFamily="34" charset="0"/>
                <a:cs typeface="Verdana"/>
                <a:sym typeface="Verdana"/>
                <a:hlinkClick r:id="rId3">
                  <a:extLst>
                    <a:ext uri="{A12FA001-AC4F-418D-AE19-62706E023703}">
                      <ahyp:hlinkClr xmlns:ahyp="http://schemas.microsoft.com/office/drawing/2018/hyperlinkcolor" val="tx"/>
                    </a:ext>
                  </a:extLst>
                </a:hlinkClick>
              </a:rPr>
              <a:t>xAQLkKpLJas</a:t>
            </a:r>
            <a:r>
              <a:rPr lang="pt-BR" sz="1200" u="none" dirty="0">
                <a:solidFill>
                  <a:srgbClr val="389E94"/>
                </a:solidFill>
                <a:latin typeface="Verdana" panose="020B0604030504040204" pitchFamily="34" charset="0"/>
                <a:ea typeface="Verdana" panose="020B0604030504040204" pitchFamily="34" charset="0"/>
                <a:cs typeface="Verdana"/>
                <a:sym typeface="Verdana"/>
              </a:rPr>
              <a:t>. Acesso em: 3 maio 2024.</a:t>
            </a:r>
            <a:r>
              <a:rPr lang="pt-BR" sz="1200" u="sng" dirty="0">
                <a:solidFill>
                  <a:srgbClr val="389E94"/>
                </a:solidFill>
                <a:latin typeface="Verdana" panose="020B0604030504040204" pitchFamily="34" charset="0"/>
                <a:ea typeface="Verdana" panose="020B0604030504040204" pitchFamily="34" charset="0"/>
                <a:cs typeface="Verdana"/>
                <a:sym typeface="Verdana"/>
              </a:rPr>
              <a:t> </a:t>
            </a:r>
            <a:endParaRPr lang="pt-BR" b="0" i="0" dirty="0">
              <a:solidFill>
                <a:srgbClr val="0F0F0F"/>
              </a:solidFill>
              <a:effectLst/>
              <a:latin typeface="Roboto" panose="02000000000000000000" pitchFamily="2" charset="0"/>
            </a:endParaRPr>
          </a:p>
          <a:p>
            <a:pPr algn="just">
              <a:defRPr/>
            </a:pPr>
            <a:endParaRPr lang="pt-BR" dirty="0">
              <a:latin typeface="Verdana"/>
              <a:ea typeface="Verdana"/>
              <a:cs typeface="Calibri" panose="020F0502020204030204"/>
            </a:endParaRPr>
          </a:p>
        </p:txBody>
      </p:sp>
      <p:sp>
        <p:nvSpPr>
          <p:cNvPr id="4" name="Espaço Reservado para Número de Slide 3"/>
          <p:cNvSpPr>
            <a:spLocks noGrp="1"/>
          </p:cNvSpPr>
          <p:nvPr>
            <p:ph type="sldNum" sz="quarter" idx="5"/>
          </p:nvPr>
        </p:nvSpPr>
        <p:spPr/>
        <p:txBody>
          <a:bodyPr/>
          <a:lstStyle/>
          <a:p>
            <a:fld id="{B57620B5-CD0C-438D-B87F-B9400942C32F}" type="slidenum">
              <a:rPr lang="pt-BR" smtClean="0"/>
              <a:t>10</a:t>
            </a:fld>
            <a:endParaRPr lang="pt-BR"/>
          </a:p>
        </p:txBody>
      </p:sp>
    </p:spTree>
    <p:extLst>
      <p:ext uri="{BB962C8B-B14F-4D97-AF65-F5344CB8AC3E}">
        <p14:creationId xmlns:p14="http://schemas.microsoft.com/office/powerpoint/2010/main" val="4205641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rtl="0">
              <a:lnSpc>
                <a:spcPct val="100000"/>
              </a:lnSpc>
              <a:spcBef>
                <a:spcPts val="0"/>
              </a:spcBef>
              <a:spcAft>
                <a:spcPts val="0"/>
              </a:spcAft>
              <a:buClr>
                <a:srgbClr val="002060"/>
              </a:buClr>
              <a:buSzPts val="1200"/>
              <a:buFont typeface="Calibri"/>
              <a:buNone/>
            </a:pPr>
            <a:endParaRPr lang="pt-BR" sz="1200" dirty="0">
              <a:solidFill>
                <a:srgbClr val="002060"/>
              </a:solidFill>
            </a:endParaRPr>
          </a:p>
          <a:p>
            <a:pPr marL="0" lvl="0" indent="0" algn="l" rtl="0">
              <a:lnSpc>
                <a:spcPct val="100000"/>
              </a:lnSpc>
              <a:spcBef>
                <a:spcPts val="0"/>
              </a:spcBef>
              <a:spcAft>
                <a:spcPts val="0"/>
              </a:spcAft>
              <a:buSzPts val="1400"/>
              <a:buNone/>
            </a:pPr>
            <a:r>
              <a:rPr lang="pt-BR" dirty="0"/>
              <a:t>Link da imagem:</a:t>
            </a:r>
          </a:p>
          <a:p>
            <a:pPr marL="0" lvl="0" indent="0" algn="l" rtl="0">
              <a:lnSpc>
                <a:spcPct val="100000"/>
              </a:lnSpc>
              <a:spcBef>
                <a:spcPts val="0"/>
              </a:spcBef>
              <a:spcAft>
                <a:spcPts val="0"/>
              </a:spcAft>
              <a:buSzPts val="1400"/>
              <a:buNone/>
            </a:pPr>
            <a:r>
              <a:rPr lang="pt-BR" dirty="0"/>
              <a:t>Acervo. Disponível em: https://acervocmsp.educacao.sp.gov.br/107605/669230.pdf. Acesso em: 3 maio 2024.</a:t>
            </a:r>
          </a:p>
          <a:p>
            <a:pPr marL="0" lvl="0" indent="0" algn="l" rtl="0">
              <a:lnSpc>
                <a:spcPct val="100000"/>
              </a:lnSpc>
              <a:spcBef>
                <a:spcPts val="0"/>
              </a:spcBef>
              <a:spcAft>
                <a:spcPts val="0"/>
              </a:spcAft>
              <a:buSzPts val="1400"/>
              <a:buNone/>
            </a:pPr>
            <a:endParaRPr lang="pt-BR" dirty="0"/>
          </a:p>
        </p:txBody>
      </p:sp>
      <p:sp>
        <p:nvSpPr>
          <p:cNvPr id="4" name="Espaço Reservado para Número de Slide 3"/>
          <p:cNvSpPr>
            <a:spLocks noGrp="1"/>
          </p:cNvSpPr>
          <p:nvPr>
            <p:ph type="sldNum" sz="quarter" idx="5"/>
          </p:nvPr>
        </p:nvSpPr>
        <p:spPr/>
        <p:txBody>
          <a:bodyPr/>
          <a:lstStyle/>
          <a:p>
            <a:fld id="{B57620B5-CD0C-438D-B87F-B9400942C32F}" type="slidenum">
              <a:rPr lang="pt-BR" smtClean="0"/>
              <a:t>11</a:t>
            </a:fld>
            <a:endParaRPr lang="pt-BR"/>
          </a:p>
        </p:txBody>
      </p:sp>
    </p:spTree>
    <p:extLst>
      <p:ext uri="{BB962C8B-B14F-4D97-AF65-F5344CB8AC3E}">
        <p14:creationId xmlns:p14="http://schemas.microsoft.com/office/powerpoint/2010/main" val="816810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0" indent="0" algn="l" rtl="0">
              <a:lnSpc>
                <a:spcPct val="100000"/>
              </a:lnSpc>
              <a:spcBef>
                <a:spcPts val="0"/>
              </a:spcBef>
              <a:spcAft>
                <a:spcPts val="0"/>
              </a:spcAft>
              <a:buSzPts val="1400"/>
              <a:buNone/>
            </a:pPr>
            <a:r>
              <a:rPr lang="pt-BR" dirty="0"/>
              <a:t>\</a:t>
            </a:r>
          </a:p>
        </p:txBody>
      </p:sp>
      <p:sp>
        <p:nvSpPr>
          <p:cNvPr id="4" name="Espaço Reservado para Número de Slide 3"/>
          <p:cNvSpPr>
            <a:spLocks noGrp="1"/>
          </p:cNvSpPr>
          <p:nvPr>
            <p:ph type="sldNum" sz="quarter" idx="5"/>
          </p:nvPr>
        </p:nvSpPr>
        <p:spPr/>
        <p:txBody>
          <a:bodyPr/>
          <a:lstStyle/>
          <a:p>
            <a:fld id="{B57620B5-CD0C-438D-B87F-B9400942C32F}" type="slidenum">
              <a:rPr lang="pt-BR" smtClean="0"/>
              <a:t>12</a:t>
            </a:fld>
            <a:endParaRPr lang="pt-BR"/>
          </a:p>
        </p:txBody>
      </p:sp>
    </p:spTree>
    <p:extLst>
      <p:ext uri="{BB962C8B-B14F-4D97-AF65-F5344CB8AC3E}">
        <p14:creationId xmlns:p14="http://schemas.microsoft.com/office/powerpoint/2010/main" val="572202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0" indent="0" algn="l" rtl="0">
              <a:lnSpc>
                <a:spcPct val="100000"/>
              </a:lnSpc>
              <a:spcBef>
                <a:spcPts val="0"/>
              </a:spcBef>
              <a:spcAft>
                <a:spcPts val="0"/>
              </a:spcAft>
              <a:buSzPts val="1400"/>
              <a:buNone/>
            </a:pPr>
            <a:r>
              <a:rPr lang="pt-BR" dirty="0"/>
              <a:t>Fonte: Documento de Orientação e Estudo – Programa Multiplica SP #Professores, pág. 38.</a:t>
            </a:r>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dirty="0"/>
              <a:t>“De acordo com Moscovici (1997), o feedback torna-se útil quando atende aos seguintes requisitos:</a:t>
            </a:r>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b="1" dirty="0"/>
              <a:t>Ser descritivo: </a:t>
            </a:r>
            <a:r>
              <a:rPr lang="pt-BR" dirty="0"/>
              <a:t>Ter uma proposta de diálogo, sem julgamentos, apenas relatando o que foi observado.</a:t>
            </a:r>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b="1" dirty="0"/>
              <a:t>Ser específico: </a:t>
            </a:r>
            <a:r>
              <a:rPr lang="pt-BR" dirty="0"/>
              <a:t>Proporcionar ao formador a reflexão do seu comportamento e atitudes diante do saber docente, focado no diálogo. </a:t>
            </a:r>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b="1" dirty="0"/>
              <a:t>Ser compatível: </a:t>
            </a:r>
            <a:r>
              <a:rPr lang="pt-BR" dirty="0"/>
              <a:t>Estar pautado nas necessidades do observador e do observado, sem constrangimentos, mantendo a ética, sem deixar de enfatizar pontos, tópicos e momentos visíveis a serem trabalhados na melhoria e na dinâmica do formador, durante a reunião com seus cursistas. </a:t>
            </a:r>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b="1" dirty="0"/>
              <a:t>Ser dirigido: </a:t>
            </a:r>
            <a:r>
              <a:rPr lang="pt-BR" dirty="0"/>
              <a:t>Deve ser voltado para comportamentos que o observador deva refletir para a melhoria da sua prática. As fragilidades identificadas precisam ser analisadas de forma construtiva e, a partir disso, definidas metas e estratégias para solucionar as dificuldades apresentadas. </a:t>
            </a:r>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b="1" dirty="0"/>
              <a:t>Ser solicitado: </a:t>
            </a:r>
            <a:r>
              <a:rPr lang="pt-BR" dirty="0"/>
              <a:t>Deve ser clara para o formador a importância da devolutiva; assim, observador e observado devem combinar previamente o momento das devolutivas, pois, quando isso acontece, fica mais fácil a execução do feedback. </a:t>
            </a:r>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b="1" dirty="0"/>
              <a:t>Ser oportuno: </a:t>
            </a:r>
            <a:r>
              <a:rPr lang="pt-BR" dirty="0"/>
              <a:t>O observador precisa atentar-se para o prazo da devolutiva, pois se passar muito tempo entre o ato de observar e o feedback, a devolutiva pode perder o sentido, tornando-se ineficaz. </a:t>
            </a:r>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b="1" dirty="0"/>
              <a:t>Ser esclarecedor: </a:t>
            </a:r>
            <a:r>
              <a:rPr lang="pt-BR" dirty="0"/>
              <a:t>Propor uma comunicação clara e objetiva, favorecendo, dessa forma, a construção de um novo olhar sobre os processos de ensino e aprendizagem do adulto professor, contribuindo para o seu processo formativo.”</a:t>
            </a:r>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endParaRPr lang="pt-BR" dirty="0"/>
          </a:p>
        </p:txBody>
      </p:sp>
      <p:sp>
        <p:nvSpPr>
          <p:cNvPr id="4" name="Espaço Reservado para Número de Slide 3"/>
          <p:cNvSpPr>
            <a:spLocks noGrp="1"/>
          </p:cNvSpPr>
          <p:nvPr>
            <p:ph type="sldNum" sz="quarter" idx="5"/>
          </p:nvPr>
        </p:nvSpPr>
        <p:spPr/>
        <p:txBody>
          <a:bodyPr/>
          <a:lstStyle/>
          <a:p>
            <a:fld id="{B57620B5-CD0C-438D-B87F-B9400942C32F}" type="slidenum">
              <a:rPr lang="pt-BR" smtClean="0"/>
              <a:t>13</a:t>
            </a:fld>
            <a:endParaRPr lang="pt-BR"/>
          </a:p>
        </p:txBody>
      </p:sp>
    </p:spTree>
    <p:extLst>
      <p:ext uri="{BB962C8B-B14F-4D97-AF65-F5344CB8AC3E}">
        <p14:creationId xmlns:p14="http://schemas.microsoft.com/office/powerpoint/2010/main" val="3369903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0" indent="0" algn="l" rtl="0">
              <a:lnSpc>
                <a:spcPct val="100000"/>
              </a:lnSpc>
              <a:spcBef>
                <a:spcPts val="0"/>
              </a:spcBef>
              <a:spcAft>
                <a:spcPts val="0"/>
              </a:spcAft>
              <a:buSzPts val="1400"/>
              <a:buNone/>
            </a:pPr>
            <a:r>
              <a:rPr lang="pt-BR" dirty="0"/>
              <a:t>Para </a:t>
            </a:r>
            <a:r>
              <a:rPr lang="pt-BR" dirty="0" err="1"/>
              <a:t>pré</a:t>
            </a:r>
            <a:r>
              <a:rPr lang="pt-BR" dirty="0"/>
              <a:t> – produção - Lista de imagens:</a:t>
            </a:r>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dirty="0"/>
              <a:t>Slide 2 -  </a:t>
            </a:r>
            <a:r>
              <a:rPr lang="pt-BR" u="sng" dirty="0">
                <a:solidFill>
                  <a:schemeClr val="hlink"/>
                </a:solidFill>
                <a:hlinkClick r:id="rId3"/>
              </a:rPr>
              <a:t>https://www.canva.com/design/DAF5CcgQjS0/wnc8v7qfcKbyPDV94hwoEg/edit?utm_content=DAF5CcgQjS0&amp;utm_campaign=designshare&amp;utm_medium=link2&amp;utm_source=sharebutton</a:t>
            </a:r>
            <a:endParaRPr lang="pt-BR" u="sng" dirty="0">
              <a:solidFill>
                <a:schemeClr val="hlink"/>
              </a:solidFill>
            </a:endParaRPr>
          </a:p>
          <a:p>
            <a:pPr marL="0" lvl="0" indent="0" algn="l" rtl="0">
              <a:lnSpc>
                <a:spcPct val="100000"/>
              </a:lnSpc>
              <a:spcBef>
                <a:spcPts val="0"/>
              </a:spcBef>
              <a:spcAft>
                <a:spcPts val="0"/>
              </a:spcAft>
              <a:buSzPts val="1400"/>
              <a:buNone/>
            </a:pPr>
            <a:endParaRPr lang="pt-BR" u="sng" dirty="0">
              <a:solidFill>
                <a:schemeClr val="hlink"/>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u="sng" dirty="0">
                <a:solidFill>
                  <a:schemeClr val="hlink"/>
                </a:solidFill>
              </a:rPr>
              <a:t>Slide 4 - </a:t>
            </a:r>
            <a:r>
              <a:rPr lang="pt-BR" dirty="0"/>
              <a:t>link livro Racismo Estrutural: </a:t>
            </a:r>
            <a:r>
              <a:rPr lang="pt-BR" u="sng" dirty="0">
                <a:solidFill>
                  <a:schemeClr val="hlink"/>
                </a:solidFill>
                <a:hlinkClick r:id="rId4"/>
              </a:rPr>
              <a:t>https://www2.unifap.br/neab/files/2021/01/Racismo-estrutural-Feminismos-Silvio-Luiz-de-Almeida.pdf</a:t>
            </a:r>
            <a:endParaRPr lang="pt-BR" u="sng" dirty="0">
              <a:solidFill>
                <a:schemeClr val="hlink"/>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u="sng" dirty="0">
              <a:solidFill>
                <a:schemeClr val="hlink"/>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u="sng" dirty="0">
              <a:solidFill>
                <a:schemeClr val="hlink"/>
              </a:solidFill>
            </a:endParaRPr>
          </a:p>
          <a:p>
            <a:pPr marL="0" lvl="0" indent="0" algn="l" rtl="0">
              <a:lnSpc>
                <a:spcPct val="100000"/>
              </a:lnSpc>
              <a:spcBef>
                <a:spcPts val="0"/>
              </a:spcBef>
              <a:spcAft>
                <a:spcPts val="0"/>
              </a:spcAft>
              <a:buSzPts val="1400"/>
              <a:buNone/>
            </a:pPr>
            <a:r>
              <a:rPr lang="pt-BR" u="sng" dirty="0">
                <a:solidFill>
                  <a:schemeClr val="hlink"/>
                </a:solidFill>
              </a:rPr>
              <a:t>Slide 7 - </a:t>
            </a:r>
            <a:r>
              <a:rPr lang="pt-BR" dirty="0"/>
              <a:t>Link da imagem: https://acervocmsp.educacao.sp.gov.br/107831/681942.pdf</a:t>
            </a:r>
          </a:p>
          <a:p>
            <a:pPr marL="0" lvl="0" indent="0" algn="l" rtl="0">
              <a:lnSpc>
                <a:spcPct val="100000"/>
              </a:lnSpc>
              <a:spcBef>
                <a:spcPts val="0"/>
              </a:spcBef>
              <a:spcAft>
                <a:spcPts val="0"/>
              </a:spcAft>
              <a:buSzPts val="1400"/>
              <a:buNone/>
            </a:pPr>
            <a:r>
              <a:rPr lang="pt-BR" dirty="0"/>
              <a:t>Link da imagem: https://scp.vanzolini-ead.org.br/</a:t>
            </a:r>
            <a:r>
              <a:rPr lang="pt-BR" dirty="0" err="1"/>
              <a:t>download.php?pagina</a:t>
            </a:r>
            <a:r>
              <a:rPr lang="pt-BR" dirty="0"/>
              <a:t>=</a:t>
            </a:r>
            <a:r>
              <a:rPr lang="pt-BR" dirty="0" err="1"/>
              <a:t>MATERIAL_APROVAR_MANIPULA&amp;tipo_cadastro</a:t>
            </a:r>
            <a:r>
              <a:rPr lang="pt-BR" dirty="0"/>
              <a:t>=</a:t>
            </a:r>
            <a:r>
              <a:rPr lang="pt-BR" dirty="0" err="1"/>
              <a:t>MATERIAL_CONTEUDO_ARQUIVO&amp;opcao</a:t>
            </a:r>
            <a:r>
              <a:rPr lang="pt-BR" dirty="0"/>
              <a:t>=1&amp;id=109052&amp;material=109052&amp;estado_anterior=9&amp;nome_salvo=9B5CF1A51A2390B751294CFBB36187EE.dat&amp;nome_novo=ID109052_P3_TEMAS_TRANSVERSAIS_EDUCACAO_ANTIRRACISTA.pptx&amp;tipo_arquivo_upload=2&amp;</a:t>
            </a:r>
          </a:p>
          <a:p>
            <a:pPr marL="0" lvl="0" indent="0" algn="l" rtl="0">
              <a:lnSpc>
                <a:spcPct val="100000"/>
              </a:lnSpc>
              <a:spcBef>
                <a:spcPts val="0"/>
              </a:spcBef>
              <a:spcAft>
                <a:spcPts val="0"/>
              </a:spcAft>
              <a:buSzPts val="1400"/>
              <a:buNone/>
            </a:pPr>
            <a:r>
              <a:rPr lang="pt-BR" dirty="0"/>
              <a:t>(A pauta 3, origem da imagem de frente, ainda não consta no site do repositório. O motivo ainda não foi esclarecido.)</a:t>
            </a:r>
          </a:p>
          <a:p>
            <a:pPr marL="0" lvl="0" indent="0" algn="l" rtl="0">
              <a:lnSpc>
                <a:spcPct val="100000"/>
              </a:lnSpc>
              <a:spcBef>
                <a:spcPts val="0"/>
              </a:spcBef>
              <a:spcAft>
                <a:spcPts val="0"/>
              </a:spcAft>
              <a:buSzPts val="1400"/>
              <a:buNone/>
            </a:pPr>
            <a:r>
              <a:rPr lang="pt-BR" dirty="0"/>
              <a:t>O link da imagem </a:t>
            </a:r>
          </a:p>
          <a:p>
            <a:pPr marL="0" lvl="0" indent="0" algn="l" rtl="0">
              <a:lnSpc>
                <a:spcPct val="100000"/>
              </a:lnSpc>
              <a:spcBef>
                <a:spcPts val="0"/>
              </a:spcBef>
              <a:spcAft>
                <a:spcPts val="0"/>
              </a:spcAft>
              <a:buSzPts val="1400"/>
              <a:buNone/>
            </a:pPr>
            <a:r>
              <a:rPr lang="pt-BR" dirty="0"/>
              <a:t>Link da imagem: https://scp.vanzolini-ead.org.br/</a:t>
            </a:r>
            <a:r>
              <a:rPr lang="pt-BR" dirty="0" err="1"/>
              <a:t>download.php?pagina</a:t>
            </a:r>
            <a:r>
              <a:rPr lang="pt-BR" dirty="0"/>
              <a:t>=</a:t>
            </a:r>
            <a:r>
              <a:rPr lang="pt-BR" dirty="0" err="1"/>
              <a:t>MATERIAL_APROVAR_MANIPULA&amp;tipo_cadastro</a:t>
            </a:r>
            <a:r>
              <a:rPr lang="pt-BR" dirty="0"/>
              <a:t>=</a:t>
            </a:r>
            <a:r>
              <a:rPr lang="pt-BR" dirty="0" err="1"/>
              <a:t>MATERIAL_CONTEUDO_ARQUIVO&amp;opcao</a:t>
            </a:r>
            <a:r>
              <a:rPr lang="pt-BR" dirty="0"/>
              <a:t>=1&amp;id=112152&amp;material=112152&amp;estado_anterior=4&amp;nome_salvo=BEEFD21CE7DEF61D60FCE17C92C877E3.dat&amp;nome_novo=ID%20112152_P8%20EDUCA%C3%87%C3%83O%20ANTIRRACISTA_ccgAM.pptx&amp;</a:t>
            </a:r>
          </a:p>
          <a:p>
            <a:pPr marL="0" lvl="0" indent="0" algn="l" rtl="0">
              <a:lnSpc>
                <a:spcPct val="100000"/>
              </a:lnSpc>
              <a:spcBef>
                <a:spcPts val="0"/>
              </a:spcBef>
              <a:spcAft>
                <a:spcPts val="0"/>
              </a:spcAft>
              <a:buSzPts val="1400"/>
              <a:buNone/>
            </a:pPr>
            <a:endParaRPr lang="pt-B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u="sng" dirty="0">
              <a:solidFill>
                <a:schemeClr val="hlink"/>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u="sng" dirty="0">
                <a:solidFill>
                  <a:schemeClr val="hlink"/>
                </a:solidFill>
              </a:rPr>
              <a:t>Slide 8 -  </a:t>
            </a:r>
          </a:p>
          <a:p>
            <a:pPr marL="0" lvl="0" indent="0" algn="l" rtl="0">
              <a:lnSpc>
                <a:spcPct val="100000"/>
              </a:lnSpc>
              <a:spcBef>
                <a:spcPts val="0"/>
              </a:spcBef>
              <a:spcAft>
                <a:spcPts val="0"/>
              </a:spcAft>
              <a:buSzPts val="1400"/>
              <a:buNone/>
            </a:pPr>
            <a:r>
              <a:rPr lang="pt-BR" dirty="0"/>
              <a:t>Link da imagem: https://acervocmsp.educacao.sp.gov.br/110264/710312.pdf</a:t>
            </a:r>
          </a:p>
          <a:p>
            <a:pPr marL="0" lvl="0" indent="0" algn="l" rtl="0">
              <a:lnSpc>
                <a:spcPct val="100000"/>
              </a:lnSpc>
              <a:spcBef>
                <a:spcPts val="0"/>
              </a:spcBef>
              <a:spcAft>
                <a:spcPts val="0"/>
              </a:spcAft>
              <a:buSzPts val="1400"/>
              <a:buNone/>
            </a:pPr>
            <a:r>
              <a:rPr lang="pt-BR" dirty="0"/>
              <a:t>Link da imagem: https://acervocmsp.educacao.sp.gov.br/110827/721903.pdf</a:t>
            </a:r>
          </a:p>
          <a:p>
            <a:pPr marL="0" lvl="0" indent="0" algn="l" rtl="0">
              <a:lnSpc>
                <a:spcPct val="100000"/>
              </a:lnSpc>
              <a:spcBef>
                <a:spcPts val="0"/>
              </a:spcBef>
              <a:spcAft>
                <a:spcPts val="0"/>
              </a:spcAft>
              <a:buSzPts val="1400"/>
              <a:buNone/>
            </a:pPr>
            <a:r>
              <a:rPr lang="pt-BR" dirty="0"/>
              <a:t>Link da </a:t>
            </a:r>
            <a:r>
              <a:rPr lang="pt-BR" dirty="0" err="1"/>
              <a:t>imagem:https</a:t>
            </a:r>
            <a:r>
              <a:rPr lang="pt-BR" dirty="0"/>
              <a:t>://scp.vanzolini-ead.org.br/</a:t>
            </a:r>
            <a:r>
              <a:rPr lang="pt-BR" dirty="0" err="1"/>
              <a:t>download.php?pagina</a:t>
            </a:r>
            <a:r>
              <a:rPr lang="pt-BR" dirty="0"/>
              <a:t>=</a:t>
            </a:r>
            <a:r>
              <a:rPr lang="pt-BR" dirty="0" err="1"/>
              <a:t>MATERIAL_APROVAR_MANIPULA&amp;tipo_cadastro</a:t>
            </a:r>
            <a:r>
              <a:rPr lang="pt-BR" dirty="0"/>
              <a:t>=</a:t>
            </a:r>
            <a:r>
              <a:rPr lang="pt-BR" dirty="0" err="1"/>
              <a:t>MATERIAL_CONTEUDO_ARQUIVO&amp;opcao</a:t>
            </a:r>
            <a:r>
              <a:rPr lang="pt-BR" dirty="0"/>
              <a:t>=1&amp;id=110828&amp;material=110828&amp;estado_anterior=9&amp;nome_salvo=5AFCCDB40CDE81D42F4B0E57A2831D6A.dat&amp;nome_novo=MA_ID110828_ATPC_2B_S2_TC_Educa%C3%A7%C3%A3oAntirracista_AF_Hist_MD_15eAF_MAT_MD_07_corrigido.pptx&amp;tipo_arquivo_upload=2&amp;</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BR" dirty="0"/>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dirty="0"/>
              <a:t>Slide 9 - </a:t>
            </a:r>
          </a:p>
          <a:p>
            <a:pPr marL="0" lvl="0" indent="0" algn="l" rtl="0">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dirty="0"/>
              <a:t>link do vídeo : </a:t>
            </a:r>
            <a:r>
              <a:rPr lang="pt-BR" u="sng" dirty="0">
                <a:solidFill>
                  <a:schemeClr val="hlink"/>
                </a:solidFill>
                <a:hlinkClick r:id="rId5"/>
              </a:rPr>
              <a:t>https://www.youtube.com/watch?v=SwN4ndBFaPg</a:t>
            </a:r>
            <a:r>
              <a:rPr lang="pt-BR" dirty="0"/>
              <a:t> </a:t>
            </a:r>
          </a:p>
          <a:p>
            <a:pPr marL="0" lvl="0" indent="0" algn="l" rtl="0">
              <a:lnSpc>
                <a:spcPct val="100000"/>
              </a:lnSpc>
              <a:spcBef>
                <a:spcPts val="0"/>
              </a:spcBef>
              <a:spcAft>
                <a:spcPts val="0"/>
              </a:spcAft>
              <a:buSzPts val="1400"/>
              <a:buNone/>
            </a:pPr>
            <a:r>
              <a:rPr lang="pt-BR" dirty="0"/>
              <a:t>link do vídeo : </a:t>
            </a:r>
            <a:r>
              <a:rPr lang="pt-BR" u="sng" dirty="0">
                <a:solidFill>
                  <a:schemeClr val="hlink"/>
                </a:solidFill>
                <a:hlinkClick r:id="rId6"/>
              </a:rPr>
              <a:t>https://www.youtube.com/watch?v=w9ah0QeH77I</a:t>
            </a:r>
            <a:endParaRPr lang="pt-BR" dirty="0"/>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dirty="0"/>
              <a:t>Slide 10 –  Imagem </a:t>
            </a:r>
            <a:r>
              <a:rPr lang="pt-BR" dirty="0">
                <a:hlinkClick r:id="rId7"/>
              </a:rPr>
              <a:t>07/06/22 - Inclusão Escolar e Desenho Universal para a Aprendizagem - YouTube</a:t>
            </a:r>
            <a:endParaRPr lang="pt-BR" dirty="0"/>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dirty="0"/>
              <a:t>Slide 11 - https://multiplicasp.educacao.sp.gov.br/wp-content/uploads/2023/12/documentoorientadormultiplicaspv06.pdf </a:t>
            </a:r>
          </a:p>
          <a:p>
            <a:endParaRPr lang="pt-BR" dirty="0"/>
          </a:p>
        </p:txBody>
      </p:sp>
      <p:sp>
        <p:nvSpPr>
          <p:cNvPr id="4" name="Espaço Reservado para Número de Slide 3"/>
          <p:cNvSpPr>
            <a:spLocks noGrp="1"/>
          </p:cNvSpPr>
          <p:nvPr>
            <p:ph type="sldNum" sz="quarter" idx="5"/>
          </p:nvPr>
        </p:nvSpPr>
        <p:spPr/>
        <p:txBody>
          <a:bodyPr/>
          <a:lstStyle/>
          <a:p>
            <a:fld id="{B57620B5-CD0C-438D-B87F-B9400942C32F}" type="slidenum">
              <a:rPr lang="pt-BR" smtClean="0"/>
              <a:t>15</a:t>
            </a:fld>
            <a:endParaRPr lang="pt-BR"/>
          </a:p>
        </p:txBody>
      </p:sp>
    </p:spTree>
    <p:extLst>
      <p:ext uri="{BB962C8B-B14F-4D97-AF65-F5344CB8AC3E}">
        <p14:creationId xmlns:p14="http://schemas.microsoft.com/office/powerpoint/2010/main" val="214500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pt-BR" dirty="0"/>
              <a:t>Link: </a:t>
            </a:r>
            <a:r>
              <a:rPr lang="pt-BR" dirty="0" err="1"/>
              <a:t>Canva</a:t>
            </a:r>
            <a:r>
              <a:rPr lang="pt-BR" dirty="0"/>
              <a:t>. Disponível em:  </a:t>
            </a:r>
            <a:r>
              <a:rPr lang="pt-BR" u="sng" dirty="0">
                <a:solidFill>
                  <a:schemeClr val="hlink"/>
                </a:solidFill>
                <a:hlinkClick r:id="rId3"/>
              </a:rPr>
              <a:t>https://www.canva.com/design/DAF5CcgQjS0/wnc8v7qfcKbyPDV94hwoEg/edit?utm_content=DAF5CcgQjS0&amp;utm_campaign=designshare&amp;utm_medium=link2&amp;utm_source=</a:t>
            </a:r>
            <a:r>
              <a:rPr lang="pt-BR" u="sng" dirty="0" err="1">
                <a:solidFill>
                  <a:schemeClr val="hlink"/>
                </a:solidFill>
                <a:hlinkClick r:id="rId3"/>
              </a:rPr>
              <a:t>sharebutton</a:t>
            </a:r>
            <a:r>
              <a:rPr lang="pt-BR" u="none" dirty="0">
                <a:solidFill>
                  <a:schemeClr val="hlink"/>
                </a:solidFill>
              </a:rPr>
              <a:t>. Acesso em: 3 maio 2024.</a:t>
            </a:r>
            <a:endParaRPr lang="pt-BR" u="none" dirty="0"/>
          </a:p>
        </p:txBody>
      </p:sp>
      <p:sp>
        <p:nvSpPr>
          <p:cNvPr id="4" name="Espaço Reservado para Número de Slide 3"/>
          <p:cNvSpPr>
            <a:spLocks noGrp="1"/>
          </p:cNvSpPr>
          <p:nvPr>
            <p:ph type="sldNum" sz="quarter" idx="5"/>
          </p:nvPr>
        </p:nvSpPr>
        <p:spPr/>
        <p:txBody>
          <a:bodyPr/>
          <a:lstStyle/>
          <a:p>
            <a:fld id="{B57620B5-CD0C-438D-B87F-B9400942C32F}" type="slidenum">
              <a:rPr lang="pt-BR" smtClean="0"/>
              <a:t>2</a:t>
            </a:fld>
            <a:endParaRPr lang="pt-BR"/>
          </a:p>
        </p:txBody>
      </p:sp>
    </p:spTree>
    <p:extLst>
      <p:ext uri="{BB962C8B-B14F-4D97-AF65-F5344CB8AC3E}">
        <p14:creationId xmlns:p14="http://schemas.microsoft.com/office/powerpoint/2010/main" val="1486148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pt-BR" b="0" dirty="0"/>
          </a:p>
        </p:txBody>
      </p:sp>
      <p:sp>
        <p:nvSpPr>
          <p:cNvPr id="4" name="Espaço Reservado para Número de Slide 3"/>
          <p:cNvSpPr>
            <a:spLocks noGrp="1"/>
          </p:cNvSpPr>
          <p:nvPr>
            <p:ph type="sldNum" sz="quarter" idx="5"/>
          </p:nvPr>
        </p:nvSpPr>
        <p:spPr/>
        <p:txBody>
          <a:bodyPr/>
          <a:lstStyle/>
          <a:p>
            <a:fld id="{B57620B5-CD0C-438D-B87F-B9400942C32F}" type="slidenum">
              <a:rPr lang="pt-BR" smtClean="0"/>
              <a:t>3</a:t>
            </a:fld>
            <a:endParaRPr lang="pt-BR"/>
          </a:p>
        </p:txBody>
      </p:sp>
    </p:spTree>
    <p:extLst>
      <p:ext uri="{BB962C8B-B14F-4D97-AF65-F5344CB8AC3E}">
        <p14:creationId xmlns:p14="http://schemas.microsoft.com/office/powerpoint/2010/main" val="1277989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dirty="0"/>
              <a:t>Materiais retirados das pautas formativas disponíveis no repositório: </a:t>
            </a:r>
            <a:r>
              <a:rPr lang="pt-BR" u="sng" dirty="0">
                <a:solidFill>
                  <a:schemeClr val="hlink"/>
                </a:solidFill>
                <a:hlinkClick r:id="rId3"/>
              </a:rPr>
              <a:t>https://repositorio.educacao.sp.gov.br/</a:t>
            </a:r>
            <a:endParaRPr lang="pt-BR" dirty="0"/>
          </a:p>
          <a:p>
            <a:pPr marL="0" lvl="0" indent="0" algn="l" rtl="0">
              <a:lnSpc>
                <a:spcPct val="100000"/>
              </a:lnSpc>
              <a:spcBef>
                <a:spcPts val="0"/>
              </a:spcBef>
              <a:spcAft>
                <a:spcPts val="0"/>
              </a:spcAft>
              <a:buSzPts val="1400"/>
              <a:buNone/>
            </a:pPr>
            <a:r>
              <a:rPr lang="pt-BR" dirty="0"/>
              <a:t>Livro:</a:t>
            </a:r>
          </a:p>
          <a:p>
            <a:pPr marL="0" lvl="0" indent="0" algn="l" rtl="0">
              <a:lnSpc>
                <a:spcPct val="100000"/>
              </a:lnSpc>
              <a:spcBef>
                <a:spcPts val="0"/>
              </a:spcBef>
              <a:spcAft>
                <a:spcPts val="0"/>
              </a:spcAft>
              <a:buSzPts val="1400"/>
              <a:buNone/>
            </a:pPr>
            <a:r>
              <a:rPr lang="pt-BR" dirty="0"/>
              <a:t>Almeida, Silvio Luiz de. </a:t>
            </a:r>
            <a:r>
              <a:rPr lang="pt-BR" i="1" dirty="0"/>
              <a:t>Racismo Estrutural</a:t>
            </a:r>
            <a:r>
              <a:rPr lang="pt-BR" dirty="0"/>
              <a:t>. Feminismos Plurais. São Paulo: Pólen, 2019. Disponível em: </a:t>
            </a:r>
            <a:r>
              <a:rPr lang="pt-BR" u="sng" dirty="0">
                <a:solidFill>
                  <a:schemeClr val="hlink"/>
                </a:solidFill>
                <a:hlinkClick r:id="rId4"/>
              </a:rPr>
              <a:t>https://www2.unifap.br/neab/files/2021/01/Racismo-estrutural-Feminismos-Silvio-Luiz-de-Almeida.pdf</a:t>
            </a:r>
            <a:r>
              <a:rPr lang="pt-BR" u="none" dirty="0">
                <a:solidFill>
                  <a:schemeClr val="hlink"/>
                </a:solidFill>
              </a:rPr>
              <a:t>. Acesso em: 3 maio 2024.</a:t>
            </a:r>
            <a:endParaRPr lang="pt-BR" dirty="0"/>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dirty="0"/>
              <a:t>Material USP:</a:t>
            </a:r>
            <a:br>
              <a:rPr lang="pt-BR" dirty="0"/>
            </a:br>
            <a:r>
              <a:rPr lang="pt-BR" dirty="0"/>
              <a:t>USP. E-disciplinas. Comissão dos Direitos Humanos. Módulo 3 – Racismo. Disponível em: </a:t>
            </a:r>
            <a:r>
              <a:rPr lang="pt-BR" u="sng" dirty="0">
                <a:solidFill>
                  <a:schemeClr val="hlink"/>
                </a:solidFill>
                <a:hlinkClick r:id="rId5"/>
              </a:rPr>
              <a:t>https://edisciplinas.usp.br/course/view.php?id=78104&amp;section=3</a:t>
            </a:r>
            <a:r>
              <a:rPr lang="pt-BR" u="none" dirty="0">
                <a:solidFill>
                  <a:schemeClr val="hlink"/>
                </a:solidFill>
              </a:rPr>
              <a:t>. Acesso em: 3 maio 2024.</a:t>
            </a:r>
            <a:endParaRPr lang="pt-BR" dirty="0"/>
          </a:p>
          <a:p>
            <a:pPr marL="0" lvl="0" indent="0" algn="l" rtl="0">
              <a:lnSpc>
                <a:spcPct val="100000"/>
              </a:lnSpc>
              <a:spcBef>
                <a:spcPts val="0"/>
              </a:spcBef>
              <a:spcAft>
                <a:spcPts val="0"/>
              </a:spcAft>
              <a:buSzPts val="1400"/>
              <a:buNone/>
            </a:pPr>
            <a:endParaRPr lang="pt-BR" dirty="0"/>
          </a:p>
        </p:txBody>
      </p:sp>
      <p:sp>
        <p:nvSpPr>
          <p:cNvPr id="4" name="Espaço Reservado para Número de Slide 3"/>
          <p:cNvSpPr>
            <a:spLocks noGrp="1"/>
          </p:cNvSpPr>
          <p:nvPr>
            <p:ph type="sldNum" sz="quarter" idx="5"/>
          </p:nvPr>
        </p:nvSpPr>
        <p:spPr/>
        <p:txBody>
          <a:bodyPr/>
          <a:lstStyle/>
          <a:p>
            <a:fld id="{B57620B5-CD0C-438D-B87F-B9400942C32F}" type="slidenum">
              <a:rPr lang="pt-BR" smtClean="0"/>
              <a:t>4</a:t>
            </a:fld>
            <a:endParaRPr lang="pt-BR"/>
          </a:p>
        </p:txBody>
      </p:sp>
    </p:spTree>
    <p:extLst>
      <p:ext uri="{BB962C8B-B14F-4D97-AF65-F5344CB8AC3E}">
        <p14:creationId xmlns:p14="http://schemas.microsoft.com/office/powerpoint/2010/main" val="3389478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0" indent="0" algn="l" rtl="0">
              <a:lnSpc>
                <a:spcPct val="100000"/>
              </a:lnSpc>
              <a:spcBef>
                <a:spcPts val="0"/>
              </a:spcBef>
              <a:spcAft>
                <a:spcPts val="0"/>
              </a:spcAft>
              <a:buSzPts val="1400"/>
              <a:buNone/>
            </a:pPr>
            <a:r>
              <a:rPr lang="pt-BR" dirty="0"/>
              <a:t>Link da Lei:</a:t>
            </a:r>
          </a:p>
          <a:p>
            <a:pPr marL="0" lvl="0" indent="0" algn="l" rtl="0">
              <a:lnSpc>
                <a:spcPct val="100000"/>
              </a:lnSpc>
              <a:spcBef>
                <a:spcPts val="0"/>
              </a:spcBef>
              <a:spcAft>
                <a:spcPts val="0"/>
              </a:spcAft>
              <a:buSzPts val="1400"/>
              <a:buNone/>
            </a:pPr>
            <a:r>
              <a:rPr lang="pt-BR" dirty="0"/>
              <a:t>BRASIL. </a:t>
            </a:r>
            <a:r>
              <a:rPr lang="pt-BR" i="1" dirty="0"/>
              <a:t>Lei nº 7.716, de 5 de janeiro de 1989</a:t>
            </a:r>
            <a:r>
              <a:rPr lang="pt-BR" dirty="0"/>
              <a:t>. </a:t>
            </a:r>
            <a:r>
              <a:rPr lang="pt-BR" b="0" i="0" dirty="0">
                <a:solidFill>
                  <a:srgbClr val="800000"/>
                </a:solidFill>
                <a:effectLst/>
                <a:latin typeface="Arial" panose="020B0604020202020204" pitchFamily="34" charset="0"/>
              </a:rPr>
              <a:t>Define os crimes resultantes de preconceito de raça ou de cor. Disponível em: </a:t>
            </a:r>
            <a:r>
              <a:rPr lang="pt-BR" u="sng" dirty="0">
                <a:solidFill>
                  <a:schemeClr val="hlink"/>
                </a:solidFill>
                <a:hlinkClick r:id="rId3"/>
              </a:rPr>
              <a:t>https://www.planalto.gov.br/ccivil_03/leis/l7716.htm</a:t>
            </a:r>
            <a:r>
              <a:rPr lang="pt-BR" u="none" dirty="0">
                <a:solidFill>
                  <a:schemeClr val="hlink"/>
                </a:solidFill>
              </a:rPr>
              <a:t>. Acesso em: 3 maio 2024.</a:t>
            </a:r>
          </a:p>
          <a:p>
            <a:pPr marL="0" lvl="0" indent="0" algn="l" rtl="0">
              <a:lnSpc>
                <a:spcPct val="100000"/>
              </a:lnSpc>
              <a:spcBef>
                <a:spcPts val="0"/>
              </a:spcBef>
              <a:spcAft>
                <a:spcPts val="0"/>
              </a:spcAft>
              <a:buSzPts val="1400"/>
              <a:buNone/>
            </a:pPr>
            <a:endParaRPr lang="pt-BR"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pt-BR" dirty="0"/>
              <a:t>Link da decisão do STF:</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pt-BR" dirty="0"/>
              <a:t>Supremo Tribunal Federal. </a:t>
            </a:r>
            <a:r>
              <a:rPr lang="pt-BR" b="0" i="0" dirty="0">
                <a:solidFill>
                  <a:srgbClr val="212529"/>
                </a:solidFill>
                <a:effectLst/>
                <a:latin typeface="Open sans" panose="020B0606030504020204" pitchFamily="34" charset="0"/>
              </a:rPr>
              <a:t>STF enquadra homofobia e transfobia como crimes de racismo ao reconhecer omissão legislativa. Disponível em: </a:t>
            </a:r>
          </a:p>
          <a:p>
            <a:pPr marL="0" lvl="0" indent="0" algn="l" rtl="0">
              <a:spcBef>
                <a:spcPts val="0"/>
              </a:spcBef>
              <a:spcAft>
                <a:spcPts val="0"/>
              </a:spcAft>
              <a:buSzPts val="1400"/>
              <a:buNone/>
            </a:pPr>
            <a:r>
              <a:rPr lang="pt-BR" u="sng" dirty="0">
                <a:solidFill>
                  <a:schemeClr val="hlink"/>
                </a:solidFill>
                <a:hlinkClick r:id="rId4"/>
              </a:rPr>
              <a:t>https://portal.stf.jus.br/noticias/verNoticiaDetalhe.asp?idConteudo=414010&amp;ori=1</a:t>
            </a:r>
            <a:r>
              <a:rPr lang="pt-BR" u="none" dirty="0">
                <a:solidFill>
                  <a:schemeClr val="hlink"/>
                </a:solidFill>
              </a:rPr>
              <a:t>. Disponível em: 3 maio 2024.</a:t>
            </a:r>
          </a:p>
          <a:p>
            <a:pPr marL="0" lvl="0" indent="0" algn="l" rtl="0">
              <a:spcBef>
                <a:spcPts val="0"/>
              </a:spcBef>
              <a:spcAft>
                <a:spcPts val="0"/>
              </a:spcAft>
              <a:buSzPts val="1400"/>
              <a:buNone/>
            </a:pPr>
            <a:endParaRPr lang="pt-BR"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pt-BR" dirty="0"/>
              <a:t>Link sobre homofobia</a:t>
            </a:r>
            <a:r>
              <a:rPr lang="pt-BR" b="0" dirty="0"/>
              <a:t>:</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pt-BR" b="0" i="0" dirty="0">
                <a:solidFill>
                  <a:srgbClr val="2E2D2C"/>
                </a:solidFill>
                <a:effectLst/>
                <a:latin typeface="Barlow" panose="020B0604020202020204" pitchFamily="2" charset="0"/>
              </a:rPr>
              <a:t>Tribunal de Justiça do Distrito Federal e dos Territórios. </a:t>
            </a:r>
            <a:r>
              <a:rPr lang="pt-BR" b="0" i="0" dirty="0">
                <a:solidFill>
                  <a:srgbClr val="006064"/>
                </a:solidFill>
                <a:effectLst/>
                <a:latin typeface="Barlow" panose="00000500000000000000" pitchFamily="2" charset="0"/>
              </a:rPr>
              <a:t>Homofobia pode ser enquadrada como crime de racismo. Disponível em: </a:t>
            </a:r>
            <a:r>
              <a:rPr lang="pt-BR" u="sng" dirty="0">
                <a:solidFill>
                  <a:schemeClr val="hlink"/>
                </a:solidFill>
                <a:hlinkClick r:id="rId5"/>
              </a:rPr>
              <a:t>https://www.tjdft.jus.br/institucional/imprensa/campanhas-e-produtos/direito-</a:t>
            </a:r>
            <a:r>
              <a:rPr lang="pt-BR" u="sng" dirty="0" err="1">
                <a:solidFill>
                  <a:schemeClr val="hlink"/>
                </a:solidFill>
                <a:hlinkClick r:id="rId5"/>
              </a:rPr>
              <a:t>facil</a:t>
            </a:r>
            <a:r>
              <a:rPr lang="pt-BR" u="sng" dirty="0">
                <a:solidFill>
                  <a:schemeClr val="hlink"/>
                </a:solidFill>
                <a:hlinkClick r:id="rId5"/>
              </a:rPr>
              <a:t>/</a:t>
            </a:r>
            <a:r>
              <a:rPr lang="pt-BR" u="sng" dirty="0" err="1">
                <a:solidFill>
                  <a:schemeClr val="hlink"/>
                </a:solidFill>
                <a:hlinkClick r:id="rId5"/>
              </a:rPr>
              <a:t>edicao</a:t>
            </a:r>
            <a:r>
              <a:rPr lang="pt-BR" u="sng" dirty="0">
                <a:solidFill>
                  <a:schemeClr val="hlink"/>
                </a:solidFill>
                <a:hlinkClick r:id="rId5"/>
              </a:rPr>
              <a:t>-semanal/homofobia-pode-ser-enquadrada-como-crime-de-racismo#:~:</a:t>
            </a:r>
            <a:r>
              <a:rPr lang="pt-BR" u="sng" dirty="0" err="1">
                <a:solidFill>
                  <a:schemeClr val="hlink"/>
                </a:solidFill>
                <a:hlinkClick r:id="rId5"/>
              </a:rPr>
              <a:t>text</a:t>
            </a:r>
            <a:r>
              <a:rPr lang="pt-BR" u="sng" dirty="0">
                <a:solidFill>
                  <a:schemeClr val="hlink"/>
                </a:solidFill>
                <a:hlinkClick r:id="rId5"/>
              </a:rPr>
              <a:t>=Lei%20n%C2%BA%207.716%2C%20DE%205%20de%20janeiro%20de%201989.&amp;text=20.,a%20tr%C3%AAs%20anos%20e%20multa.&amp;text=Pena%3A%20reclus%C3%A3o%20de%20dois%20a%20cinco%20anos%20e%20multa</a:t>
            </a:r>
            <a:r>
              <a:rPr lang="pt-BR" dirty="0"/>
              <a:t>.</a:t>
            </a:r>
          </a:p>
          <a:p>
            <a:pPr marL="0" lvl="0" indent="0" algn="l" rtl="0">
              <a:spcBef>
                <a:spcPts val="0"/>
              </a:spcBef>
              <a:spcAft>
                <a:spcPts val="0"/>
              </a:spcAft>
              <a:buSzPts val="1400"/>
              <a:buNone/>
            </a:pPr>
            <a:r>
              <a:rPr lang="pt-BR" dirty="0"/>
              <a:t>Link da BNCC: </a:t>
            </a:r>
            <a:r>
              <a:rPr lang="pt-BR" u="sng" dirty="0">
                <a:solidFill>
                  <a:schemeClr val="hlink"/>
                </a:solidFill>
                <a:hlinkClick r:id="rId6"/>
              </a:rPr>
              <a:t>http://basenacionalcomum.mec.gov.br/implementacao/praticas/caderno-de-praticas/ensino-medio/66-cultura-afro-brasileira-brasil-de-todas-as-cores</a:t>
            </a:r>
            <a:r>
              <a:rPr lang="pt-BR" u="none" dirty="0">
                <a:solidFill>
                  <a:schemeClr val="hlink"/>
                </a:solidFill>
              </a:rPr>
              <a:t>. Acesso em: 3 maio 2024.</a:t>
            </a:r>
          </a:p>
          <a:p>
            <a:pPr marL="0" lvl="0" indent="0" algn="l" rtl="0">
              <a:spcBef>
                <a:spcPts val="0"/>
              </a:spcBef>
              <a:spcAft>
                <a:spcPts val="0"/>
              </a:spcAft>
              <a:buSzPts val="1400"/>
              <a:buNone/>
            </a:pPr>
            <a:endParaRPr lang="pt-BR" dirty="0"/>
          </a:p>
          <a:p>
            <a:pPr marL="0" lvl="0" indent="0" algn="l" rtl="0">
              <a:spcBef>
                <a:spcPts val="0"/>
              </a:spcBef>
              <a:spcAft>
                <a:spcPts val="0"/>
              </a:spcAft>
              <a:buSzPts val="1400"/>
              <a:buNone/>
            </a:pPr>
            <a:r>
              <a:rPr lang="pt-BR" dirty="0"/>
              <a:t>Link da Lei:</a:t>
            </a:r>
          </a:p>
          <a:p>
            <a:pPr marL="0" lvl="0" indent="0" algn="l" rtl="0">
              <a:spcBef>
                <a:spcPts val="0"/>
              </a:spcBef>
              <a:spcAft>
                <a:spcPts val="0"/>
              </a:spcAft>
              <a:buSzPts val="1400"/>
              <a:buNone/>
            </a:pPr>
            <a:r>
              <a:rPr lang="pt-BR" dirty="0"/>
              <a:t>BRASIL. </a:t>
            </a:r>
            <a:r>
              <a:rPr lang="pt-BR" i="1" dirty="0"/>
              <a:t>Lei nº 10.639, de 9 de janeiro de 2003</a:t>
            </a:r>
            <a:r>
              <a:rPr lang="pt-BR" dirty="0"/>
              <a:t>. </a:t>
            </a:r>
            <a:r>
              <a:rPr lang="pt-BR" b="0" i="0" dirty="0">
                <a:solidFill>
                  <a:srgbClr val="800000"/>
                </a:solidFill>
                <a:effectLst/>
                <a:latin typeface="Arial" panose="020B0604020202020204" pitchFamily="34" charset="0"/>
              </a:rPr>
              <a:t>Altera a Lei n</a:t>
            </a:r>
            <a:r>
              <a:rPr lang="pt-BR" b="0" i="0" u="sng" baseline="30000" dirty="0">
                <a:solidFill>
                  <a:srgbClr val="800000"/>
                </a:solidFill>
                <a:effectLst/>
                <a:latin typeface="Arial" panose="020B0604020202020204" pitchFamily="34" charset="0"/>
              </a:rPr>
              <a:t>o</a:t>
            </a:r>
            <a:r>
              <a:rPr lang="pt-BR" b="0" i="0" dirty="0">
                <a:solidFill>
                  <a:srgbClr val="800000"/>
                </a:solidFill>
                <a:effectLst/>
                <a:latin typeface="Arial" panose="020B0604020202020204" pitchFamily="34" charset="0"/>
              </a:rPr>
              <a:t> 9.394, de 20 de dezembro de 1996, que estabelece as diretrizes e bases da educação nacional, para incluir no currículo oficial da Rede de Ensino a obrigatoriedade da temática "História e Cultura Afro-Brasileira", e dá outras providências. Disponível em: </a:t>
            </a:r>
            <a:r>
              <a:rPr lang="pt-BR" u="sng" dirty="0">
                <a:solidFill>
                  <a:schemeClr val="hlink"/>
                </a:solidFill>
                <a:hlinkClick r:id="rId7"/>
              </a:rPr>
              <a:t>https://www.planalto.gov.br/ccivil_03/leis/2003/l10.639.htm</a:t>
            </a:r>
            <a:r>
              <a:rPr lang="pt-BR" u="none" dirty="0">
                <a:solidFill>
                  <a:schemeClr val="hlink"/>
                </a:solidFill>
              </a:rPr>
              <a:t>. Acesso em: 3 maio 2024.</a:t>
            </a:r>
          </a:p>
          <a:p>
            <a:pPr marL="0" lvl="0" indent="0" algn="l" rtl="0">
              <a:spcBef>
                <a:spcPts val="0"/>
              </a:spcBef>
              <a:spcAft>
                <a:spcPts val="0"/>
              </a:spcAft>
              <a:buSzPts val="1400"/>
              <a:buNone/>
            </a:pPr>
            <a:endParaRPr lang="pt-BR" dirty="0"/>
          </a:p>
          <a:p>
            <a:pPr marL="0" lvl="0" indent="0" algn="l" rtl="0">
              <a:spcBef>
                <a:spcPts val="0"/>
              </a:spcBef>
              <a:spcAft>
                <a:spcPts val="0"/>
              </a:spcAft>
              <a:buSzPts val="1400"/>
              <a:buNone/>
            </a:pPr>
            <a:r>
              <a:rPr lang="pt-BR" dirty="0"/>
              <a:t>Link da LBD:</a:t>
            </a:r>
          </a:p>
          <a:p>
            <a:pPr marL="0" lvl="0" indent="0" algn="l" rtl="0">
              <a:spcBef>
                <a:spcPts val="0"/>
              </a:spcBef>
              <a:spcAft>
                <a:spcPts val="0"/>
              </a:spcAft>
              <a:buSzPts val="1400"/>
              <a:buNone/>
            </a:pPr>
            <a:r>
              <a:rPr lang="pt-BR" dirty="0"/>
              <a:t>BRASIL. </a:t>
            </a:r>
            <a:r>
              <a:rPr lang="pt-BR" i="1" dirty="0"/>
              <a:t>Lei nº 9.394, de 20 de dezembro de 1996</a:t>
            </a:r>
            <a:r>
              <a:rPr lang="pt-BR" dirty="0"/>
              <a:t>. </a:t>
            </a:r>
            <a:r>
              <a:rPr lang="pt-BR" b="0" i="0" dirty="0">
                <a:solidFill>
                  <a:srgbClr val="800000"/>
                </a:solidFill>
                <a:effectLst/>
                <a:latin typeface="Arial" panose="020B0604020202020204" pitchFamily="34" charset="0"/>
              </a:rPr>
              <a:t>Estabelece as diretrizes e bases da educação nacional. Disponível em: </a:t>
            </a:r>
            <a:r>
              <a:rPr lang="pt-BR" dirty="0"/>
              <a:t> </a:t>
            </a:r>
            <a:r>
              <a:rPr lang="pt-BR" u="sng" dirty="0">
                <a:solidFill>
                  <a:schemeClr val="hlink"/>
                </a:solidFill>
                <a:hlinkClick r:id="rId8"/>
              </a:rPr>
              <a:t>https://www.planalto.gov.br/ccivil_03/leis/l9394.htm#:~:</a:t>
            </a:r>
            <a:r>
              <a:rPr lang="pt-BR" u="sng" dirty="0" err="1">
                <a:solidFill>
                  <a:schemeClr val="hlink"/>
                </a:solidFill>
                <a:hlinkClick r:id="rId8"/>
              </a:rPr>
              <a:t>text</a:t>
            </a:r>
            <a:r>
              <a:rPr lang="pt-BR" u="sng" dirty="0">
                <a:solidFill>
                  <a:schemeClr val="hlink"/>
                </a:solidFill>
                <a:hlinkClick r:id="rId8"/>
              </a:rPr>
              <a:t>=L9394&amp;text=Estabelece%20as%20diretrizes%20e%20bases%20da%20educa%C3%A7%C3%A3o%20nacional.&amp;text=Art.%201%C2%BA%20A%20educa%C3%A7%C3%A3o%20abrange,civil%20e%20nas%20manifesta%C3%A7%C3%B5es%20culturais</a:t>
            </a:r>
            <a:r>
              <a:rPr lang="pt-BR" dirty="0"/>
              <a:t>. Acesso em: 3 maio 2024.</a:t>
            </a:r>
          </a:p>
          <a:p>
            <a:pPr marL="0" lvl="0" indent="0" algn="l" rtl="0">
              <a:spcBef>
                <a:spcPts val="0"/>
              </a:spcBef>
              <a:spcAft>
                <a:spcPts val="0"/>
              </a:spcAft>
              <a:buSzPts val="1400"/>
              <a:buNone/>
            </a:pPr>
            <a:endParaRPr lang="pt-BR"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pt-BR" dirty="0"/>
              <a:t>Link do MEC: </a:t>
            </a:r>
            <a:br>
              <a:rPr lang="pt-BR" dirty="0"/>
            </a:br>
            <a:r>
              <a:rPr lang="pt-BR" dirty="0"/>
              <a:t>BRASIL. </a:t>
            </a:r>
            <a:r>
              <a:rPr lang="pt-BR" dirty="0">
                <a:hlinkClick r:id="rId9"/>
              </a:rPr>
              <a:t>Ministério</a:t>
            </a:r>
            <a:r>
              <a:rPr lang="pt-BR" dirty="0"/>
              <a:t> da Educação. </a:t>
            </a:r>
            <a:r>
              <a:rPr lang="pt-BR" b="0" i="0" dirty="0">
                <a:solidFill>
                  <a:srgbClr val="0C326F"/>
                </a:solidFill>
                <a:effectLst/>
                <a:latin typeface="rawline"/>
              </a:rPr>
              <a:t>Diretrizes Curriculares Nacionais para a Educação das Relações Étnico-Raciais e para o Ensino de História e Cultura Afro-Brasileira e Africana. Disponível em: </a:t>
            </a:r>
          </a:p>
          <a:p>
            <a:pPr marL="0" lvl="0" indent="0" algn="l" rtl="0">
              <a:spcBef>
                <a:spcPts val="0"/>
              </a:spcBef>
              <a:spcAft>
                <a:spcPts val="0"/>
              </a:spcAft>
              <a:buSzPts val="1400"/>
              <a:buNone/>
            </a:pPr>
            <a:r>
              <a:rPr lang="pt-BR" u="sng" dirty="0">
                <a:solidFill>
                  <a:schemeClr val="hlink"/>
                </a:solidFill>
                <a:hlinkClick r:id="rId9"/>
              </a:rPr>
              <a:t>https://www.gov.br/inep/pt-br/centrais-de-conteudo/acervo-linha-editorial/publicacoes-diversas/temas-interdisciplinares/diretrizes-curriculares-nacionais-para-a-educacao-das-relacoes-etnico-raciais-e-para-o-ensino-de-historia-e-cultura-afro-brasileira-e-africana</a:t>
            </a:r>
            <a:r>
              <a:rPr lang="pt-BR" u="none" dirty="0">
                <a:solidFill>
                  <a:schemeClr val="hlink"/>
                </a:solidFill>
              </a:rPr>
              <a:t>. Acesso em: 3 maio 2024.</a:t>
            </a:r>
          </a:p>
          <a:p>
            <a:pPr marL="0" lvl="0" indent="0" algn="l" rtl="0">
              <a:spcBef>
                <a:spcPts val="0"/>
              </a:spcBef>
              <a:spcAft>
                <a:spcPts val="0"/>
              </a:spcAft>
              <a:buSzPts val="1400"/>
              <a:buNone/>
            </a:pPr>
            <a:endParaRPr lang="pt-BR" dirty="0"/>
          </a:p>
          <a:p>
            <a:pPr marL="0" lvl="0" indent="0" algn="l" rtl="0">
              <a:spcBef>
                <a:spcPts val="0"/>
              </a:spcBef>
              <a:spcAft>
                <a:spcPts val="0"/>
              </a:spcAft>
              <a:buSzPts val="1400"/>
              <a:buNone/>
            </a:pPr>
            <a:r>
              <a:rPr lang="pt-BR" dirty="0"/>
              <a:t>Link do ECA:</a:t>
            </a:r>
          </a:p>
          <a:p>
            <a:pPr marL="0" lvl="0" indent="0" algn="l" rtl="0">
              <a:spcBef>
                <a:spcPts val="0"/>
              </a:spcBef>
              <a:spcAft>
                <a:spcPts val="0"/>
              </a:spcAft>
              <a:buSzPts val="1400"/>
              <a:buNone/>
            </a:pPr>
            <a:r>
              <a:rPr lang="pt-BR" dirty="0"/>
              <a:t>SENADO FEDERAL. </a:t>
            </a:r>
            <a:r>
              <a:rPr lang="pt-BR" i="1" dirty="0"/>
              <a:t>Estatuto da Criança e do Adolescente</a:t>
            </a:r>
            <a:r>
              <a:rPr lang="pt-BR" dirty="0"/>
              <a:t>, 2017. Disponível em: </a:t>
            </a:r>
          </a:p>
          <a:p>
            <a:pPr marL="0" lvl="0" indent="0" algn="l" rtl="0">
              <a:spcBef>
                <a:spcPts val="0"/>
              </a:spcBef>
              <a:spcAft>
                <a:spcPts val="0"/>
              </a:spcAft>
              <a:buSzPts val="1400"/>
              <a:buNone/>
            </a:pPr>
            <a:r>
              <a:rPr lang="pt-BR" u="sng" dirty="0">
                <a:solidFill>
                  <a:schemeClr val="hlink"/>
                </a:solidFill>
                <a:hlinkClick r:id="rId10"/>
              </a:rPr>
              <a:t>https://www2.senado.leg.br/bdsf/bitstream/handle/id/534718/eca_1ed.pdf</a:t>
            </a:r>
            <a:r>
              <a:rPr lang="pt-BR" u="none" dirty="0">
                <a:solidFill>
                  <a:schemeClr val="hlink"/>
                </a:solidFill>
              </a:rPr>
              <a:t>. Acesso em: 3 maio 2024.</a:t>
            </a:r>
          </a:p>
          <a:p>
            <a:pPr marL="0" lvl="0" indent="0" algn="l" rtl="0">
              <a:spcBef>
                <a:spcPts val="0"/>
              </a:spcBef>
              <a:spcAft>
                <a:spcPts val="0"/>
              </a:spcAft>
              <a:buSzPts val="1400"/>
              <a:buNone/>
            </a:pPr>
            <a:endParaRPr lang="pt-BR" dirty="0"/>
          </a:p>
          <a:p>
            <a:pPr marL="0" lvl="0" indent="0" algn="l" rtl="0">
              <a:spcBef>
                <a:spcPts val="0"/>
              </a:spcBef>
              <a:spcAft>
                <a:spcPts val="0"/>
              </a:spcAft>
              <a:buSzPts val="1400"/>
              <a:buNone/>
            </a:pPr>
            <a:endParaRPr lang="pt-BR" dirty="0"/>
          </a:p>
          <a:p>
            <a:pPr marL="0" lvl="0" indent="0" algn="l" rtl="0">
              <a:spcBef>
                <a:spcPts val="0"/>
              </a:spcBef>
              <a:spcAft>
                <a:spcPts val="0"/>
              </a:spcAft>
              <a:buSzPts val="1400"/>
              <a:buNone/>
            </a:pPr>
            <a:endParaRPr lang="pt-BR" dirty="0"/>
          </a:p>
          <a:p>
            <a:pPr marL="0" lvl="0" indent="0" algn="l" rtl="0">
              <a:spcBef>
                <a:spcPts val="0"/>
              </a:spcBef>
              <a:spcAft>
                <a:spcPts val="0"/>
              </a:spcAft>
              <a:buSzPts val="1400"/>
              <a:buNone/>
            </a:pPr>
            <a:endParaRPr lang="pt-BR" dirty="0"/>
          </a:p>
          <a:p>
            <a:pPr marL="0" lvl="0" indent="0" algn="l" rtl="0">
              <a:spcBef>
                <a:spcPts val="0"/>
              </a:spcBef>
              <a:spcAft>
                <a:spcPts val="0"/>
              </a:spcAft>
              <a:buSzPts val="1400"/>
              <a:buNone/>
            </a:pPr>
            <a:endParaRPr lang="pt-BR" dirty="0"/>
          </a:p>
          <a:p>
            <a:pPr marL="0" lvl="0" indent="0" algn="l" rtl="0">
              <a:spcBef>
                <a:spcPts val="0"/>
              </a:spcBef>
              <a:spcAft>
                <a:spcPts val="0"/>
              </a:spcAft>
              <a:buSzPts val="1400"/>
              <a:buNone/>
            </a:pPr>
            <a:endParaRPr lang="pt-BR" dirty="0"/>
          </a:p>
          <a:p>
            <a:pPr marL="0" lvl="0" indent="0" algn="l" rtl="0">
              <a:spcBef>
                <a:spcPts val="0"/>
              </a:spcBef>
              <a:spcAft>
                <a:spcPts val="0"/>
              </a:spcAft>
              <a:buClr>
                <a:schemeClr val="dk1"/>
              </a:buClr>
              <a:buSzPts val="1400"/>
              <a:buFont typeface="Arial"/>
              <a:buNone/>
            </a:pPr>
            <a:endParaRPr lang="pt-BR" dirty="0"/>
          </a:p>
        </p:txBody>
      </p:sp>
      <p:sp>
        <p:nvSpPr>
          <p:cNvPr id="4" name="Espaço Reservado para Número de Slide 3"/>
          <p:cNvSpPr>
            <a:spLocks noGrp="1"/>
          </p:cNvSpPr>
          <p:nvPr>
            <p:ph type="sldNum" sz="quarter" idx="5"/>
          </p:nvPr>
        </p:nvSpPr>
        <p:spPr/>
        <p:txBody>
          <a:bodyPr/>
          <a:lstStyle/>
          <a:p>
            <a:fld id="{B57620B5-CD0C-438D-B87F-B9400942C32F}" type="slidenum">
              <a:rPr lang="pt-BR" smtClean="0"/>
              <a:t>5</a:t>
            </a:fld>
            <a:endParaRPr lang="pt-BR"/>
          </a:p>
        </p:txBody>
      </p:sp>
    </p:spTree>
    <p:extLst>
      <p:ext uri="{BB962C8B-B14F-4D97-AF65-F5344CB8AC3E}">
        <p14:creationId xmlns:p14="http://schemas.microsoft.com/office/powerpoint/2010/main" val="1597791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5"/>
          </p:nvPr>
        </p:nvSpPr>
        <p:spPr/>
        <p:txBody>
          <a:bodyPr/>
          <a:lstStyle/>
          <a:p>
            <a:fld id="{B57620B5-CD0C-438D-B87F-B9400942C32F}" type="slidenum">
              <a:rPr lang="pt-BR" smtClean="0"/>
              <a:t>6</a:t>
            </a:fld>
            <a:endParaRPr lang="pt-BR"/>
          </a:p>
        </p:txBody>
      </p:sp>
    </p:spTree>
    <p:extLst>
      <p:ext uri="{BB962C8B-B14F-4D97-AF65-F5344CB8AC3E}">
        <p14:creationId xmlns:p14="http://schemas.microsoft.com/office/powerpoint/2010/main" val="3888332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dirty="0"/>
              <a:t>Materiais retirados das pautas formativas disponíveis no repositório: </a:t>
            </a:r>
            <a:r>
              <a:rPr lang="pt-BR" u="sng" dirty="0">
                <a:solidFill>
                  <a:schemeClr val="hlink"/>
                </a:solidFill>
                <a:hlinkClick r:id="rId3"/>
              </a:rPr>
              <a:t>https://repositorio.educacao.sp.gov.br/</a:t>
            </a:r>
            <a:endParaRPr lang="pt-BR" dirty="0"/>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dirty="0"/>
              <a:t>Link da imagem:</a:t>
            </a:r>
          </a:p>
          <a:p>
            <a:pPr marL="0" lvl="0" indent="0" algn="l" rtl="0">
              <a:lnSpc>
                <a:spcPct val="100000"/>
              </a:lnSpc>
              <a:spcBef>
                <a:spcPts val="0"/>
              </a:spcBef>
              <a:spcAft>
                <a:spcPts val="0"/>
              </a:spcAft>
              <a:buSzPts val="1400"/>
              <a:buNone/>
            </a:pPr>
            <a:r>
              <a:rPr lang="pt-BR" dirty="0"/>
              <a:t>Acervo. Disponível em: https://acervocmsp.educacao.sp.gov.br/107831/681942.pdf. Acesso em: 3 maio 2024.</a:t>
            </a:r>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dirty="0"/>
              <a:t>Link da imagem: https://scp.vanzolini-ead.org.br/</a:t>
            </a:r>
            <a:r>
              <a:rPr lang="pt-BR" dirty="0" err="1"/>
              <a:t>download.php?pagina</a:t>
            </a:r>
            <a:r>
              <a:rPr lang="pt-BR" dirty="0"/>
              <a:t>=</a:t>
            </a:r>
            <a:r>
              <a:rPr lang="pt-BR" dirty="0" err="1"/>
              <a:t>MATERIAL_APROVAR_MANIPULA&amp;tipo_cadastro</a:t>
            </a:r>
            <a:r>
              <a:rPr lang="pt-BR" dirty="0"/>
              <a:t>=</a:t>
            </a:r>
            <a:r>
              <a:rPr lang="pt-BR" dirty="0" err="1"/>
              <a:t>MATERIAL_CONTEUDO_ARQUIVO&amp;opcao</a:t>
            </a:r>
            <a:r>
              <a:rPr lang="pt-BR" dirty="0"/>
              <a:t>=1&amp;id=109052&amp;material=109052&amp;estado_anterior=9&amp;nome_salvo=9B5CF1A51A2390B751294CFBB36187EE.dat&amp;nome_novo=ID109052_P3_TEMAS_TRANSVERSAIS_EDUCACAO_ANTIRRACISTA.pptx&amp;tipo_arquivo_upload=2&amp;</a:t>
            </a:r>
          </a:p>
          <a:p>
            <a:pPr marL="0" lvl="0" indent="0" algn="l" rtl="0">
              <a:lnSpc>
                <a:spcPct val="100000"/>
              </a:lnSpc>
              <a:spcBef>
                <a:spcPts val="0"/>
              </a:spcBef>
              <a:spcAft>
                <a:spcPts val="0"/>
              </a:spcAft>
              <a:buSzPts val="1400"/>
              <a:buNone/>
            </a:pPr>
            <a:r>
              <a:rPr lang="pt-BR" dirty="0"/>
              <a:t>Link da imagem: https://scp.vanzolini-ead.org.br/</a:t>
            </a:r>
            <a:r>
              <a:rPr lang="pt-BR" dirty="0" err="1"/>
              <a:t>download.php?pagina</a:t>
            </a:r>
            <a:r>
              <a:rPr lang="pt-BR" dirty="0"/>
              <a:t>=</a:t>
            </a:r>
            <a:r>
              <a:rPr lang="pt-BR" dirty="0" err="1"/>
              <a:t>MATERIAL_APROVAR_MANIPULA&amp;tipo_cadastro</a:t>
            </a:r>
            <a:r>
              <a:rPr lang="pt-BR" dirty="0"/>
              <a:t>=</a:t>
            </a:r>
            <a:r>
              <a:rPr lang="pt-BR" dirty="0" err="1"/>
              <a:t>MATERIAL_CONTEUDO_ARQUIVO&amp;opcao</a:t>
            </a:r>
            <a:r>
              <a:rPr lang="pt-BR" dirty="0"/>
              <a:t>=1&amp;id=112152&amp;material=112152&amp;estado_anterior=4&amp;nome_salvo=BEEFD21CE7DEF61D60FCE17C92C877E3.dat&amp;nome_novo=ID%20112152_P8%20EDUCA%C3%87%C3%83O%20ANTIRRACISTA_ccgAM.pptx&amp;</a:t>
            </a:r>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endParaRPr lang="pt-BR" dirty="0"/>
          </a:p>
        </p:txBody>
      </p:sp>
      <p:sp>
        <p:nvSpPr>
          <p:cNvPr id="4" name="Espaço Reservado para Número de Slide 3"/>
          <p:cNvSpPr>
            <a:spLocks noGrp="1"/>
          </p:cNvSpPr>
          <p:nvPr>
            <p:ph type="sldNum" sz="quarter" idx="5"/>
          </p:nvPr>
        </p:nvSpPr>
        <p:spPr/>
        <p:txBody>
          <a:bodyPr/>
          <a:lstStyle/>
          <a:p>
            <a:fld id="{B57620B5-CD0C-438D-B87F-B9400942C32F}" type="slidenum">
              <a:rPr lang="pt-BR" smtClean="0"/>
              <a:t>7</a:t>
            </a:fld>
            <a:endParaRPr lang="pt-BR"/>
          </a:p>
        </p:txBody>
      </p:sp>
    </p:spTree>
    <p:extLst>
      <p:ext uri="{BB962C8B-B14F-4D97-AF65-F5344CB8AC3E}">
        <p14:creationId xmlns:p14="http://schemas.microsoft.com/office/powerpoint/2010/main" val="165904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0" indent="0" algn="l" rtl="0">
              <a:spcBef>
                <a:spcPts val="0"/>
              </a:spcBef>
              <a:spcAft>
                <a:spcPts val="0"/>
              </a:spcAft>
              <a:buSzPts val="1400"/>
              <a:buNone/>
            </a:pPr>
            <a:r>
              <a:rPr lang="pt-BR" dirty="0"/>
              <a:t>Materiais retirados das pautas formativas disponíveis no repositório: </a:t>
            </a:r>
            <a:r>
              <a:rPr lang="pt-BR" u="sng" dirty="0">
                <a:solidFill>
                  <a:schemeClr val="hlink"/>
                </a:solidFill>
                <a:hlinkClick r:id="rId3"/>
              </a:rPr>
              <a:t>https://repositorio.educacao.sp.gov.br/</a:t>
            </a:r>
            <a:endParaRPr lang="pt-BR" dirty="0"/>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dirty="0"/>
              <a:t>Links das imagens:</a:t>
            </a:r>
          </a:p>
          <a:p>
            <a:pPr marL="0" lvl="0" indent="0" algn="l" rtl="0">
              <a:lnSpc>
                <a:spcPct val="100000"/>
              </a:lnSpc>
              <a:spcBef>
                <a:spcPts val="0"/>
              </a:spcBef>
              <a:spcAft>
                <a:spcPts val="0"/>
              </a:spcAft>
              <a:buSzPts val="1400"/>
              <a:buNone/>
            </a:pPr>
            <a:r>
              <a:rPr lang="pt-BR" dirty="0"/>
              <a:t>Acervo. Disponível em: https://acervocmsp.educacao.sp.gov.br/110264/710312.pdf. Acesso em: 3 maio 2024.</a:t>
            </a:r>
          </a:p>
          <a:p>
            <a:pPr marL="0" lvl="0" indent="0" algn="l" rtl="0">
              <a:lnSpc>
                <a:spcPct val="100000"/>
              </a:lnSpc>
              <a:spcBef>
                <a:spcPts val="0"/>
              </a:spcBef>
              <a:spcAft>
                <a:spcPts val="0"/>
              </a:spcAft>
              <a:buSzPts val="1400"/>
              <a:buNone/>
            </a:pPr>
            <a:r>
              <a:rPr lang="pt-BR" dirty="0"/>
              <a:t>Acervo. Disponível em: https://acervocmsp.educacao.sp.gov.br/110827/721903.pdf. Acesso em: 3 maio 2024.</a:t>
            </a:r>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dirty="0"/>
              <a:t>Link da </a:t>
            </a:r>
            <a:r>
              <a:rPr lang="pt-BR" dirty="0" err="1"/>
              <a:t>imagem:https</a:t>
            </a:r>
            <a:r>
              <a:rPr lang="pt-BR" dirty="0"/>
              <a:t>://scp.vanzolini-ead.org.br/</a:t>
            </a:r>
            <a:r>
              <a:rPr lang="pt-BR" dirty="0" err="1"/>
              <a:t>download.php?pagina</a:t>
            </a:r>
            <a:r>
              <a:rPr lang="pt-BR" dirty="0"/>
              <a:t>=</a:t>
            </a:r>
            <a:r>
              <a:rPr lang="pt-BR" dirty="0" err="1"/>
              <a:t>MATERIAL_APROVAR_MANIPULA&amp;tipo_cadastro</a:t>
            </a:r>
            <a:r>
              <a:rPr lang="pt-BR" dirty="0"/>
              <a:t>=</a:t>
            </a:r>
            <a:r>
              <a:rPr lang="pt-BR" dirty="0" err="1"/>
              <a:t>MATERIAL_CONTEUDO_ARQUIVO&amp;opcao</a:t>
            </a:r>
            <a:r>
              <a:rPr lang="pt-BR" dirty="0"/>
              <a:t>=1&amp;id=110828&amp;material=110828&amp;estado_anterior=9&amp;nome_salvo=5AFCCDB40CDE81D42F4B0E57A2831D6A.dat&amp;nome_novo=MA_ID110828_ATPC_2B_S2_TC_Educa%C3%A7%C3%A3oAntirracista_AF_Hist_MD_15eAF_MAT_MD_07_corrigido.pptx&amp;tipo_arquivo_upload=2&amp;</a:t>
            </a:r>
          </a:p>
          <a:p>
            <a:pPr marL="0" lvl="0" indent="0" algn="r" rtl="0">
              <a:lnSpc>
                <a:spcPct val="100000"/>
              </a:lnSpc>
              <a:spcBef>
                <a:spcPts val="0"/>
              </a:spcBef>
              <a:spcAft>
                <a:spcPts val="0"/>
              </a:spcAft>
              <a:buSzPts val="1400"/>
              <a:buNone/>
            </a:pPr>
            <a:endParaRPr lang="pt-BR" dirty="0"/>
          </a:p>
        </p:txBody>
      </p:sp>
      <p:sp>
        <p:nvSpPr>
          <p:cNvPr id="4" name="Espaço Reservado para Número de Slide 3"/>
          <p:cNvSpPr>
            <a:spLocks noGrp="1"/>
          </p:cNvSpPr>
          <p:nvPr>
            <p:ph type="sldNum" sz="quarter" idx="5"/>
          </p:nvPr>
        </p:nvSpPr>
        <p:spPr/>
        <p:txBody>
          <a:bodyPr/>
          <a:lstStyle/>
          <a:p>
            <a:fld id="{B57620B5-CD0C-438D-B87F-B9400942C32F}" type="slidenum">
              <a:rPr lang="pt-BR" smtClean="0"/>
              <a:t>8</a:t>
            </a:fld>
            <a:endParaRPr lang="pt-BR"/>
          </a:p>
        </p:txBody>
      </p:sp>
    </p:spTree>
    <p:extLst>
      <p:ext uri="{BB962C8B-B14F-4D97-AF65-F5344CB8AC3E}">
        <p14:creationId xmlns:p14="http://schemas.microsoft.com/office/powerpoint/2010/main" val="3166743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lvl="0" indent="0" algn="l" rtl="0">
              <a:lnSpc>
                <a:spcPct val="100000"/>
              </a:lnSpc>
              <a:spcBef>
                <a:spcPts val="0"/>
              </a:spcBef>
              <a:spcAft>
                <a:spcPts val="0"/>
              </a:spcAft>
              <a:buSzPts val="1400"/>
              <a:buNone/>
            </a:pPr>
            <a:r>
              <a:rPr lang="pt-BR" dirty="0"/>
              <a:t>link do vídeo:</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pt-BR" dirty="0"/>
              <a:t>CANAL PRETO. </a:t>
            </a:r>
            <a:r>
              <a:rPr lang="pt-BR" b="0" i="0" dirty="0">
                <a:solidFill>
                  <a:srgbClr val="0F0F0F"/>
                </a:solidFill>
                <a:effectLst/>
                <a:latin typeface="Roboto" panose="02000000000000000000" pitchFamily="2" charset="0"/>
              </a:rPr>
              <a:t>ENTENDA a IMPORTÂNCIA das COTAS! Disponível em: </a:t>
            </a:r>
          </a:p>
          <a:p>
            <a:pPr marL="0" lvl="0" indent="0" algn="l" rtl="0">
              <a:lnSpc>
                <a:spcPct val="100000"/>
              </a:lnSpc>
              <a:spcBef>
                <a:spcPts val="0"/>
              </a:spcBef>
              <a:spcAft>
                <a:spcPts val="0"/>
              </a:spcAft>
              <a:buSzPts val="1400"/>
              <a:buNone/>
            </a:pPr>
            <a:r>
              <a:rPr lang="pt-BR" u="sng" dirty="0">
                <a:solidFill>
                  <a:schemeClr val="hlink"/>
                </a:solidFill>
                <a:hlinkClick r:id="rId3"/>
              </a:rPr>
              <a:t>https://www.youtube.com/watch?v=SwN4ndBFaPg</a:t>
            </a:r>
            <a:r>
              <a:rPr lang="pt-BR" u="none" dirty="0">
                <a:solidFill>
                  <a:schemeClr val="hlink"/>
                </a:solidFill>
              </a:rPr>
              <a:t>. Acesso em: 36 maio 2024.</a:t>
            </a:r>
            <a:r>
              <a:rPr lang="pt-BR" dirty="0"/>
              <a:t> </a:t>
            </a:r>
          </a:p>
          <a:p>
            <a:pPr marL="0" lvl="0" indent="0" algn="l" rtl="0">
              <a:lnSpc>
                <a:spcPct val="100000"/>
              </a:lnSpc>
              <a:spcBef>
                <a:spcPts val="0"/>
              </a:spcBef>
              <a:spcAft>
                <a:spcPts val="0"/>
              </a:spcAft>
              <a:buSzPts val="1400"/>
              <a:buNone/>
            </a:pPr>
            <a:endParaRPr lang="pt-BR" dirty="0"/>
          </a:p>
          <a:p>
            <a:pPr marL="0" lvl="0" indent="0" algn="l" rtl="0">
              <a:lnSpc>
                <a:spcPct val="100000"/>
              </a:lnSpc>
              <a:spcBef>
                <a:spcPts val="0"/>
              </a:spcBef>
              <a:spcAft>
                <a:spcPts val="0"/>
              </a:spcAft>
              <a:buSzPts val="1400"/>
              <a:buNone/>
            </a:pPr>
            <a:r>
              <a:rPr lang="pt-BR" dirty="0"/>
              <a:t>link do vídeo:</a:t>
            </a:r>
          </a:p>
          <a:p>
            <a:pPr marL="0" lvl="0" indent="0" algn="l" rtl="0">
              <a:lnSpc>
                <a:spcPct val="100000"/>
              </a:lnSpc>
              <a:spcBef>
                <a:spcPts val="0"/>
              </a:spcBef>
              <a:spcAft>
                <a:spcPts val="0"/>
              </a:spcAft>
              <a:buSzPts val="1400"/>
              <a:buNone/>
            </a:pPr>
            <a:r>
              <a:rPr lang="pt-BR" dirty="0"/>
              <a:t>PONDÉ, Luiz Felipe. Cotas Raciais. Disponível em: </a:t>
            </a:r>
            <a:r>
              <a:rPr lang="pt-BR" u="sng" dirty="0">
                <a:solidFill>
                  <a:schemeClr val="hlink"/>
                </a:solidFill>
                <a:hlinkClick r:id="rId4"/>
              </a:rPr>
              <a:t>https://www.youtube.com/watch?v=w9ah0QeH77I</a:t>
            </a:r>
            <a:r>
              <a:rPr lang="pt-BR" u="none" dirty="0">
                <a:solidFill>
                  <a:schemeClr val="hlink"/>
                </a:solidFill>
              </a:rPr>
              <a:t>. Acesso em: 3 maio 2024.</a:t>
            </a:r>
            <a:endParaRPr lang="pt-BR" dirty="0"/>
          </a:p>
          <a:p>
            <a:pPr marL="0" lvl="0" indent="0" algn="l" rtl="0">
              <a:lnSpc>
                <a:spcPct val="100000"/>
              </a:lnSpc>
              <a:spcBef>
                <a:spcPts val="0"/>
              </a:spcBef>
              <a:spcAft>
                <a:spcPts val="0"/>
              </a:spcAft>
              <a:buSzPts val="1400"/>
              <a:buNone/>
            </a:pPr>
            <a:endParaRPr lang="pt-BR" dirty="0"/>
          </a:p>
        </p:txBody>
      </p:sp>
      <p:sp>
        <p:nvSpPr>
          <p:cNvPr id="4" name="Espaço Reservado para Número de Slide 3"/>
          <p:cNvSpPr>
            <a:spLocks noGrp="1"/>
          </p:cNvSpPr>
          <p:nvPr>
            <p:ph type="sldNum" sz="quarter" idx="5"/>
          </p:nvPr>
        </p:nvSpPr>
        <p:spPr/>
        <p:txBody>
          <a:bodyPr/>
          <a:lstStyle/>
          <a:p>
            <a:fld id="{B57620B5-CD0C-438D-B87F-B9400942C32F}" type="slidenum">
              <a:rPr lang="pt-BR" smtClean="0"/>
              <a:t>9</a:t>
            </a:fld>
            <a:endParaRPr lang="pt-BR"/>
          </a:p>
        </p:txBody>
      </p:sp>
    </p:spTree>
    <p:extLst>
      <p:ext uri="{BB962C8B-B14F-4D97-AF65-F5344CB8AC3E}">
        <p14:creationId xmlns:p14="http://schemas.microsoft.com/office/powerpoint/2010/main" val="1134042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pic>
        <p:nvPicPr>
          <p:cNvPr id="11" name="Imagem 10">
            <a:extLst>
              <a:ext uri="{FF2B5EF4-FFF2-40B4-BE49-F238E27FC236}">
                <a16:creationId xmlns:a16="http://schemas.microsoft.com/office/drawing/2014/main" id="{3A64F166-BCE0-778F-31A4-F709AA234EAB}"/>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0" y="0"/>
            <a:ext cx="18288000" cy="10286999"/>
          </a:xfrm>
          <a:prstGeom prst="rect">
            <a:avLst/>
          </a:prstGeom>
        </p:spPr>
      </p:pic>
      <p:sp>
        <p:nvSpPr>
          <p:cNvPr id="12" name="Retângulo 11">
            <a:extLst>
              <a:ext uri="{FF2B5EF4-FFF2-40B4-BE49-F238E27FC236}">
                <a16:creationId xmlns:a16="http://schemas.microsoft.com/office/drawing/2014/main" id="{112C4B4C-C68F-6082-7FF5-496ABF2B4357}"/>
              </a:ext>
            </a:extLst>
          </p:cNvPr>
          <p:cNvSpPr/>
          <p:nvPr userDrawn="1"/>
        </p:nvSpPr>
        <p:spPr>
          <a:xfrm>
            <a:off x="525676" y="582132"/>
            <a:ext cx="17236648" cy="9122735"/>
          </a:xfrm>
          <a:prstGeom prst="rect">
            <a:avLst/>
          </a:prstGeom>
          <a:solidFill>
            <a:schemeClr val="lt1">
              <a:alpha val="84147"/>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7" name="Imagem 6">
            <a:extLst>
              <a:ext uri="{FF2B5EF4-FFF2-40B4-BE49-F238E27FC236}">
                <a16:creationId xmlns:a16="http://schemas.microsoft.com/office/drawing/2014/main" id="{3BEE32C3-69CF-8C4F-44BD-7D7BEEFABE7C}"/>
              </a:ext>
            </a:extLst>
          </p:cNvPr>
          <p:cNvPicPr>
            <a:picLocks noChangeAspect="1"/>
          </p:cNvPicPr>
          <p:nvPr userDrawn="1"/>
        </p:nvPicPr>
        <p:blipFill>
          <a:blip r:embed="rId14"/>
          <a:stretch>
            <a:fillRect/>
          </a:stretch>
        </p:blipFill>
        <p:spPr>
          <a:xfrm>
            <a:off x="16304923" y="8305800"/>
            <a:ext cx="1313091" cy="126555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www.youtube.com/watch?v=xAQLkKpLJas" TargetMode="External"/><Relationship Id="rId5" Type="http://schemas.openxmlformats.org/officeDocument/2006/relationships/image" Target="../media/image2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hyperlink" Target="https://www.scielo.br/j/rbee/a/F5g6rWB3wTZwyBN4LpLgv5C/" TargetMode="External"/><Relationship Id="rId3" Type="http://schemas.openxmlformats.org/officeDocument/2006/relationships/image" Target="../media/image8.png"/><Relationship Id="rId7" Type="http://schemas.openxmlformats.org/officeDocument/2006/relationships/hyperlink" Target="https://multiplicasp.educacao.sp.gov.br/wp-content/uploads/2023/12/documentoorientadormultiplicaspv06.pdf"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efape.educacao.sp.gov.br/wp-content/uploads/2021/06/eixos-de-formacao-2021.pdf" TargetMode="External"/><Relationship Id="rId5" Type="http://schemas.openxmlformats.org/officeDocument/2006/relationships/hyperlink" Target="https://www.educamaisbrasil.com.br/educacao/noticias/o-que-e-letramento-racial" TargetMode="External"/><Relationship Id="rId4" Type="http://schemas.openxmlformats.org/officeDocument/2006/relationships/hyperlink" Target="https://www.scielo.br/j/pcp/a/t7LnYSxGhdKjVvZXf8Nj8Xb/?lang=pt" TargetMode="Externa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hyperlink" Target="https://acervocmsp.educacao.sp.gov.br/107831/681942.pdf" TargetMode="External"/><Relationship Id="rId13" Type="http://schemas.openxmlformats.org/officeDocument/2006/relationships/hyperlink" Target="https://multiplicasp.educacao.sp.gov.br/wp-content/uploads/2023/12/documentoorientadormultiplicaspv06.pdf" TargetMode="External"/><Relationship Id="rId3" Type="http://schemas.openxmlformats.org/officeDocument/2006/relationships/image" Target="../media/image7.png"/><Relationship Id="rId7" Type="http://schemas.openxmlformats.org/officeDocument/2006/relationships/hyperlink" Target="https://www2.unifap.br/neab/files/2021/01/Racismo-estrutural-Feminismos-Silvio-Luiz-de-Almeida.pdf" TargetMode="External"/><Relationship Id="rId12" Type="http://schemas.openxmlformats.org/officeDocument/2006/relationships/hyperlink" Target="https://www.youtube.com/watch?v=w9ah0QeH77I"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canva.com/design/DAF5CcgQjS0/wnc8v7qfcKbyPDV94hwoEg/edit?utm_content=DAF5CcgQjS0&amp;utm_campaign=designshare&amp;utm_medium=link2&amp;utm_source=sharebutton" TargetMode="External"/><Relationship Id="rId11" Type="http://schemas.openxmlformats.org/officeDocument/2006/relationships/hyperlink" Target="https://www.youtube.com/watch?v=SwN4ndBFaPg" TargetMode="External"/><Relationship Id="rId5" Type="http://schemas.openxmlformats.org/officeDocument/2006/relationships/image" Target="../media/image26.png"/><Relationship Id="rId10" Type="http://schemas.openxmlformats.org/officeDocument/2006/relationships/hyperlink" Target="https://acervocmsp.educacao.sp.gov.br/110827/721903.pdf" TargetMode="External"/><Relationship Id="rId4" Type="http://schemas.openxmlformats.org/officeDocument/2006/relationships/image" Target="../media/image8.png"/><Relationship Id="rId9" Type="http://schemas.openxmlformats.org/officeDocument/2006/relationships/hyperlink" Target="https://acervocmsp.educacao.sp.gov.br/110264/710312.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youtube.com/watch?v=w9ah0QeH77I" TargetMode="External"/><Relationship Id="rId5" Type="http://schemas.openxmlformats.org/officeDocument/2006/relationships/hyperlink" Target="https://www.youtube.com/watch?v=SwN4ndBFaPg" TargetMode="External"/><Relationship Id="rId4" Type="http://schemas.openxmlformats.org/officeDocument/2006/relationships/image" Target="../media/image8.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22A0E14-BCA1-2EAE-1FEC-9270979183B7}"/>
              </a:ext>
            </a:extLst>
          </p:cNvPr>
          <p:cNvSpPr/>
          <p:nvPr/>
        </p:nvSpPr>
        <p:spPr>
          <a:xfrm>
            <a:off x="525676" y="574157"/>
            <a:ext cx="17236648" cy="9122735"/>
          </a:xfrm>
          <a:prstGeom prst="rect">
            <a:avLst/>
          </a:prstGeom>
          <a:solidFill>
            <a:srgbClr val="389E9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8" name="TextBox 8"/>
          <p:cNvSpPr txBox="1"/>
          <p:nvPr/>
        </p:nvSpPr>
        <p:spPr>
          <a:xfrm>
            <a:off x="1696750" y="842920"/>
            <a:ext cx="7447250" cy="975267"/>
          </a:xfrm>
          <a:prstGeom prst="rect">
            <a:avLst/>
          </a:prstGeom>
        </p:spPr>
        <p:txBody>
          <a:bodyPr wrap="square" lIns="0" tIns="0" rIns="0" bIns="0" rtlCol="0" anchor="t">
            <a:spAutoFit/>
          </a:bodyPr>
          <a:lstStyle/>
          <a:p>
            <a:pPr marL="0" lvl="0" indent="0">
              <a:lnSpc>
                <a:spcPts val="9235"/>
              </a:lnSpc>
            </a:pPr>
            <a:r>
              <a:rPr lang="en-US" sz="3400" b="1" spc="703" dirty="0">
                <a:solidFill>
                  <a:schemeClr val="bg1"/>
                </a:solidFill>
                <a:latin typeface="Verdana" panose="020B0604030504040204" pitchFamily="34" charset="0"/>
                <a:ea typeface="Verdana" panose="020B0604030504040204" pitchFamily="34" charset="0"/>
                <a:cs typeface="Verdana" panose="020B0604030504040204" pitchFamily="34" charset="0"/>
              </a:rPr>
              <a:t>PAUTA FORMATIVA</a:t>
            </a:r>
          </a:p>
        </p:txBody>
      </p:sp>
      <p:pic>
        <p:nvPicPr>
          <p:cNvPr id="15" name="Imagem 14" descr="Uma imagem contendo objeto, relógio, mesa, pequeno&#10;&#10;Descrição gerada automaticamente">
            <a:extLst>
              <a:ext uri="{FF2B5EF4-FFF2-40B4-BE49-F238E27FC236}">
                <a16:creationId xmlns:a16="http://schemas.microsoft.com/office/drawing/2014/main" id="{76D407D4-57EB-D3BA-577A-B6B60DEFA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435" y="2592857"/>
            <a:ext cx="11315726" cy="6789435"/>
          </a:xfrm>
          <a:prstGeom prst="rect">
            <a:avLst/>
          </a:prstGeom>
          <a:effectLst/>
        </p:spPr>
      </p:pic>
      <p:pic>
        <p:nvPicPr>
          <p:cNvPr id="19" name="Imagem 18" descr="Ícone&#10;&#10;Descrição gerada automaticamente">
            <a:extLst>
              <a:ext uri="{FF2B5EF4-FFF2-40B4-BE49-F238E27FC236}">
                <a16:creationId xmlns:a16="http://schemas.microsoft.com/office/drawing/2014/main" id="{B4101A19-BFD3-4A96-C8AA-960548613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p:spPr>
      </p:pic>
      <p:pic>
        <p:nvPicPr>
          <p:cNvPr id="21" name="Imagem 20" descr="Forma&#10;&#10;Descrição gerada automaticamente">
            <a:extLst>
              <a:ext uri="{FF2B5EF4-FFF2-40B4-BE49-F238E27FC236}">
                <a16:creationId xmlns:a16="http://schemas.microsoft.com/office/drawing/2014/main" id="{E49BD82A-4D15-ECA5-D54F-A95FB6A03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916522">
            <a:off x="659806" y="2034424"/>
            <a:ext cx="5645381" cy="10493997"/>
          </a:xfrm>
          <a:prstGeom prst="rect">
            <a:avLst/>
          </a:prstGeom>
        </p:spPr>
      </p:pic>
      <p:pic>
        <p:nvPicPr>
          <p:cNvPr id="23" name="Imagem 22" descr="Ícone&#10;&#10;Descrição gerada automaticamente">
            <a:extLst>
              <a:ext uri="{FF2B5EF4-FFF2-40B4-BE49-F238E27FC236}">
                <a16:creationId xmlns:a16="http://schemas.microsoft.com/office/drawing/2014/main" id="{59E40BB4-3D7E-CAA9-4091-5028E99FB7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3323" y="4518308"/>
            <a:ext cx="5449091" cy="3065114"/>
          </a:xfrm>
          <a:prstGeom prst="rect">
            <a:avLst/>
          </a:prstGeom>
        </p:spPr>
      </p:pic>
      <p:sp>
        <p:nvSpPr>
          <p:cNvPr id="3" name="TextBox 8">
            <a:extLst>
              <a:ext uri="{FF2B5EF4-FFF2-40B4-BE49-F238E27FC236}">
                <a16:creationId xmlns:a16="http://schemas.microsoft.com/office/drawing/2014/main" id="{B1B851C3-8519-D47F-72E0-69867B4B3FA2}"/>
              </a:ext>
            </a:extLst>
          </p:cNvPr>
          <p:cNvSpPr txBox="1"/>
          <p:nvPr/>
        </p:nvSpPr>
        <p:spPr>
          <a:xfrm>
            <a:off x="1634714" y="2009840"/>
            <a:ext cx="16065576" cy="1015663"/>
          </a:xfrm>
          <a:prstGeom prst="rect">
            <a:avLst/>
          </a:prstGeom>
        </p:spPr>
        <p:txBody>
          <a:bodyPr wrap="square" lIns="0" tIns="0" rIns="0" bIns="0" rtlCol="0" anchor="t">
            <a:spAutoFit/>
          </a:bodyPr>
          <a:lstStyle/>
          <a:p>
            <a:pPr marL="0" lvl="0" indent="0"/>
            <a:r>
              <a:rPr lang="en-US" sz="6600" b="1" spc="703" dirty="0">
                <a:solidFill>
                  <a:srgbClr val="FFD200"/>
                </a:solidFill>
                <a:latin typeface="Verdana" panose="020B0604030504040204" pitchFamily="34" charset="0"/>
                <a:ea typeface="Verdana" panose="020B0604030504040204" pitchFamily="34" charset="0"/>
                <a:cs typeface="Verdana" panose="020B0604030504040204" pitchFamily="34" charset="0"/>
              </a:rPr>
              <a:t>EDUCAÇÃO ANTIRRACISTA</a:t>
            </a:r>
          </a:p>
        </p:txBody>
      </p:sp>
      <p:sp>
        <p:nvSpPr>
          <p:cNvPr id="4" name="Google Shape;99;p1">
            <a:extLst>
              <a:ext uri="{FF2B5EF4-FFF2-40B4-BE49-F238E27FC236}">
                <a16:creationId xmlns:a16="http://schemas.microsoft.com/office/drawing/2014/main" id="{97A236EF-BE28-2CC4-E64F-87C1933BF5EE}"/>
              </a:ext>
            </a:extLst>
          </p:cNvPr>
          <p:cNvSpPr txBox="1"/>
          <p:nvPr/>
        </p:nvSpPr>
        <p:spPr>
          <a:xfrm>
            <a:off x="13142690" y="9120692"/>
            <a:ext cx="4557600" cy="523200"/>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3400"/>
              <a:buFont typeface="Arial"/>
              <a:buNone/>
            </a:pPr>
            <a:r>
              <a:rPr lang="pt-BR" sz="3400" b="1" dirty="0">
                <a:solidFill>
                  <a:schemeClr val="lt1"/>
                </a:solidFill>
                <a:latin typeface="Verdana"/>
                <a:ea typeface="Verdana"/>
                <a:cs typeface="Verdana"/>
                <a:sym typeface="Verdana"/>
              </a:rPr>
              <a:t>9</a:t>
            </a:r>
            <a:r>
              <a:rPr lang="pt-BR" sz="3400" b="1" i="0" u="sng" strike="noStrike" cap="none" baseline="30000" dirty="0">
                <a:solidFill>
                  <a:schemeClr val="lt1"/>
                </a:solidFill>
                <a:latin typeface="Verdana"/>
                <a:ea typeface="Verdana"/>
                <a:cs typeface="Verdana"/>
                <a:sym typeface="Verdana"/>
              </a:rPr>
              <a:t>o</a:t>
            </a:r>
            <a:r>
              <a:rPr lang="pt-BR" sz="3400" b="1" i="0" u="none" strike="noStrike" cap="none" dirty="0">
                <a:solidFill>
                  <a:schemeClr val="lt1"/>
                </a:solidFill>
                <a:latin typeface="Verdana"/>
                <a:ea typeface="Verdana"/>
                <a:cs typeface="Verdana"/>
                <a:sym typeface="Verdana"/>
              </a:rPr>
              <a:t> ENCONTRO</a:t>
            </a:r>
            <a:endParaRPr sz="1800" b="0" i="0" u="none" strike="noStrike" cap="none"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4A37CE02-8FB3-6CBE-CC83-F48F6B50DA61}"/>
              </a:ext>
            </a:extLst>
          </p:cNvPr>
          <p:cNvSpPr txBox="1"/>
          <p:nvPr/>
        </p:nvSpPr>
        <p:spPr>
          <a:xfrm>
            <a:off x="2549290" y="639354"/>
            <a:ext cx="10209779" cy="975203"/>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CONCEITOS IMPORTANTES</a:t>
            </a:r>
          </a:p>
        </p:txBody>
      </p:sp>
      <p:sp>
        <p:nvSpPr>
          <p:cNvPr id="17" name="TextBox 10">
            <a:extLst>
              <a:ext uri="{FF2B5EF4-FFF2-40B4-BE49-F238E27FC236}">
                <a16:creationId xmlns:a16="http://schemas.microsoft.com/office/drawing/2014/main" id="{6A4FC66E-0F79-42F0-A53F-C97EC1A01BFA}"/>
              </a:ext>
            </a:extLst>
          </p:cNvPr>
          <p:cNvSpPr txBox="1"/>
          <p:nvPr/>
        </p:nvSpPr>
        <p:spPr>
          <a:xfrm>
            <a:off x="2549290" y="839171"/>
            <a:ext cx="9036019" cy="1189108"/>
          </a:xfrm>
          <a:prstGeom prst="rect">
            <a:avLst/>
          </a:prstGeom>
        </p:spPr>
        <p:txBody>
          <a:bodyPr wrap="square" lIns="0" tIns="0" rIns="0" bIns="0" rtlCol="0" anchor="t">
            <a:spAutoFit/>
          </a:bodyPr>
          <a:lstStyle/>
          <a:p>
            <a:pPr>
              <a:lnSpc>
                <a:spcPts val="11672"/>
              </a:lnSpc>
            </a:pPr>
            <a:r>
              <a:rPr lang="pt-BR" sz="2400" dirty="0">
                <a:solidFill>
                  <a:srgbClr val="389E94"/>
                </a:solidFill>
                <a:latin typeface="Verdana" panose="020B0604030504040204" pitchFamily="34" charset="0"/>
                <a:ea typeface="Verdana" panose="020B0604030504040204" pitchFamily="34" charset="0"/>
                <a:cs typeface="Verdana" panose="020B0604030504040204" pitchFamily="34" charset="0"/>
              </a:rPr>
              <a:t>Desenho Universal para a Aprendizagem − DUA</a:t>
            </a:r>
          </a:p>
        </p:txBody>
      </p:sp>
      <p:grpSp>
        <p:nvGrpSpPr>
          <p:cNvPr id="18" name="Agrupar 17">
            <a:extLst>
              <a:ext uri="{FF2B5EF4-FFF2-40B4-BE49-F238E27FC236}">
                <a16:creationId xmlns:a16="http://schemas.microsoft.com/office/drawing/2014/main" id="{14D81904-8F14-33FE-DC08-EFEC1B96DEE2}"/>
              </a:ext>
            </a:extLst>
          </p:cNvPr>
          <p:cNvGrpSpPr/>
          <p:nvPr/>
        </p:nvGrpSpPr>
        <p:grpSpPr>
          <a:xfrm>
            <a:off x="-716027" y="7754823"/>
            <a:ext cx="4333052" cy="3643718"/>
            <a:chOff x="-1783761" y="4364463"/>
            <a:chExt cx="10493997" cy="8523518"/>
          </a:xfrm>
        </p:grpSpPr>
        <p:pic>
          <p:nvPicPr>
            <p:cNvPr id="19" name="Imagem 18" descr="Ícone&#10;&#10;Descrição gerada automaticamente">
              <a:extLst>
                <a:ext uri="{FF2B5EF4-FFF2-40B4-BE49-F238E27FC236}">
                  <a16:creationId xmlns:a16="http://schemas.microsoft.com/office/drawing/2014/main" id="{245AB6C8-B85B-7079-F875-937970CE8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p:spPr>
        </p:pic>
        <p:pic>
          <p:nvPicPr>
            <p:cNvPr id="20" name="Imagem 19" descr="Forma&#10;&#10;Descrição gerada automaticamente">
              <a:extLst>
                <a:ext uri="{FF2B5EF4-FFF2-40B4-BE49-F238E27FC236}">
                  <a16:creationId xmlns:a16="http://schemas.microsoft.com/office/drawing/2014/main" id="{E0BFA02D-FED8-BED8-0E82-0E48DC24E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16522">
              <a:off x="640547" y="1940155"/>
              <a:ext cx="5645381" cy="10493997"/>
            </a:xfrm>
            <a:prstGeom prst="rect">
              <a:avLst/>
            </a:prstGeom>
          </p:spPr>
        </p:pic>
      </p:grpSp>
      <p:sp>
        <p:nvSpPr>
          <p:cNvPr id="22" name="Oval 21">
            <a:extLst>
              <a:ext uri="{FF2B5EF4-FFF2-40B4-BE49-F238E27FC236}">
                <a16:creationId xmlns:a16="http://schemas.microsoft.com/office/drawing/2014/main" id="{8A1183D4-C666-98DF-D0BC-C760BBDD90FE}"/>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A1A568FB-B943-571F-07B9-FB1132243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2333" y="1017613"/>
            <a:ext cx="1130300" cy="1130300"/>
          </a:xfrm>
          <a:prstGeom prst="rect">
            <a:avLst/>
          </a:prstGeom>
        </p:spPr>
      </p:pic>
      <p:sp>
        <p:nvSpPr>
          <p:cNvPr id="4" name="Google Shape;246;g1ff1e3da25a_0_555">
            <a:extLst>
              <a:ext uri="{FF2B5EF4-FFF2-40B4-BE49-F238E27FC236}">
                <a16:creationId xmlns:a16="http://schemas.microsoft.com/office/drawing/2014/main" id="{D9E1EEB4-3577-D76A-0E2A-0ECC732F1D58}"/>
              </a:ext>
            </a:extLst>
          </p:cNvPr>
          <p:cNvSpPr txBox="1"/>
          <p:nvPr/>
        </p:nvSpPr>
        <p:spPr>
          <a:xfrm>
            <a:off x="2625500" y="9022616"/>
            <a:ext cx="8695643"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dirty="0">
                <a:solidFill>
                  <a:schemeClr val="dk1"/>
                </a:solidFill>
                <a:latin typeface="Verdana" panose="020B0604030504040204" pitchFamily="34" charset="0"/>
                <a:ea typeface="Verdana" panose="020B0604030504040204" pitchFamily="34" charset="0"/>
                <a:cs typeface="Verdana"/>
                <a:sym typeface="Verdana"/>
              </a:rPr>
              <a:t>Fonte: ATPC EFAPE – Inclusão Escolar e Desenho Universal para a Aprendizagem. Disponível em: </a:t>
            </a:r>
            <a:r>
              <a:rPr lang="pt-BR" sz="1600" u="sng" dirty="0">
                <a:solidFill>
                  <a:srgbClr val="389E94"/>
                </a:solidFill>
                <a:latin typeface="Verdana" panose="020B0604030504040204" pitchFamily="34" charset="0"/>
                <a:ea typeface="Verdana" panose="020B0604030504040204" pitchFamily="34" charset="0"/>
                <a:cs typeface="Verdana"/>
                <a:sym typeface="Verdana"/>
                <a:hlinkClick r:id="rId6">
                  <a:extLst>
                    <a:ext uri="{A12FA001-AC4F-418D-AE19-62706E023703}">
                      <ahyp:hlinkClr xmlns:ahyp="http://schemas.microsoft.com/office/drawing/2018/hyperlinkcolor" val="tx"/>
                    </a:ext>
                  </a:extLst>
                </a:hlinkClick>
              </a:rPr>
              <a:t>www.youtube.com/watch?v=xAQLkKpLJas</a:t>
            </a:r>
            <a:r>
              <a:rPr lang="pt-BR" sz="1600" u="sng" dirty="0">
                <a:solidFill>
                  <a:srgbClr val="389E94"/>
                </a:solidFill>
                <a:latin typeface="Verdana" panose="020B0604030504040204" pitchFamily="34" charset="0"/>
                <a:ea typeface="Verdana" panose="020B0604030504040204" pitchFamily="34" charset="0"/>
                <a:cs typeface="Verdana"/>
                <a:sym typeface="Verdana"/>
              </a:rPr>
              <a:t> </a:t>
            </a:r>
            <a:r>
              <a:rPr lang="pt-BR" sz="1600" dirty="0">
                <a:solidFill>
                  <a:srgbClr val="389E94"/>
                </a:solidFill>
                <a:latin typeface="Verdana" panose="020B0604030504040204" pitchFamily="34" charset="0"/>
                <a:ea typeface="Verdana" panose="020B0604030504040204" pitchFamily="34" charset="0"/>
                <a:cs typeface="Verdana"/>
                <a:sym typeface="Verdana"/>
              </a:rPr>
              <a:t>  </a:t>
            </a:r>
            <a:endParaRPr dirty="0">
              <a:latin typeface="Verdana" panose="020B0604030504040204" pitchFamily="34" charset="0"/>
              <a:ea typeface="Verdana" panose="020B0604030504040204" pitchFamily="34" charset="0"/>
            </a:endParaRPr>
          </a:p>
        </p:txBody>
      </p:sp>
      <p:sp>
        <p:nvSpPr>
          <p:cNvPr id="5" name="Google Shape;250;g1ff1e3da25a_0_555">
            <a:extLst>
              <a:ext uri="{FF2B5EF4-FFF2-40B4-BE49-F238E27FC236}">
                <a16:creationId xmlns:a16="http://schemas.microsoft.com/office/drawing/2014/main" id="{1746F2B7-FFDE-9B37-D9B1-2A45D3CEBA5B}"/>
              </a:ext>
            </a:extLst>
          </p:cNvPr>
          <p:cNvSpPr txBox="1"/>
          <p:nvPr/>
        </p:nvSpPr>
        <p:spPr>
          <a:xfrm>
            <a:off x="972332" y="2935302"/>
            <a:ext cx="16517382"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800" b="1" dirty="0">
                <a:solidFill>
                  <a:schemeClr val="dk1"/>
                </a:solidFill>
                <a:latin typeface="Verdana" panose="020B0604030504040204" pitchFamily="34" charset="0"/>
                <a:ea typeface="Verdana" panose="020B0604030504040204" pitchFamily="34" charset="0"/>
              </a:rPr>
              <a:t>“Tornar a vida das pessoas mais simples”</a:t>
            </a:r>
            <a:r>
              <a:rPr lang="pt-BR" sz="1800" dirty="0">
                <a:solidFill>
                  <a:schemeClr val="dk1"/>
                </a:solidFill>
                <a:latin typeface="Verdana" panose="020B0604030504040204" pitchFamily="34" charset="0"/>
                <a:ea typeface="Verdana" panose="020B0604030504040204" pitchFamily="34" charset="0"/>
              </a:rPr>
              <a:t>. Foi com essa motivação que arquitetos, na década de 1970, criaram o conceito chamado </a:t>
            </a:r>
            <a:r>
              <a:rPr lang="pt-BR" sz="1800" b="1" dirty="0">
                <a:solidFill>
                  <a:schemeClr val="dk1"/>
                </a:solidFill>
                <a:latin typeface="Verdana" panose="020B0604030504040204" pitchFamily="34" charset="0"/>
                <a:ea typeface="Verdana" panose="020B0604030504040204" pitchFamily="34" charset="0"/>
              </a:rPr>
              <a:t>Desenho Universal</a:t>
            </a:r>
            <a:r>
              <a:rPr lang="pt-BR" sz="1800" dirty="0">
                <a:solidFill>
                  <a:schemeClr val="dk1"/>
                </a:solidFill>
                <a:latin typeface="Verdana" panose="020B0604030504040204" pitchFamily="34" charset="0"/>
                <a:ea typeface="Verdana" panose="020B0604030504040204" pitchFamily="34" charset="0"/>
              </a:rPr>
              <a:t>. É uma maneira pensar os ambientes e produtos para permitir o acesso do maior número possível de pessoas. Aplicado à educação, traduz-se em um conceito de reduzir as barreiras e ampliar as oportunidades para que cada estudante se desenvolva, guiado por um planejamento pedagógico e auxiliado por vários elementos, especialmente os digitais e tecnológicos. </a:t>
            </a:r>
            <a:endParaRPr sz="1800" dirty="0">
              <a:latin typeface="Verdana" panose="020B0604030504040204" pitchFamily="34" charset="0"/>
              <a:ea typeface="Verdana" panose="020B0604030504040204" pitchFamily="34" charset="0"/>
            </a:endParaRPr>
          </a:p>
        </p:txBody>
      </p:sp>
      <p:sp>
        <p:nvSpPr>
          <p:cNvPr id="8" name="Google Shape;251;g1ff1e3da25a_0_555">
            <a:extLst>
              <a:ext uri="{FF2B5EF4-FFF2-40B4-BE49-F238E27FC236}">
                <a16:creationId xmlns:a16="http://schemas.microsoft.com/office/drawing/2014/main" id="{59CABE0C-B5B1-A02A-D08A-CD70D3C120A1}"/>
              </a:ext>
            </a:extLst>
          </p:cNvPr>
          <p:cNvSpPr txBox="1"/>
          <p:nvPr/>
        </p:nvSpPr>
        <p:spPr>
          <a:xfrm>
            <a:off x="2625500" y="8556199"/>
            <a:ext cx="12474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800" dirty="0">
                <a:solidFill>
                  <a:schemeClr val="dk1"/>
                </a:solidFill>
                <a:latin typeface="Verdana" panose="020B0604030504040204" pitchFamily="34" charset="0"/>
                <a:ea typeface="Verdana" panose="020B0604030504040204" pitchFamily="34" charset="0"/>
              </a:rPr>
              <a:t>Tudo isso se apoia em profundas pesquisas sobre estudos sobre o cérebro e o processo de aprendizagem.</a:t>
            </a:r>
            <a:endParaRPr sz="1800" dirty="0">
              <a:latin typeface="Verdana" panose="020B0604030504040204" pitchFamily="34" charset="0"/>
              <a:ea typeface="Verdana" panose="020B0604030504040204" pitchFamily="34" charset="0"/>
            </a:endParaRPr>
          </a:p>
        </p:txBody>
      </p:sp>
      <p:sp>
        <p:nvSpPr>
          <p:cNvPr id="11" name="Google Shape;252;g1ff1e3da25a_0_555">
            <a:extLst>
              <a:ext uri="{FF2B5EF4-FFF2-40B4-BE49-F238E27FC236}">
                <a16:creationId xmlns:a16="http://schemas.microsoft.com/office/drawing/2014/main" id="{6622EC68-250F-1CD3-8637-4F8B0E54E8A8}"/>
              </a:ext>
            </a:extLst>
          </p:cNvPr>
          <p:cNvSpPr txBox="1"/>
          <p:nvPr/>
        </p:nvSpPr>
        <p:spPr>
          <a:xfrm>
            <a:off x="2339589" y="2263594"/>
            <a:ext cx="13465220" cy="50780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2100" dirty="0">
                <a:solidFill>
                  <a:schemeClr val="dk1"/>
                </a:solidFill>
                <a:latin typeface="Verdana" panose="020B0604030504040204" pitchFamily="34" charset="0"/>
                <a:ea typeface="Verdana" panose="020B0604030504040204" pitchFamily="34" charset="0"/>
              </a:rPr>
              <a:t>Resgatando e esclarecendo o conceito do DUA e sua aplicação, enriquecendo suas abordagens.</a:t>
            </a:r>
            <a:endParaRPr sz="2100" dirty="0">
              <a:latin typeface="Verdana" panose="020B0604030504040204" pitchFamily="34" charset="0"/>
              <a:ea typeface="Verdana" panose="020B0604030504040204" pitchFamily="34" charset="0"/>
            </a:endParaRPr>
          </a:p>
        </p:txBody>
      </p:sp>
      <p:sp>
        <p:nvSpPr>
          <p:cNvPr id="23" name="Google Shape;260;g1ff1e3da25a_0_555">
            <a:extLst>
              <a:ext uri="{FF2B5EF4-FFF2-40B4-BE49-F238E27FC236}">
                <a16:creationId xmlns:a16="http://schemas.microsoft.com/office/drawing/2014/main" id="{4DFF6C0D-3C9C-D675-4431-D52A00654A64}"/>
              </a:ext>
            </a:extLst>
          </p:cNvPr>
          <p:cNvSpPr txBox="1"/>
          <p:nvPr/>
        </p:nvSpPr>
        <p:spPr>
          <a:xfrm>
            <a:off x="823591" y="5551252"/>
            <a:ext cx="2793170" cy="101563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800" dirty="0">
                <a:solidFill>
                  <a:schemeClr val="dk1"/>
                </a:solidFill>
                <a:latin typeface="Verdana" panose="020B0604030504040204" pitchFamily="34" charset="0"/>
                <a:ea typeface="Verdana" panose="020B0604030504040204" pitchFamily="34" charset="0"/>
              </a:rPr>
              <a:t>Diagrama com os princípios orientadores do DUA</a:t>
            </a:r>
            <a:endParaRPr dirty="0">
              <a:latin typeface="Verdana" panose="020B0604030504040204" pitchFamily="34" charset="0"/>
              <a:ea typeface="Verdana" panose="020B0604030504040204" pitchFamily="34" charset="0"/>
            </a:endParaRPr>
          </a:p>
        </p:txBody>
      </p:sp>
      <p:sp>
        <p:nvSpPr>
          <p:cNvPr id="24" name="Google Shape;261;g1ff1e3da25a_0_555">
            <a:extLst>
              <a:ext uri="{FF2B5EF4-FFF2-40B4-BE49-F238E27FC236}">
                <a16:creationId xmlns:a16="http://schemas.microsoft.com/office/drawing/2014/main" id="{C35D9F88-6E9A-6D3A-DAA8-6BF4BDCCA8E0}"/>
              </a:ext>
            </a:extLst>
          </p:cNvPr>
          <p:cNvSpPr txBox="1"/>
          <p:nvPr/>
        </p:nvSpPr>
        <p:spPr>
          <a:xfrm>
            <a:off x="8766312" y="4232650"/>
            <a:ext cx="8723399"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800" b="1" dirty="0">
                <a:solidFill>
                  <a:schemeClr val="dk1"/>
                </a:solidFill>
                <a:latin typeface="Verdana" panose="020B0604030504040204" pitchFamily="34" charset="0"/>
                <a:ea typeface="Verdana" panose="020B0604030504040204" pitchFamily="34" charset="0"/>
              </a:rPr>
              <a:t>Engajamento: As lições fornecem opções que envolvem e interessam os alunos? </a:t>
            </a:r>
            <a:r>
              <a:rPr lang="pt-BR" sz="1800" dirty="0">
                <a:solidFill>
                  <a:schemeClr val="dk1"/>
                </a:solidFill>
                <a:latin typeface="Verdana" panose="020B0604030504040204" pitchFamily="34" charset="0"/>
                <a:ea typeface="Verdana" panose="020B0604030504040204" pitchFamily="34" charset="0"/>
              </a:rPr>
              <a:t>Quais são os elementos de interesse desta turma?</a:t>
            </a:r>
            <a:endParaRPr dirty="0">
              <a:latin typeface="Verdana" panose="020B0604030504040204" pitchFamily="34" charset="0"/>
              <a:ea typeface="Verdana" panose="020B0604030504040204" pitchFamily="34" charset="0"/>
            </a:endParaRPr>
          </a:p>
        </p:txBody>
      </p:sp>
      <p:sp>
        <p:nvSpPr>
          <p:cNvPr id="25" name="Google Shape;262;g1ff1e3da25a_0_555">
            <a:extLst>
              <a:ext uri="{FF2B5EF4-FFF2-40B4-BE49-F238E27FC236}">
                <a16:creationId xmlns:a16="http://schemas.microsoft.com/office/drawing/2014/main" id="{971E57D8-FD8E-DFE4-6476-CC5185F7BA50}"/>
              </a:ext>
            </a:extLst>
          </p:cNvPr>
          <p:cNvSpPr txBox="1"/>
          <p:nvPr/>
        </p:nvSpPr>
        <p:spPr>
          <a:xfrm>
            <a:off x="8766313" y="5239411"/>
            <a:ext cx="8723400"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800" b="1" dirty="0">
                <a:solidFill>
                  <a:schemeClr val="dk1"/>
                </a:solidFill>
                <a:latin typeface="Verdana" panose="020B0604030504040204" pitchFamily="34" charset="0"/>
                <a:ea typeface="Verdana" panose="020B0604030504040204" pitchFamily="34" charset="0"/>
              </a:rPr>
              <a:t>Representação: Quanto maiores as possibilidades, maior o aprendizado.</a:t>
            </a:r>
            <a:endParaRPr sz="1800" b="1" dirty="0">
              <a:solidFill>
                <a:schemeClr val="dk1"/>
              </a:solidFill>
              <a:latin typeface="Verdana" panose="020B0604030504040204" pitchFamily="34" charset="0"/>
              <a:ea typeface="Verdana" panose="020B0604030504040204" pitchFamily="34" charset="0"/>
            </a:endParaRPr>
          </a:p>
          <a:p>
            <a:pPr marL="0" lvl="0" indent="0" algn="l" rtl="0">
              <a:spcBef>
                <a:spcPts val="0"/>
              </a:spcBef>
              <a:spcAft>
                <a:spcPts val="0"/>
              </a:spcAft>
              <a:buNone/>
            </a:pPr>
            <a:r>
              <a:rPr lang="pt-BR" sz="1800" dirty="0">
                <a:solidFill>
                  <a:schemeClr val="dk1"/>
                </a:solidFill>
                <a:latin typeface="Verdana" panose="020B0604030504040204" pitchFamily="34" charset="0"/>
                <a:ea typeface="Verdana" panose="020B0604030504040204" pitchFamily="34" charset="0"/>
              </a:rPr>
              <a:t>As atividades fornecem vários exemplos sobre o mesmo assunto? Apresentam mais possibilidades de aprendizado? Estão de acordo com os estilos de aprendizado da turma?</a:t>
            </a:r>
            <a:endParaRPr dirty="0">
              <a:latin typeface="Verdana" panose="020B0604030504040204" pitchFamily="34" charset="0"/>
              <a:ea typeface="Verdana" panose="020B0604030504040204" pitchFamily="34" charset="0"/>
            </a:endParaRPr>
          </a:p>
        </p:txBody>
      </p:sp>
      <p:sp>
        <p:nvSpPr>
          <p:cNvPr id="26" name="Google Shape;263;g1ff1e3da25a_0_555">
            <a:extLst>
              <a:ext uri="{FF2B5EF4-FFF2-40B4-BE49-F238E27FC236}">
                <a16:creationId xmlns:a16="http://schemas.microsoft.com/office/drawing/2014/main" id="{0794C510-1199-9696-A55B-6D816471F8D1}"/>
              </a:ext>
            </a:extLst>
          </p:cNvPr>
          <p:cNvSpPr txBox="1"/>
          <p:nvPr/>
        </p:nvSpPr>
        <p:spPr>
          <a:xfrm>
            <a:off x="8766314" y="6844642"/>
            <a:ext cx="8142829"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800" b="1" dirty="0">
                <a:solidFill>
                  <a:schemeClr val="dk1"/>
                </a:solidFill>
                <a:latin typeface="Verdana" panose="020B0604030504040204" pitchFamily="34" charset="0"/>
                <a:ea typeface="Verdana" panose="020B0604030504040204" pitchFamily="34" charset="0"/>
              </a:rPr>
              <a:t>Ação e expressão: Quanto maiores as possibilidades de apresentar o conteúdo aprendido, maior o aprendizado.</a:t>
            </a:r>
            <a:endParaRPr sz="1800" b="1" dirty="0">
              <a:solidFill>
                <a:schemeClr val="dk1"/>
              </a:solidFill>
              <a:latin typeface="Verdana" panose="020B0604030504040204" pitchFamily="34" charset="0"/>
              <a:ea typeface="Verdana" panose="020B0604030504040204" pitchFamily="34" charset="0"/>
            </a:endParaRPr>
          </a:p>
          <a:p>
            <a:pPr marL="0" lvl="0" indent="0" algn="l" rtl="0">
              <a:spcBef>
                <a:spcPts val="0"/>
              </a:spcBef>
              <a:spcAft>
                <a:spcPts val="0"/>
              </a:spcAft>
              <a:buNone/>
            </a:pPr>
            <a:r>
              <a:rPr lang="pt-BR" sz="1800" dirty="0">
                <a:solidFill>
                  <a:schemeClr val="dk1"/>
                </a:solidFill>
                <a:latin typeface="Verdana" panose="020B0604030504040204" pitchFamily="34" charset="0"/>
                <a:ea typeface="Verdana" panose="020B0604030504040204" pitchFamily="34" charset="0"/>
              </a:rPr>
              <a:t>As atividades fornecem vários exemplos sobre o mesmo assunto? Apresentam mais possibilidades de aprendizado? Estão de acordo com os estilos de aprendizado da turma?</a:t>
            </a:r>
            <a:endParaRPr dirty="0">
              <a:latin typeface="Verdana" panose="020B0604030504040204" pitchFamily="34" charset="0"/>
              <a:ea typeface="Verdana" panose="020B0604030504040204" pitchFamily="34" charset="0"/>
            </a:endParaRPr>
          </a:p>
        </p:txBody>
      </p:sp>
      <p:grpSp>
        <p:nvGrpSpPr>
          <p:cNvPr id="35" name="Agrupar 34">
            <a:extLst>
              <a:ext uri="{FF2B5EF4-FFF2-40B4-BE49-F238E27FC236}">
                <a16:creationId xmlns:a16="http://schemas.microsoft.com/office/drawing/2014/main" id="{4E07129E-793B-F92A-EC5C-8DCB806148AD}"/>
              </a:ext>
            </a:extLst>
          </p:cNvPr>
          <p:cNvGrpSpPr/>
          <p:nvPr/>
        </p:nvGrpSpPr>
        <p:grpSpPr>
          <a:xfrm>
            <a:off x="3833311" y="4780207"/>
            <a:ext cx="4320558" cy="3037156"/>
            <a:chOff x="3462000" y="4078038"/>
            <a:chExt cx="4320558" cy="3037156"/>
          </a:xfrm>
        </p:grpSpPr>
        <p:sp>
          <p:nvSpPr>
            <p:cNvPr id="27" name="Google Shape;253;g1ff1e3da25a_0_555">
              <a:extLst>
                <a:ext uri="{FF2B5EF4-FFF2-40B4-BE49-F238E27FC236}">
                  <a16:creationId xmlns:a16="http://schemas.microsoft.com/office/drawing/2014/main" id="{153D2A6A-61D7-95A0-C425-60C3AD663306}"/>
                </a:ext>
              </a:extLst>
            </p:cNvPr>
            <p:cNvSpPr/>
            <p:nvPr/>
          </p:nvSpPr>
          <p:spPr>
            <a:xfrm>
              <a:off x="3462000" y="4078038"/>
              <a:ext cx="2392800" cy="21828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panose="020B0604030504040204" pitchFamily="34" charset="0"/>
                <a:ea typeface="Verdana" panose="020B0604030504040204" pitchFamily="34" charset="0"/>
                <a:cs typeface="Calibri"/>
                <a:sym typeface="Calibri"/>
              </a:endParaRPr>
            </a:p>
          </p:txBody>
        </p:sp>
        <p:sp>
          <p:nvSpPr>
            <p:cNvPr id="28" name="Google Shape;254;g1ff1e3da25a_0_555">
              <a:extLst>
                <a:ext uri="{FF2B5EF4-FFF2-40B4-BE49-F238E27FC236}">
                  <a16:creationId xmlns:a16="http://schemas.microsoft.com/office/drawing/2014/main" id="{25DBA4F3-E3B4-769F-6C92-F4705A3EE26F}"/>
                </a:ext>
              </a:extLst>
            </p:cNvPr>
            <p:cNvSpPr/>
            <p:nvPr/>
          </p:nvSpPr>
          <p:spPr>
            <a:xfrm>
              <a:off x="4312802" y="4932394"/>
              <a:ext cx="2392800" cy="21828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panose="020B0604030504040204" pitchFamily="34" charset="0"/>
                <a:ea typeface="Verdana" panose="020B0604030504040204" pitchFamily="34" charset="0"/>
                <a:cs typeface="Calibri"/>
                <a:sym typeface="Calibri"/>
              </a:endParaRPr>
            </a:p>
          </p:txBody>
        </p:sp>
        <p:sp>
          <p:nvSpPr>
            <p:cNvPr id="29" name="Google Shape;255;g1ff1e3da25a_0_555">
              <a:extLst>
                <a:ext uri="{FF2B5EF4-FFF2-40B4-BE49-F238E27FC236}">
                  <a16:creationId xmlns:a16="http://schemas.microsoft.com/office/drawing/2014/main" id="{5199C8DE-0C02-6122-9FE6-F34493838CFD}"/>
                </a:ext>
              </a:extLst>
            </p:cNvPr>
            <p:cNvSpPr/>
            <p:nvPr/>
          </p:nvSpPr>
          <p:spPr>
            <a:xfrm>
              <a:off x="5095424" y="4084500"/>
              <a:ext cx="2392800" cy="21828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panose="020B0604030504040204" pitchFamily="34" charset="0"/>
                <a:ea typeface="Verdana" panose="020B0604030504040204" pitchFamily="34" charset="0"/>
                <a:cs typeface="Calibri"/>
                <a:sym typeface="Calibri"/>
              </a:endParaRPr>
            </a:p>
          </p:txBody>
        </p:sp>
        <p:sp>
          <p:nvSpPr>
            <p:cNvPr id="30" name="Google Shape;256;g1ff1e3da25a_0_555">
              <a:extLst>
                <a:ext uri="{FF2B5EF4-FFF2-40B4-BE49-F238E27FC236}">
                  <a16:creationId xmlns:a16="http://schemas.microsoft.com/office/drawing/2014/main" id="{3F5B969A-2659-F5CC-A340-248C08ACAF1A}"/>
                </a:ext>
              </a:extLst>
            </p:cNvPr>
            <p:cNvSpPr txBox="1"/>
            <p:nvPr/>
          </p:nvSpPr>
          <p:spPr>
            <a:xfrm>
              <a:off x="3723539" y="4464564"/>
              <a:ext cx="1869721" cy="44624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700" b="1" dirty="0">
                  <a:solidFill>
                    <a:srgbClr val="0000FF"/>
                  </a:solidFill>
                  <a:latin typeface="Verdana" panose="020B0604030504040204" pitchFamily="34" charset="0"/>
                  <a:ea typeface="Verdana" panose="020B0604030504040204" pitchFamily="34" charset="0"/>
                </a:rPr>
                <a:t>Engajamento</a:t>
              </a:r>
              <a:endParaRPr sz="1300" b="1" dirty="0">
                <a:solidFill>
                  <a:srgbClr val="0000FF"/>
                </a:solidFill>
                <a:latin typeface="Verdana" panose="020B0604030504040204" pitchFamily="34" charset="0"/>
                <a:ea typeface="Verdana" panose="020B0604030504040204" pitchFamily="34" charset="0"/>
              </a:endParaRPr>
            </a:p>
          </p:txBody>
        </p:sp>
        <p:sp>
          <p:nvSpPr>
            <p:cNvPr id="31" name="Google Shape;257;g1ff1e3da25a_0_555">
              <a:extLst>
                <a:ext uri="{FF2B5EF4-FFF2-40B4-BE49-F238E27FC236}">
                  <a16:creationId xmlns:a16="http://schemas.microsoft.com/office/drawing/2014/main" id="{02795B07-36A8-8031-D471-CB987112FD8A}"/>
                </a:ext>
              </a:extLst>
            </p:cNvPr>
            <p:cNvSpPr txBox="1"/>
            <p:nvPr/>
          </p:nvSpPr>
          <p:spPr>
            <a:xfrm>
              <a:off x="4481987" y="6387435"/>
              <a:ext cx="2054429" cy="4462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700" b="1" dirty="0">
                  <a:solidFill>
                    <a:srgbClr val="0000FF"/>
                  </a:solidFill>
                  <a:latin typeface="Verdana" panose="020B0604030504040204" pitchFamily="34" charset="0"/>
                  <a:ea typeface="Verdana" panose="020B0604030504040204" pitchFamily="34" charset="0"/>
                </a:rPr>
                <a:t>Representação</a:t>
              </a:r>
              <a:endParaRPr sz="1300" b="1" dirty="0">
                <a:solidFill>
                  <a:srgbClr val="0000FF"/>
                </a:solidFill>
                <a:latin typeface="Verdana" panose="020B0604030504040204" pitchFamily="34" charset="0"/>
                <a:ea typeface="Verdana" panose="020B0604030504040204" pitchFamily="34" charset="0"/>
              </a:endParaRPr>
            </a:p>
          </p:txBody>
        </p:sp>
        <p:sp>
          <p:nvSpPr>
            <p:cNvPr id="33" name="Google Shape;258;g1ff1e3da25a_0_555">
              <a:extLst>
                <a:ext uri="{FF2B5EF4-FFF2-40B4-BE49-F238E27FC236}">
                  <a16:creationId xmlns:a16="http://schemas.microsoft.com/office/drawing/2014/main" id="{B2BD73B4-444C-1DD9-ED9D-C0DA827BF57D}"/>
                </a:ext>
              </a:extLst>
            </p:cNvPr>
            <p:cNvSpPr txBox="1"/>
            <p:nvPr/>
          </p:nvSpPr>
          <p:spPr>
            <a:xfrm>
              <a:off x="5952558" y="4325776"/>
              <a:ext cx="18300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sz="1700" b="1" dirty="0">
                  <a:solidFill>
                    <a:srgbClr val="0000FF"/>
                  </a:solidFill>
                  <a:latin typeface="Verdana" panose="020B0604030504040204" pitchFamily="34" charset="0"/>
                  <a:ea typeface="Verdana" panose="020B0604030504040204" pitchFamily="34" charset="0"/>
                </a:rPr>
                <a:t>Ação e expressão</a:t>
              </a:r>
              <a:endParaRPr sz="1300" b="1" dirty="0">
                <a:solidFill>
                  <a:srgbClr val="0000FF"/>
                </a:solidFill>
                <a:latin typeface="Verdana" panose="020B0604030504040204" pitchFamily="34" charset="0"/>
                <a:ea typeface="Verdana" panose="020B0604030504040204" pitchFamily="34" charset="0"/>
              </a:endParaRPr>
            </a:p>
          </p:txBody>
        </p:sp>
        <p:sp>
          <p:nvSpPr>
            <p:cNvPr id="34" name="Google Shape;259;g1ff1e3da25a_0_555">
              <a:extLst>
                <a:ext uri="{FF2B5EF4-FFF2-40B4-BE49-F238E27FC236}">
                  <a16:creationId xmlns:a16="http://schemas.microsoft.com/office/drawing/2014/main" id="{8411C3F4-2435-7F9E-D218-44D775410A44}"/>
                </a:ext>
              </a:extLst>
            </p:cNvPr>
            <p:cNvSpPr txBox="1"/>
            <p:nvPr/>
          </p:nvSpPr>
          <p:spPr>
            <a:xfrm>
              <a:off x="5070026" y="5085644"/>
              <a:ext cx="799024"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1800" b="1" dirty="0">
                  <a:solidFill>
                    <a:srgbClr val="38761D"/>
                  </a:solidFill>
                  <a:latin typeface="Verdana" panose="020B0604030504040204" pitchFamily="34" charset="0"/>
                  <a:ea typeface="Verdana" panose="020B0604030504040204" pitchFamily="34" charset="0"/>
                </a:rPr>
                <a:t>DUA</a:t>
              </a:r>
              <a:endParaRPr b="1" dirty="0">
                <a:solidFill>
                  <a:srgbClr val="38761D"/>
                </a:solidFill>
                <a:latin typeface="Verdana" panose="020B0604030504040204" pitchFamily="34" charset="0"/>
                <a:ea typeface="Verdana" panose="020B0604030504040204" pitchFamily="34" charset="0"/>
              </a:endParaRPr>
            </a:p>
          </p:txBody>
        </p:sp>
      </p:grpSp>
      <p:grpSp>
        <p:nvGrpSpPr>
          <p:cNvPr id="2" name="Agrupar 1">
            <a:extLst>
              <a:ext uri="{FF2B5EF4-FFF2-40B4-BE49-F238E27FC236}">
                <a16:creationId xmlns:a16="http://schemas.microsoft.com/office/drawing/2014/main" id="{7B20291B-A8F1-9B0D-6A45-99E1F18B8945}"/>
              </a:ext>
            </a:extLst>
          </p:cNvPr>
          <p:cNvGrpSpPr/>
          <p:nvPr/>
        </p:nvGrpSpPr>
        <p:grpSpPr>
          <a:xfrm>
            <a:off x="15738709" y="-748339"/>
            <a:ext cx="2829203" cy="4333052"/>
            <a:chOff x="15675743" y="-804518"/>
            <a:chExt cx="2829203" cy="4333052"/>
          </a:xfrm>
        </p:grpSpPr>
        <p:pic>
          <p:nvPicPr>
            <p:cNvPr id="6" name="Imagem 5" descr="Ícone&#10;&#10;Descrição gerada automaticamente">
              <a:extLst>
                <a:ext uri="{FF2B5EF4-FFF2-40B4-BE49-F238E27FC236}">
                  <a16:creationId xmlns:a16="http://schemas.microsoft.com/office/drawing/2014/main" id="{AB3D6F27-1B14-C357-96BE-78BE631C5D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5209" y="-507288"/>
              <a:ext cx="2299737" cy="2854233"/>
            </a:xfrm>
            <a:prstGeom prst="rect">
              <a:avLst/>
            </a:prstGeom>
          </p:spPr>
        </p:pic>
        <p:pic>
          <p:nvPicPr>
            <p:cNvPr id="7" name="Imagem 6" descr="Forma&#10;&#10;Descrição gerada automaticamente">
              <a:extLst>
                <a:ext uri="{FF2B5EF4-FFF2-40B4-BE49-F238E27FC236}">
                  <a16:creationId xmlns:a16="http://schemas.microsoft.com/office/drawing/2014/main" id="{EFBAD651-1B61-0CB5-B4AB-66645AA25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15675743" y="-804518"/>
              <a:ext cx="2413343" cy="433305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4A37CE02-8FB3-6CBE-CC83-F48F6B50DA61}"/>
              </a:ext>
            </a:extLst>
          </p:cNvPr>
          <p:cNvSpPr txBox="1"/>
          <p:nvPr/>
        </p:nvSpPr>
        <p:spPr>
          <a:xfrm>
            <a:off x="2549290" y="639354"/>
            <a:ext cx="10209779" cy="975203"/>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CONCEITOS IMPORTANTES</a:t>
            </a:r>
          </a:p>
        </p:txBody>
      </p:sp>
      <p:sp>
        <p:nvSpPr>
          <p:cNvPr id="17" name="TextBox 10">
            <a:extLst>
              <a:ext uri="{FF2B5EF4-FFF2-40B4-BE49-F238E27FC236}">
                <a16:creationId xmlns:a16="http://schemas.microsoft.com/office/drawing/2014/main" id="{6A4FC66E-0F79-42F0-A53F-C97EC1A01BFA}"/>
              </a:ext>
            </a:extLst>
          </p:cNvPr>
          <p:cNvSpPr txBox="1"/>
          <p:nvPr/>
        </p:nvSpPr>
        <p:spPr>
          <a:xfrm>
            <a:off x="2549290" y="839171"/>
            <a:ext cx="9036019" cy="1189108"/>
          </a:xfrm>
          <a:prstGeom prst="rect">
            <a:avLst/>
          </a:prstGeom>
        </p:spPr>
        <p:txBody>
          <a:bodyPr wrap="square" lIns="0" tIns="0" rIns="0" bIns="0" rtlCol="0" anchor="t">
            <a:spAutoFit/>
          </a:bodyPr>
          <a:lstStyle/>
          <a:p>
            <a:pPr>
              <a:lnSpc>
                <a:spcPts val="11672"/>
              </a:lnSpc>
            </a:pPr>
            <a:r>
              <a:rPr lang="pt-BR" sz="2400" dirty="0">
                <a:solidFill>
                  <a:srgbClr val="389E94"/>
                </a:solidFill>
                <a:latin typeface="Verdana" panose="020B0604030504040204" pitchFamily="34" charset="0"/>
                <a:ea typeface="Verdana" panose="020B0604030504040204" pitchFamily="34" charset="0"/>
                <a:cs typeface="Verdana" panose="020B0604030504040204" pitchFamily="34" charset="0"/>
              </a:rPr>
              <a:t>Sumarizando os conceitos que analisamos</a:t>
            </a:r>
          </a:p>
        </p:txBody>
      </p:sp>
      <p:sp>
        <p:nvSpPr>
          <p:cNvPr id="22" name="Oval 21">
            <a:extLst>
              <a:ext uri="{FF2B5EF4-FFF2-40B4-BE49-F238E27FC236}">
                <a16:creationId xmlns:a16="http://schemas.microsoft.com/office/drawing/2014/main" id="{8A1183D4-C666-98DF-D0BC-C760BBDD90FE}"/>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A1A568FB-B943-571F-07B9-FB11322437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2333" y="1017613"/>
            <a:ext cx="1130300" cy="1130300"/>
          </a:xfrm>
          <a:prstGeom prst="rect">
            <a:avLst/>
          </a:prstGeom>
        </p:spPr>
      </p:pic>
      <p:sp>
        <p:nvSpPr>
          <p:cNvPr id="2" name="Google Shape;279;g1ff1e3da25a_0_92">
            <a:extLst>
              <a:ext uri="{FF2B5EF4-FFF2-40B4-BE49-F238E27FC236}">
                <a16:creationId xmlns:a16="http://schemas.microsoft.com/office/drawing/2014/main" id="{76519716-5BD2-C5A9-89F0-42DC2F94BC14}"/>
              </a:ext>
            </a:extLst>
          </p:cNvPr>
          <p:cNvSpPr txBox="1"/>
          <p:nvPr/>
        </p:nvSpPr>
        <p:spPr>
          <a:xfrm>
            <a:off x="1094190" y="2797590"/>
            <a:ext cx="13169425"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dirty="0">
                <a:solidFill>
                  <a:schemeClr val="dk1"/>
                </a:solidFill>
                <a:latin typeface="Verdana"/>
                <a:ea typeface="Verdana"/>
                <a:cs typeface="Verdana"/>
                <a:sym typeface="Verdana"/>
              </a:rPr>
              <a:t>O </a:t>
            </a:r>
            <a:r>
              <a:rPr lang="pt-BR" b="1" dirty="0">
                <a:solidFill>
                  <a:schemeClr val="dk1"/>
                </a:solidFill>
                <a:latin typeface="Verdana"/>
                <a:ea typeface="Verdana"/>
                <a:cs typeface="Verdana"/>
                <a:sym typeface="Verdana"/>
              </a:rPr>
              <a:t>letramento racial</a:t>
            </a:r>
            <a:r>
              <a:rPr lang="pt-BR" dirty="0">
                <a:solidFill>
                  <a:schemeClr val="dk1"/>
                </a:solidFill>
                <a:latin typeface="Verdana"/>
                <a:ea typeface="Verdana"/>
                <a:cs typeface="Verdana"/>
                <a:sym typeface="Verdana"/>
              </a:rPr>
              <a:t> é a capacidade de compreender como as relações sociais, notadamente as étnico-raciais, se dão nos mais diferentes contextos e situações, suas consequências e desdobramentos.</a:t>
            </a:r>
            <a:endParaRPr sz="1600" dirty="0">
              <a:solidFill>
                <a:schemeClr val="dk1"/>
              </a:solidFill>
            </a:endParaRPr>
          </a:p>
        </p:txBody>
      </p:sp>
      <p:sp>
        <p:nvSpPr>
          <p:cNvPr id="6" name="Google Shape;280;g1ff1e3da25a_0_92">
            <a:extLst>
              <a:ext uri="{FF2B5EF4-FFF2-40B4-BE49-F238E27FC236}">
                <a16:creationId xmlns:a16="http://schemas.microsoft.com/office/drawing/2014/main" id="{3DD19899-D582-1F4A-0878-1AED18F9D804}"/>
              </a:ext>
            </a:extLst>
          </p:cNvPr>
          <p:cNvSpPr txBox="1"/>
          <p:nvPr/>
        </p:nvSpPr>
        <p:spPr>
          <a:xfrm>
            <a:off x="1094191" y="5155313"/>
            <a:ext cx="10618838"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b="1" dirty="0">
                <a:solidFill>
                  <a:schemeClr val="dk1"/>
                </a:solidFill>
                <a:latin typeface="Verdana"/>
                <a:ea typeface="Verdana"/>
                <a:cs typeface="Verdana"/>
                <a:sym typeface="Verdana"/>
              </a:rPr>
              <a:t>Empatia e Cooperação (Competência 9 da BNCC)</a:t>
            </a:r>
            <a:r>
              <a:rPr lang="pt-BR" dirty="0">
                <a:solidFill>
                  <a:schemeClr val="dk1"/>
                </a:solidFill>
                <a:latin typeface="Verdana"/>
                <a:ea typeface="Verdana"/>
                <a:cs typeface="Verdana"/>
                <a:sym typeface="Verdana"/>
              </a:rPr>
              <a:t> — Exercitar a empatia, o diálogo, a resolução de conflitos e a cooperação, fazendo-se respeitar e promovendo o respeito ao outro e aos direitos humanos, com acolhimento e valorização da diversidade de indivíduos e de grupos sociais, seus saberes, identidades, culturas e potencialidades, sem preconceitos de qualquer natureza (SÃO PAULO, 2019, p. 30).</a:t>
            </a:r>
            <a:endParaRPr sz="1200" dirty="0"/>
          </a:p>
        </p:txBody>
      </p:sp>
      <p:pic>
        <p:nvPicPr>
          <p:cNvPr id="7" name="Google Shape;281;g1ff1e3da25a_0_92" descr="Diagrama">
            <a:extLst>
              <a:ext uri="{FF2B5EF4-FFF2-40B4-BE49-F238E27FC236}">
                <a16:creationId xmlns:a16="http://schemas.microsoft.com/office/drawing/2014/main" id="{0046A427-F694-4ED8-0ECF-E8AEA958018A}"/>
              </a:ext>
            </a:extLst>
          </p:cNvPr>
          <p:cNvPicPr preferRelativeResize="0"/>
          <p:nvPr/>
        </p:nvPicPr>
        <p:blipFill rotWithShape="1">
          <a:blip r:embed="rId4">
            <a:alphaModFix/>
          </a:blip>
          <a:srcRect l="3444" t="1994" r="2957" b="4800"/>
          <a:stretch/>
        </p:blipFill>
        <p:spPr>
          <a:xfrm>
            <a:off x="11985441" y="5269442"/>
            <a:ext cx="4196100" cy="4236900"/>
          </a:xfrm>
          <a:prstGeom prst="flowChartConnector">
            <a:avLst/>
          </a:prstGeom>
          <a:solidFill>
            <a:schemeClr val="lt2"/>
          </a:solidFill>
          <a:ln>
            <a:noFill/>
          </a:ln>
        </p:spPr>
      </p:pic>
      <p:sp>
        <p:nvSpPr>
          <p:cNvPr id="9" name="Google Shape;282;g1ff1e3da25a_0_92">
            <a:extLst>
              <a:ext uri="{FF2B5EF4-FFF2-40B4-BE49-F238E27FC236}">
                <a16:creationId xmlns:a16="http://schemas.microsoft.com/office/drawing/2014/main" id="{56C6798E-D69A-24D3-3EA8-3648268E225B}"/>
              </a:ext>
            </a:extLst>
          </p:cNvPr>
          <p:cNvSpPr txBox="1"/>
          <p:nvPr/>
        </p:nvSpPr>
        <p:spPr>
          <a:xfrm>
            <a:off x="2854209" y="6983860"/>
            <a:ext cx="8731100"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dirty="0">
                <a:latin typeface="Verdana"/>
                <a:ea typeface="Verdana"/>
                <a:cs typeface="Verdana"/>
                <a:sym typeface="Verdana"/>
              </a:rPr>
              <a:t>A premissa do Programa Multiplica SP é a </a:t>
            </a:r>
            <a:r>
              <a:rPr lang="pt-BR" b="1" dirty="0">
                <a:latin typeface="Verdana"/>
                <a:ea typeface="Verdana"/>
                <a:cs typeface="Verdana"/>
                <a:sym typeface="Verdana"/>
              </a:rPr>
              <a:t>formação entre pares</a:t>
            </a:r>
            <a:r>
              <a:rPr lang="pt-BR" dirty="0">
                <a:latin typeface="Verdana"/>
                <a:ea typeface="Verdana"/>
                <a:cs typeface="Verdana"/>
                <a:sym typeface="Verdana"/>
              </a:rPr>
              <a:t>, por meio da troca de experiências sobre a prática cotidiana e do compartilhamento de saberes, contribuindo para a busca de soluções e estratégias de forma colaborativa, ou seja, é a rede formando a rede.</a:t>
            </a:r>
            <a:endParaRPr dirty="0">
              <a:latin typeface="Verdana"/>
              <a:ea typeface="Verdana"/>
              <a:cs typeface="Verdana"/>
              <a:sym typeface="Verdana"/>
            </a:endParaRPr>
          </a:p>
        </p:txBody>
      </p:sp>
      <p:sp>
        <p:nvSpPr>
          <p:cNvPr id="10" name="Google Shape;283;g1ff1e3da25a_0_92">
            <a:extLst>
              <a:ext uri="{FF2B5EF4-FFF2-40B4-BE49-F238E27FC236}">
                <a16:creationId xmlns:a16="http://schemas.microsoft.com/office/drawing/2014/main" id="{9AF79E22-902D-73AD-9A6F-EB316ECA1970}"/>
              </a:ext>
            </a:extLst>
          </p:cNvPr>
          <p:cNvSpPr txBox="1"/>
          <p:nvPr/>
        </p:nvSpPr>
        <p:spPr>
          <a:xfrm>
            <a:off x="1083466" y="3542978"/>
            <a:ext cx="16112312" cy="156963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pt-BR" b="1" dirty="0">
                <a:solidFill>
                  <a:schemeClr val="dk1"/>
                </a:solidFill>
                <a:latin typeface="Verdana"/>
                <a:ea typeface="Verdana"/>
                <a:cs typeface="Verdana"/>
                <a:sym typeface="Verdana"/>
              </a:rPr>
              <a:t>Técnicas </a:t>
            </a:r>
            <a:r>
              <a:rPr lang="pt-BR" b="1" dirty="0" err="1">
                <a:solidFill>
                  <a:schemeClr val="dk1"/>
                </a:solidFill>
                <a:latin typeface="Verdana"/>
                <a:ea typeface="Verdana"/>
                <a:cs typeface="Verdana"/>
                <a:sym typeface="Verdana"/>
              </a:rPr>
              <a:t>Lemov</a:t>
            </a:r>
            <a:r>
              <a:rPr lang="pt-BR" dirty="0">
                <a:solidFill>
                  <a:schemeClr val="dk1"/>
                </a:solidFill>
                <a:latin typeface="Verdana"/>
                <a:ea typeface="Verdana"/>
                <a:cs typeface="Verdana"/>
                <a:sym typeface="Verdana"/>
              </a:rPr>
              <a:t> — Taxonomia vem do grego “</a:t>
            </a:r>
            <a:r>
              <a:rPr lang="pt-BR" i="1" dirty="0">
                <a:solidFill>
                  <a:schemeClr val="dk1"/>
                </a:solidFill>
                <a:latin typeface="Verdana"/>
                <a:ea typeface="Verdana"/>
                <a:cs typeface="Verdana"/>
                <a:sym typeface="Verdana"/>
              </a:rPr>
              <a:t>taxis”</a:t>
            </a:r>
            <a:r>
              <a:rPr lang="pt-BR" dirty="0">
                <a:solidFill>
                  <a:schemeClr val="dk1"/>
                </a:solidFill>
                <a:latin typeface="Verdana"/>
                <a:ea typeface="Verdana"/>
                <a:cs typeface="Verdana"/>
                <a:sym typeface="Verdana"/>
              </a:rPr>
              <a:t> , que é ordenação, e “</a:t>
            </a:r>
            <a:r>
              <a:rPr lang="pt-BR" i="1" dirty="0">
                <a:solidFill>
                  <a:schemeClr val="dk1"/>
                </a:solidFill>
                <a:latin typeface="Verdana"/>
                <a:ea typeface="Verdana"/>
                <a:cs typeface="Verdana"/>
                <a:sym typeface="Verdana"/>
              </a:rPr>
              <a:t>nomos</a:t>
            </a:r>
            <a:r>
              <a:rPr lang="pt-BR" dirty="0">
                <a:solidFill>
                  <a:schemeClr val="dk1"/>
                </a:solidFill>
                <a:latin typeface="Verdana"/>
                <a:ea typeface="Verdana"/>
                <a:cs typeface="Verdana"/>
                <a:sym typeface="Verdana"/>
              </a:rPr>
              <a:t>” , que é sistema, norma. A taxonomia </a:t>
            </a:r>
            <a:r>
              <a:rPr lang="pt-BR" dirty="0" err="1">
                <a:solidFill>
                  <a:schemeClr val="dk1"/>
                </a:solidFill>
                <a:latin typeface="Verdana"/>
                <a:ea typeface="Verdana"/>
                <a:cs typeface="Verdana"/>
                <a:sym typeface="Verdana"/>
              </a:rPr>
              <a:t>Lemov</a:t>
            </a:r>
            <a:r>
              <a:rPr lang="pt-BR" dirty="0">
                <a:solidFill>
                  <a:schemeClr val="dk1"/>
                </a:solidFill>
                <a:latin typeface="Verdana"/>
                <a:ea typeface="Verdana"/>
                <a:cs typeface="Verdana"/>
                <a:sym typeface="Verdana"/>
              </a:rPr>
              <a:t> catalogou técnicas de ensino utilizadas por professores de salas de aula com desempenho de destaque em excelência. Também conhecidas como “técnicas para ser um professor campeão”, são um conjunto de práticas de professores cujos alunos alcançaram boas notas nas avaliações nacionais nos EUA. Elas estão, dessa forma, muito mais ligadas ao aspecto de “como fazer” do que à ideia de “o quê” ou “porquê” fazer. São ferramentas muito boas, quando alinhadas à sua estratégia de ensino e abordagem. </a:t>
            </a:r>
            <a:endParaRPr sz="1200" dirty="0"/>
          </a:p>
        </p:txBody>
      </p:sp>
      <p:grpSp>
        <p:nvGrpSpPr>
          <p:cNvPr id="4" name="Agrupar 3">
            <a:extLst>
              <a:ext uri="{FF2B5EF4-FFF2-40B4-BE49-F238E27FC236}">
                <a16:creationId xmlns:a16="http://schemas.microsoft.com/office/drawing/2014/main" id="{E8FDD5BE-89A6-3EFD-B05A-E1A79A15E283}"/>
              </a:ext>
            </a:extLst>
          </p:cNvPr>
          <p:cNvGrpSpPr/>
          <p:nvPr/>
        </p:nvGrpSpPr>
        <p:grpSpPr>
          <a:xfrm>
            <a:off x="-716027" y="7754823"/>
            <a:ext cx="4333052" cy="3643718"/>
            <a:chOff x="-1783761" y="4364463"/>
            <a:chExt cx="10493997" cy="8523518"/>
          </a:xfrm>
        </p:grpSpPr>
        <p:pic>
          <p:nvPicPr>
            <p:cNvPr id="5" name="Imagem 4" descr="Ícone&#10;&#10;Descrição gerada automaticamente">
              <a:extLst>
                <a:ext uri="{FF2B5EF4-FFF2-40B4-BE49-F238E27FC236}">
                  <a16:creationId xmlns:a16="http://schemas.microsoft.com/office/drawing/2014/main" id="{0BB57D91-0C45-025E-0B36-46A90E423E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p:spPr>
        </p:pic>
        <p:pic>
          <p:nvPicPr>
            <p:cNvPr id="8" name="Imagem 7" descr="Forma&#10;&#10;Descrição gerada automaticamente">
              <a:extLst>
                <a:ext uri="{FF2B5EF4-FFF2-40B4-BE49-F238E27FC236}">
                  <a16:creationId xmlns:a16="http://schemas.microsoft.com/office/drawing/2014/main" id="{88AD11FE-4C23-759D-4C87-F93E85CE33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916522">
              <a:off x="640547" y="1940155"/>
              <a:ext cx="5645381" cy="10493997"/>
            </a:xfrm>
            <a:prstGeom prst="rect">
              <a:avLst/>
            </a:prstGeom>
          </p:spPr>
        </p:pic>
      </p:grpSp>
      <p:grpSp>
        <p:nvGrpSpPr>
          <p:cNvPr id="11" name="Agrupar 10">
            <a:extLst>
              <a:ext uri="{FF2B5EF4-FFF2-40B4-BE49-F238E27FC236}">
                <a16:creationId xmlns:a16="http://schemas.microsoft.com/office/drawing/2014/main" id="{C95B067E-3784-7670-1A56-9E8C400F12B1}"/>
              </a:ext>
            </a:extLst>
          </p:cNvPr>
          <p:cNvGrpSpPr/>
          <p:nvPr/>
        </p:nvGrpSpPr>
        <p:grpSpPr>
          <a:xfrm>
            <a:off x="15738709" y="-748339"/>
            <a:ext cx="2829203" cy="4333052"/>
            <a:chOff x="15675743" y="-804518"/>
            <a:chExt cx="2829203" cy="4333052"/>
          </a:xfrm>
        </p:grpSpPr>
        <p:pic>
          <p:nvPicPr>
            <p:cNvPr id="12" name="Imagem 11" descr="Ícone&#10;&#10;Descrição gerada automaticamente">
              <a:extLst>
                <a:ext uri="{FF2B5EF4-FFF2-40B4-BE49-F238E27FC236}">
                  <a16:creationId xmlns:a16="http://schemas.microsoft.com/office/drawing/2014/main" id="{B3E6DD6F-B216-851C-5E9E-96B4588CF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05209" y="-507288"/>
              <a:ext cx="2299737" cy="2854233"/>
            </a:xfrm>
            <a:prstGeom prst="rect">
              <a:avLst/>
            </a:prstGeom>
          </p:spPr>
        </p:pic>
        <p:pic>
          <p:nvPicPr>
            <p:cNvPr id="13" name="Imagem 12" descr="Forma&#10;&#10;Descrição gerada automaticamente">
              <a:extLst>
                <a:ext uri="{FF2B5EF4-FFF2-40B4-BE49-F238E27FC236}">
                  <a16:creationId xmlns:a16="http://schemas.microsoft.com/office/drawing/2014/main" id="{383B7978-5B26-1B8B-61FF-3E394B533E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00000">
              <a:off x="15675743" y="-804518"/>
              <a:ext cx="2413343" cy="4333052"/>
            </a:xfrm>
            <a:prstGeom prst="rect">
              <a:avLst/>
            </a:prstGeom>
          </p:spPr>
        </p:pic>
      </p:grpSp>
    </p:spTree>
    <p:extLst>
      <p:ext uri="{BB962C8B-B14F-4D97-AF65-F5344CB8AC3E}">
        <p14:creationId xmlns:p14="http://schemas.microsoft.com/office/powerpoint/2010/main" val="2384588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4A37CE02-8FB3-6CBE-CC83-F48F6B50DA61}"/>
              </a:ext>
            </a:extLst>
          </p:cNvPr>
          <p:cNvSpPr txBox="1"/>
          <p:nvPr/>
        </p:nvSpPr>
        <p:spPr>
          <a:xfrm>
            <a:off x="2549290" y="639354"/>
            <a:ext cx="10209779" cy="975203"/>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CONCEITOS IMPORTANTES</a:t>
            </a:r>
          </a:p>
        </p:txBody>
      </p:sp>
      <p:sp>
        <p:nvSpPr>
          <p:cNvPr id="17" name="TextBox 10">
            <a:extLst>
              <a:ext uri="{FF2B5EF4-FFF2-40B4-BE49-F238E27FC236}">
                <a16:creationId xmlns:a16="http://schemas.microsoft.com/office/drawing/2014/main" id="{6A4FC66E-0F79-42F0-A53F-C97EC1A01BFA}"/>
              </a:ext>
            </a:extLst>
          </p:cNvPr>
          <p:cNvSpPr txBox="1"/>
          <p:nvPr/>
        </p:nvSpPr>
        <p:spPr>
          <a:xfrm>
            <a:off x="2549290" y="839171"/>
            <a:ext cx="9036019" cy="1189108"/>
          </a:xfrm>
          <a:prstGeom prst="rect">
            <a:avLst/>
          </a:prstGeom>
        </p:spPr>
        <p:txBody>
          <a:bodyPr wrap="square" lIns="0" tIns="0" rIns="0" bIns="0" rtlCol="0" anchor="t">
            <a:spAutoFit/>
          </a:bodyPr>
          <a:lstStyle/>
          <a:p>
            <a:pPr>
              <a:lnSpc>
                <a:spcPts val="11672"/>
              </a:lnSpc>
            </a:pPr>
            <a:r>
              <a:rPr lang="pt-BR" sz="2400" dirty="0">
                <a:solidFill>
                  <a:srgbClr val="389E94"/>
                </a:solidFill>
                <a:latin typeface="Verdana" panose="020B0604030504040204" pitchFamily="34" charset="0"/>
                <a:ea typeface="Verdana" panose="020B0604030504040204" pitchFamily="34" charset="0"/>
                <a:cs typeface="Verdana" panose="020B0604030504040204" pitchFamily="34" charset="0"/>
              </a:rPr>
              <a:t>AVALIAÇÃO - Socialização de práticas pedagógicas</a:t>
            </a:r>
          </a:p>
        </p:txBody>
      </p:sp>
      <p:sp>
        <p:nvSpPr>
          <p:cNvPr id="22" name="Oval 21">
            <a:extLst>
              <a:ext uri="{FF2B5EF4-FFF2-40B4-BE49-F238E27FC236}">
                <a16:creationId xmlns:a16="http://schemas.microsoft.com/office/drawing/2014/main" id="{8A1183D4-C666-98DF-D0BC-C760BBDD90FE}"/>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A1A568FB-B943-571F-07B9-FB11322437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2333" y="1017613"/>
            <a:ext cx="1130300" cy="1130300"/>
          </a:xfrm>
          <a:prstGeom prst="rect">
            <a:avLst/>
          </a:prstGeom>
        </p:spPr>
      </p:pic>
      <p:sp>
        <p:nvSpPr>
          <p:cNvPr id="4" name="Google Shape;299;g1ff35a23c7d_0_21">
            <a:extLst>
              <a:ext uri="{FF2B5EF4-FFF2-40B4-BE49-F238E27FC236}">
                <a16:creationId xmlns:a16="http://schemas.microsoft.com/office/drawing/2014/main" id="{AA9F6D79-5662-C58D-C183-ABF6CD0840B9}"/>
              </a:ext>
            </a:extLst>
          </p:cNvPr>
          <p:cNvSpPr txBox="1"/>
          <p:nvPr/>
        </p:nvSpPr>
        <p:spPr>
          <a:xfrm>
            <a:off x="2549300" y="2384869"/>
            <a:ext cx="13120500" cy="2400627"/>
          </a:xfrm>
          <a:prstGeom prst="rect">
            <a:avLst/>
          </a:prstGeom>
          <a:noFill/>
          <a:ln>
            <a:noFill/>
          </a:ln>
        </p:spPr>
        <p:txBody>
          <a:bodyPr spcFirstLastPara="1" wrap="square" lIns="91425" tIns="91425" rIns="91425" bIns="91425" anchor="t" anchorCtr="0">
            <a:spAutoFit/>
          </a:bodyPr>
          <a:lstStyle/>
          <a:p>
            <a:pPr marL="0" lvl="0" indent="457200" algn="just" rtl="0">
              <a:spcBef>
                <a:spcPts val="0"/>
              </a:spcBef>
              <a:spcAft>
                <a:spcPts val="0"/>
              </a:spcAft>
              <a:buNone/>
            </a:pPr>
            <a:r>
              <a:rPr lang="pt-BR" dirty="0">
                <a:latin typeface="Verdana" panose="020B0604030504040204" pitchFamily="34" charset="0"/>
                <a:ea typeface="Verdana" panose="020B0604030504040204" pitchFamily="34" charset="0"/>
              </a:rPr>
              <a:t>Com a mesma inspiração da socialização prática em aula, este momento dos encontros tem como objetivo promover um espaço de reflexão, diálogo e troca de experiências frente à atividade realizada. Os professores,  agora, deverão escolher, dentro de todos os materiais digitais disponíveis, aqueles que podem ser complementados e utilizados como base para uma aula que use os elementos que foram discutidos durante os encontros do </a:t>
            </a:r>
            <a:r>
              <a:rPr lang="pt-BR" dirty="0" err="1">
                <a:latin typeface="Verdana" panose="020B0604030504040204" pitchFamily="34" charset="0"/>
                <a:ea typeface="Verdana" panose="020B0604030504040204" pitchFamily="34" charset="0"/>
              </a:rPr>
              <a:t>MultiplicaSP</a:t>
            </a:r>
            <a:r>
              <a:rPr lang="pt-BR" dirty="0">
                <a:latin typeface="Verdana" panose="020B0604030504040204" pitchFamily="34" charset="0"/>
                <a:ea typeface="Verdana" panose="020B0604030504040204" pitchFamily="34" charset="0"/>
              </a:rPr>
              <a:t> e, depois, apresentarão essa prática aos colegas. Essa socialização das práticas servirá como momento de reflexão e aprimoramento em conjunto e também como momento de avaliação da efetividade dos debates que se passaram durante o curso. A socialização se ocorrerá nos encontros 10 e 11. No 12º e último encontro, será realizado o Feedback e o </a:t>
            </a:r>
            <a:r>
              <a:rPr lang="pt-BR" i="1" dirty="0" err="1">
                <a:latin typeface="Verdana" panose="020B0604030504040204" pitchFamily="34" charset="0"/>
                <a:ea typeface="Verdana" panose="020B0604030504040204" pitchFamily="34" charset="0"/>
              </a:rPr>
              <a:t>Feedforward</a:t>
            </a:r>
            <a:r>
              <a:rPr lang="pt-BR" dirty="0">
                <a:latin typeface="Verdana" panose="020B0604030504040204" pitchFamily="34" charset="0"/>
                <a:ea typeface="Verdana" panose="020B0604030504040204" pitchFamily="34" charset="0"/>
              </a:rPr>
              <a:t> conjunto do programa.</a:t>
            </a:r>
            <a:endParaRPr dirty="0">
              <a:latin typeface="Verdana" panose="020B0604030504040204" pitchFamily="34" charset="0"/>
              <a:ea typeface="Verdana" panose="020B0604030504040204" pitchFamily="34" charset="0"/>
            </a:endParaRPr>
          </a:p>
        </p:txBody>
      </p:sp>
      <p:sp>
        <p:nvSpPr>
          <p:cNvPr id="5" name="Google Shape;300;g1ff35a23c7d_0_21">
            <a:extLst>
              <a:ext uri="{FF2B5EF4-FFF2-40B4-BE49-F238E27FC236}">
                <a16:creationId xmlns:a16="http://schemas.microsoft.com/office/drawing/2014/main" id="{05F34381-92BB-3F22-7C01-9F573DEC4A7B}"/>
              </a:ext>
            </a:extLst>
          </p:cNvPr>
          <p:cNvSpPr txBox="1"/>
          <p:nvPr/>
        </p:nvSpPr>
        <p:spPr>
          <a:xfrm>
            <a:off x="2549289" y="5712789"/>
            <a:ext cx="7857454" cy="3785621"/>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pt-BR" dirty="0">
                <a:latin typeface="Verdana" panose="020B0604030504040204" pitchFamily="34" charset="0"/>
                <a:ea typeface="Verdana" panose="020B0604030504040204" pitchFamily="34" charset="0"/>
              </a:rPr>
              <a:t>6.1 A investigação enquanto prática pedagógica</a:t>
            </a:r>
            <a:endParaRPr dirty="0">
              <a:latin typeface="Verdana" panose="020B0604030504040204" pitchFamily="34" charset="0"/>
              <a:ea typeface="Verdana" panose="020B0604030504040204" pitchFamily="34" charset="0"/>
            </a:endParaRPr>
          </a:p>
          <a:p>
            <a:pPr marL="0" lvl="0" indent="0" algn="just" rtl="0">
              <a:spcBef>
                <a:spcPts val="0"/>
              </a:spcBef>
              <a:spcAft>
                <a:spcPts val="0"/>
              </a:spcAft>
              <a:buNone/>
            </a:pPr>
            <a:r>
              <a:rPr lang="pt-BR" dirty="0">
                <a:latin typeface="Verdana" panose="020B0604030504040204" pitchFamily="34" charset="0"/>
                <a:ea typeface="Verdana" panose="020B0604030504040204" pitchFamily="34" charset="0"/>
              </a:rPr>
              <a:t>No âmbito da prática formativa, a investigação permeia todas as ações realizadas, de modo a constituir um movimento de ação e reflexão – a chamada práxis pedagógica. Todavia, para que isso ocorra, a prática pedagógica e formativa deve ser compreendida como uma prática investigativa, na qual os participantes do Programa Multiplica SP #Professores se constituam como investigadores. Nessa perspectiva, de acordo com </a:t>
            </a:r>
            <a:r>
              <a:rPr lang="pt-BR" dirty="0" err="1">
                <a:latin typeface="Verdana" panose="020B0604030504040204" pitchFamily="34" charset="0"/>
                <a:ea typeface="Verdana" panose="020B0604030504040204" pitchFamily="34" charset="0"/>
              </a:rPr>
              <a:t>Bortoni</a:t>
            </a:r>
            <a:r>
              <a:rPr lang="pt-BR" dirty="0">
                <a:latin typeface="Verdana" panose="020B0604030504040204" pitchFamily="34" charset="0"/>
                <a:ea typeface="Verdana" panose="020B0604030504040204" pitchFamily="34" charset="0"/>
              </a:rPr>
              <a:t>-Ricardo (2008), os envolvidos não se veem apenas como usuários de conhecimentos produzidos por outros sujeitos, mas se veem, principalmente, como produtores de conhecimentos, sobre e a partir de sua prática, a fim de oportunizar esse movimento reflexivo priorizando o processo de ensino e aprendizagem.</a:t>
            </a:r>
            <a:endParaRPr dirty="0">
              <a:latin typeface="Verdana" panose="020B0604030504040204" pitchFamily="34" charset="0"/>
              <a:ea typeface="Verdana" panose="020B0604030504040204" pitchFamily="34" charset="0"/>
            </a:endParaRPr>
          </a:p>
        </p:txBody>
      </p:sp>
      <p:sp>
        <p:nvSpPr>
          <p:cNvPr id="8" name="Google Shape;301;g1ff35a23c7d_0_21">
            <a:extLst>
              <a:ext uri="{FF2B5EF4-FFF2-40B4-BE49-F238E27FC236}">
                <a16:creationId xmlns:a16="http://schemas.microsoft.com/office/drawing/2014/main" id="{7869B9AF-45E1-90A6-5AE6-6FB89423BFD9}"/>
              </a:ext>
            </a:extLst>
          </p:cNvPr>
          <p:cNvSpPr txBox="1"/>
          <p:nvPr/>
        </p:nvSpPr>
        <p:spPr>
          <a:xfrm>
            <a:off x="10730785" y="5712789"/>
            <a:ext cx="6220784" cy="212362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dirty="0">
                <a:latin typeface="Verdana" panose="020B0604030504040204" pitchFamily="34" charset="0"/>
                <a:ea typeface="Verdana" panose="020B0604030504040204" pitchFamily="34" charset="0"/>
              </a:rPr>
              <a:t>8.2 Certificação</a:t>
            </a:r>
            <a:endParaRPr dirty="0">
              <a:latin typeface="Verdana" panose="020B0604030504040204" pitchFamily="34" charset="0"/>
              <a:ea typeface="Verdana" panose="020B0604030504040204" pitchFamily="34" charset="0"/>
            </a:endParaRPr>
          </a:p>
          <a:p>
            <a:pPr marL="0" lvl="0" indent="0" algn="just" rtl="0">
              <a:spcBef>
                <a:spcPts val="0"/>
              </a:spcBef>
              <a:spcAft>
                <a:spcPts val="0"/>
              </a:spcAft>
              <a:buNone/>
            </a:pPr>
            <a:r>
              <a:rPr lang="pt-BR" dirty="0">
                <a:latin typeface="Verdana" panose="020B0604030504040204" pitchFamily="34" charset="0"/>
                <a:ea typeface="Verdana" panose="020B0604030504040204" pitchFamily="34" charset="0"/>
              </a:rPr>
              <a:t>Os participantes PEC Multiplica, Professor Multiplicador e Cursista, tendo o aproveitamento de 75% de presença nos encontros além da participação na avaliação referente aos encontros formativos disponibilizada no (AVA-EFAPE), receberão o certificado do curso.</a:t>
            </a:r>
            <a:endParaRPr dirty="0">
              <a:latin typeface="Verdana" panose="020B0604030504040204" pitchFamily="34" charset="0"/>
              <a:ea typeface="Verdana" panose="020B0604030504040204" pitchFamily="34" charset="0"/>
            </a:endParaRPr>
          </a:p>
        </p:txBody>
      </p:sp>
      <p:sp>
        <p:nvSpPr>
          <p:cNvPr id="11" name="Google Shape;302;g1ff35a23c7d_0_21">
            <a:extLst>
              <a:ext uri="{FF2B5EF4-FFF2-40B4-BE49-F238E27FC236}">
                <a16:creationId xmlns:a16="http://schemas.microsoft.com/office/drawing/2014/main" id="{231B0C72-560C-B5CF-CCD8-0C40B0D6B169}"/>
              </a:ext>
            </a:extLst>
          </p:cNvPr>
          <p:cNvSpPr txBox="1"/>
          <p:nvPr/>
        </p:nvSpPr>
        <p:spPr>
          <a:xfrm>
            <a:off x="2549289" y="4957918"/>
            <a:ext cx="13120499"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dirty="0">
                <a:latin typeface="Verdana" panose="020B0604030504040204" pitchFamily="34" charset="0"/>
                <a:ea typeface="Verdana" panose="020B0604030504040204" pitchFamily="34" charset="0"/>
              </a:rPr>
              <a:t>Prática fundamentada no regulamento constante no documento orientador do programa Multiplica SP 2024.</a:t>
            </a:r>
            <a:endParaRPr dirty="0">
              <a:latin typeface="Verdana" panose="020B0604030504040204" pitchFamily="34" charset="0"/>
              <a:ea typeface="Verdana" panose="020B0604030504040204" pitchFamily="34" charset="0"/>
            </a:endParaRPr>
          </a:p>
        </p:txBody>
      </p:sp>
      <p:grpSp>
        <p:nvGrpSpPr>
          <p:cNvPr id="2" name="Agrupar 1">
            <a:extLst>
              <a:ext uri="{FF2B5EF4-FFF2-40B4-BE49-F238E27FC236}">
                <a16:creationId xmlns:a16="http://schemas.microsoft.com/office/drawing/2014/main" id="{EAAFF640-0B64-9F63-AF1E-4EE01FEA3979}"/>
              </a:ext>
            </a:extLst>
          </p:cNvPr>
          <p:cNvGrpSpPr/>
          <p:nvPr/>
        </p:nvGrpSpPr>
        <p:grpSpPr>
          <a:xfrm>
            <a:off x="-716027" y="7754823"/>
            <a:ext cx="4333052" cy="3643718"/>
            <a:chOff x="-1783761" y="4364463"/>
            <a:chExt cx="10493997" cy="8523518"/>
          </a:xfrm>
        </p:grpSpPr>
        <p:pic>
          <p:nvPicPr>
            <p:cNvPr id="6" name="Imagem 5" descr="Ícone&#10;&#10;Descrição gerada automaticamente">
              <a:extLst>
                <a:ext uri="{FF2B5EF4-FFF2-40B4-BE49-F238E27FC236}">
                  <a16:creationId xmlns:a16="http://schemas.microsoft.com/office/drawing/2014/main" id="{572AB804-DC6B-BE0C-AD47-1873354278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p:spPr>
        </p:pic>
        <p:pic>
          <p:nvPicPr>
            <p:cNvPr id="7" name="Imagem 6" descr="Forma&#10;&#10;Descrição gerada automaticamente">
              <a:extLst>
                <a:ext uri="{FF2B5EF4-FFF2-40B4-BE49-F238E27FC236}">
                  <a16:creationId xmlns:a16="http://schemas.microsoft.com/office/drawing/2014/main" id="{2AB0B597-E6EB-D9CE-3113-FC16CBA6EF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16522">
              <a:off x="640547" y="1940155"/>
              <a:ext cx="5645381" cy="10493997"/>
            </a:xfrm>
            <a:prstGeom prst="rect">
              <a:avLst/>
            </a:prstGeom>
          </p:spPr>
        </p:pic>
      </p:grpSp>
      <p:grpSp>
        <p:nvGrpSpPr>
          <p:cNvPr id="9" name="Agrupar 8">
            <a:extLst>
              <a:ext uri="{FF2B5EF4-FFF2-40B4-BE49-F238E27FC236}">
                <a16:creationId xmlns:a16="http://schemas.microsoft.com/office/drawing/2014/main" id="{C2B5A425-1660-96F7-224B-235BA6FC6E00}"/>
              </a:ext>
            </a:extLst>
          </p:cNvPr>
          <p:cNvGrpSpPr/>
          <p:nvPr/>
        </p:nvGrpSpPr>
        <p:grpSpPr>
          <a:xfrm>
            <a:off x="15738709" y="-748339"/>
            <a:ext cx="2829203" cy="4333052"/>
            <a:chOff x="15675743" y="-804518"/>
            <a:chExt cx="2829203" cy="4333052"/>
          </a:xfrm>
        </p:grpSpPr>
        <p:pic>
          <p:nvPicPr>
            <p:cNvPr id="10" name="Imagem 9" descr="Ícone&#10;&#10;Descrição gerada automaticamente">
              <a:extLst>
                <a:ext uri="{FF2B5EF4-FFF2-40B4-BE49-F238E27FC236}">
                  <a16:creationId xmlns:a16="http://schemas.microsoft.com/office/drawing/2014/main" id="{A54959A1-2EF3-096F-30FA-FBFD61E703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05209" y="-507288"/>
              <a:ext cx="2299737" cy="2854233"/>
            </a:xfrm>
            <a:prstGeom prst="rect">
              <a:avLst/>
            </a:prstGeom>
          </p:spPr>
        </p:pic>
        <p:pic>
          <p:nvPicPr>
            <p:cNvPr id="12" name="Imagem 11" descr="Forma&#10;&#10;Descrição gerada automaticamente">
              <a:extLst>
                <a:ext uri="{FF2B5EF4-FFF2-40B4-BE49-F238E27FC236}">
                  <a16:creationId xmlns:a16="http://schemas.microsoft.com/office/drawing/2014/main" id="{45116928-2C27-2759-1D88-7A467BBFB2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900000">
              <a:off x="15675743" y="-804518"/>
              <a:ext cx="2413343" cy="4333052"/>
            </a:xfrm>
            <a:prstGeom prst="rect">
              <a:avLst/>
            </a:prstGeom>
          </p:spPr>
        </p:pic>
      </p:grpSp>
    </p:spTree>
    <p:extLst>
      <p:ext uri="{BB962C8B-B14F-4D97-AF65-F5344CB8AC3E}">
        <p14:creationId xmlns:p14="http://schemas.microsoft.com/office/powerpoint/2010/main" val="1821098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8">
            <a:extLst>
              <a:ext uri="{FF2B5EF4-FFF2-40B4-BE49-F238E27FC236}">
                <a16:creationId xmlns:a16="http://schemas.microsoft.com/office/drawing/2014/main" id="{CF74D212-5CE1-A1C8-49EB-B06A633CD668}"/>
              </a:ext>
            </a:extLst>
          </p:cNvPr>
          <p:cNvSpPr txBox="1"/>
          <p:nvPr/>
        </p:nvSpPr>
        <p:spPr>
          <a:xfrm>
            <a:off x="2549290" y="639354"/>
            <a:ext cx="11698337" cy="975203"/>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AVALIAÇÃO DO ENCONTRO</a:t>
            </a:r>
          </a:p>
        </p:txBody>
      </p:sp>
      <p:sp>
        <p:nvSpPr>
          <p:cNvPr id="16" name="TextBox 10">
            <a:extLst>
              <a:ext uri="{FF2B5EF4-FFF2-40B4-BE49-F238E27FC236}">
                <a16:creationId xmlns:a16="http://schemas.microsoft.com/office/drawing/2014/main" id="{65F31D55-9724-161E-6F6A-A91558CA570F}"/>
              </a:ext>
            </a:extLst>
          </p:cNvPr>
          <p:cNvSpPr txBox="1"/>
          <p:nvPr/>
        </p:nvSpPr>
        <p:spPr>
          <a:xfrm>
            <a:off x="2549291" y="839171"/>
            <a:ext cx="5810938" cy="1189108"/>
          </a:xfrm>
          <a:prstGeom prst="rect">
            <a:avLst/>
          </a:prstGeom>
        </p:spPr>
        <p:txBody>
          <a:bodyPr wrap="square" lIns="0" tIns="0" rIns="0" bIns="0" rtlCol="0" anchor="t">
            <a:spAutoFit/>
          </a:bodyPr>
          <a:lstStyle/>
          <a:p>
            <a:pPr>
              <a:lnSpc>
                <a:spcPts val="11672"/>
              </a:lnSpc>
            </a:pPr>
            <a:r>
              <a:rPr lang="en-US" sz="2400" dirty="0" err="1">
                <a:solidFill>
                  <a:srgbClr val="389E94"/>
                </a:solidFill>
                <a:latin typeface="Verdana" panose="020B0604030504040204" pitchFamily="34" charset="0"/>
                <a:ea typeface="Verdana" panose="020B0604030504040204" pitchFamily="34" charset="0"/>
                <a:cs typeface="Verdana" panose="020B0604030504040204" pitchFamily="34" charset="0"/>
              </a:rPr>
              <a:t>Educação</a:t>
            </a:r>
            <a:r>
              <a:rPr lang="en-US" sz="2400" dirty="0">
                <a:solidFill>
                  <a:srgbClr val="389E94"/>
                </a:solidFill>
                <a:latin typeface="Verdana" panose="020B0604030504040204" pitchFamily="34" charset="0"/>
                <a:ea typeface="Verdana" panose="020B0604030504040204" pitchFamily="34" charset="0"/>
                <a:cs typeface="Verdana" panose="020B0604030504040204" pitchFamily="34" charset="0"/>
              </a:rPr>
              <a:t> </a:t>
            </a:r>
            <a:r>
              <a:rPr lang="en-US" sz="2400" dirty="0" err="1">
                <a:solidFill>
                  <a:srgbClr val="389E94"/>
                </a:solidFill>
                <a:latin typeface="Verdana" panose="020B0604030504040204" pitchFamily="34" charset="0"/>
                <a:ea typeface="Verdana" panose="020B0604030504040204" pitchFamily="34" charset="0"/>
                <a:cs typeface="Verdana" panose="020B0604030504040204" pitchFamily="34" charset="0"/>
              </a:rPr>
              <a:t>Antirracista</a:t>
            </a:r>
            <a:endParaRPr lang="en-US" sz="2400" dirty="0">
              <a:solidFill>
                <a:srgbClr val="389E94"/>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Oval 16">
            <a:extLst>
              <a:ext uri="{FF2B5EF4-FFF2-40B4-BE49-F238E27FC236}">
                <a16:creationId xmlns:a16="http://schemas.microsoft.com/office/drawing/2014/main" id="{0FF38204-3A4C-017C-008F-E12D26D12FA2}"/>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9" name="Agrupar 18">
            <a:extLst>
              <a:ext uri="{FF2B5EF4-FFF2-40B4-BE49-F238E27FC236}">
                <a16:creationId xmlns:a16="http://schemas.microsoft.com/office/drawing/2014/main" id="{322B221A-628D-383A-C790-0CDCEAEB33AE}"/>
              </a:ext>
            </a:extLst>
          </p:cNvPr>
          <p:cNvGrpSpPr/>
          <p:nvPr/>
        </p:nvGrpSpPr>
        <p:grpSpPr>
          <a:xfrm>
            <a:off x="15668498" y="-768659"/>
            <a:ext cx="2829203" cy="4333052"/>
            <a:chOff x="15675743" y="-804518"/>
            <a:chExt cx="2829203" cy="4333052"/>
          </a:xfrm>
        </p:grpSpPr>
        <p:pic>
          <p:nvPicPr>
            <p:cNvPr id="20" name="Imagem 19" descr="Ícone&#10;&#10;Descrição gerada automaticamente">
              <a:extLst>
                <a:ext uri="{FF2B5EF4-FFF2-40B4-BE49-F238E27FC236}">
                  <a16:creationId xmlns:a16="http://schemas.microsoft.com/office/drawing/2014/main" id="{5347E7C4-B232-FB57-F17D-79214CC89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5209" y="-507288"/>
              <a:ext cx="2299737" cy="2854233"/>
            </a:xfrm>
            <a:prstGeom prst="rect">
              <a:avLst/>
            </a:prstGeom>
          </p:spPr>
        </p:pic>
        <p:pic>
          <p:nvPicPr>
            <p:cNvPr id="21" name="Imagem 20" descr="Forma&#10;&#10;Descrição gerada automaticamente">
              <a:extLst>
                <a:ext uri="{FF2B5EF4-FFF2-40B4-BE49-F238E27FC236}">
                  <a16:creationId xmlns:a16="http://schemas.microsoft.com/office/drawing/2014/main" id="{9602020B-FF45-6306-1509-4959B03002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15675743" y="-804518"/>
              <a:ext cx="2413343" cy="4333052"/>
            </a:xfrm>
            <a:prstGeom prst="rect">
              <a:avLst/>
            </a:prstGeom>
          </p:spPr>
        </p:pic>
      </p:grpSp>
      <p:pic>
        <p:nvPicPr>
          <p:cNvPr id="3" name="Imagem 2">
            <a:extLst>
              <a:ext uri="{FF2B5EF4-FFF2-40B4-BE49-F238E27FC236}">
                <a16:creationId xmlns:a16="http://schemas.microsoft.com/office/drawing/2014/main" id="{84A43C26-4457-756F-3A65-813D78A9C33B}"/>
              </a:ext>
            </a:extLst>
          </p:cNvPr>
          <p:cNvPicPr>
            <a:picLocks noChangeAspect="1"/>
          </p:cNvPicPr>
          <p:nvPr/>
        </p:nvPicPr>
        <p:blipFill rotWithShape="1">
          <a:blip r:embed="rId5"/>
          <a:srcRect t="15505"/>
          <a:stretch/>
        </p:blipFill>
        <p:spPr>
          <a:xfrm>
            <a:off x="995570" y="1192696"/>
            <a:ext cx="1112393" cy="939913"/>
          </a:xfrm>
          <a:prstGeom prst="rect">
            <a:avLst/>
          </a:prstGeom>
        </p:spPr>
      </p:pic>
      <p:graphicFrame>
        <p:nvGraphicFramePr>
          <p:cNvPr id="2" name="Google Shape;315;p10">
            <a:extLst>
              <a:ext uri="{FF2B5EF4-FFF2-40B4-BE49-F238E27FC236}">
                <a16:creationId xmlns:a16="http://schemas.microsoft.com/office/drawing/2014/main" id="{A30286DE-4D55-D191-37E0-7D61A8884E42}"/>
              </a:ext>
            </a:extLst>
          </p:cNvPr>
          <p:cNvGraphicFramePr/>
          <p:nvPr>
            <p:extLst>
              <p:ext uri="{D42A27DB-BD31-4B8C-83A1-F6EECF244321}">
                <p14:modId xmlns:p14="http://schemas.microsoft.com/office/powerpoint/2010/main" val="3298557569"/>
              </p:ext>
            </p:extLst>
          </p:nvPr>
        </p:nvGraphicFramePr>
        <p:xfrm>
          <a:off x="2549291" y="2506690"/>
          <a:ext cx="13300310" cy="6582000"/>
        </p:xfrm>
        <a:graphic>
          <a:graphicData uri="http://schemas.openxmlformats.org/drawingml/2006/table">
            <a:tbl>
              <a:tblPr bandRow="1">
                <a:noFill/>
              </a:tblPr>
              <a:tblGrid>
                <a:gridCol w="3048413">
                  <a:extLst>
                    <a:ext uri="{9D8B030D-6E8A-4147-A177-3AD203B41FA5}">
                      <a16:colId xmlns:a16="http://schemas.microsoft.com/office/drawing/2014/main" val="20000"/>
                    </a:ext>
                  </a:extLst>
                </a:gridCol>
                <a:gridCol w="10251897">
                  <a:extLst>
                    <a:ext uri="{9D8B030D-6E8A-4147-A177-3AD203B41FA5}">
                      <a16:colId xmlns:a16="http://schemas.microsoft.com/office/drawing/2014/main" val="20001"/>
                    </a:ext>
                  </a:extLst>
                </a:gridCol>
              </a:tblGrid>
              <a:tr h="695975">
                <a:tc>
                  <a:txBody>
                    <a:bodyPr/>
                    <a:lstStyle/>
                    <a:p>
                      <a:pPr marL="0" marR="0" lvl="0" indent="0" algn="ctr" rtl="0">
                        <a:lnSpc>
                          <a:spcPct val="100000"/>
                        </a:lnSpc>
                        <a:spcBef>
                          <a:spcPts val="0"/>
                        </a:spcBef>
                        <a:spcAft>
                          <a:spcPts val="0"/>
                        </a:spcAft>
                        <a:buClr>
                          <a:srgbClr val="000000"/>
                        </a:buClr>
                        <a:buSzPts val="1800"/>
                        <a:buFont typeface="Arial"/>
                        <a:buNone/>
                      </a:pPr>
                      <a:r>
                        <a:rPr lang="pt-BR" sz="1800" b="1" u="none" strike="noStrike" cap="none" dirty="0">
                          <a:solidFill>
                            <a:srgbClr val="389E94"/>
                          </a:solidFill>
                          <a:latin typeface="Verdana"/>
                          <a:ea typeface="Verdana"/>
                          <a:cs typeface="Verdana"/>
                          <a:sym typeface="Verdana"/>
                        </a:rPr>
                        <a:t>Ser descritivo </a:t>
                      </a:r>
                      <a:endParaRPr sz="1400" u="none" strike="noStrike" cap="none" dirty="0">
                        <a:solidFill>
                          <a:srgbClr val="389E94"/>
                        </a:solidFill>
                      </a:endParaRPr>
                    </a:p>
                  </a:txBody>
                  <a:tcPr marL="66675" marR="66675" marT="45725" marB="45725" anchor="ctr"/>
                </a:tc>
                <a:tc>
                  <a:txBody>
                    <a:bodyPr/>
                    <a:lstStyle/>
                    <a:p>
                      <a:pPr marL="0" marR="0" lvl="0" indent="0" algn="just"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Ter uma proposta de diálogo, sem julgamentos, apenas relatando o que foi observado. </a:t>
                      </a:r>
                      <a:endParaRPr sz="1400" u="none" strike="noStrike" cap="none" dirty="0"/>
                    </a:p>
                  </a:txBody>
                  <a:tcPr marL="66675" marR="66675" marT="45725" marB="45725" anchor="ctr"/>
                </a:tc>
                <a:extLst>
                  <a:ext uri="{0D108BD9-81ED-4DB2-BD59-A6C34878D82A}">
                    <a16:rowId xmlns:a16="http://schemas.microsoft.com/office/drawing/2014/main" val="10000"/>
                  </a:ext>
                </a:extLst>
              </a:tr>
              <a:tr h="755650">
                <a:tc>
                  <a:txBody>
                    <a:bodyPr/>
                    <a:lstStyle/>
                    <a:p>
                      <a:pPr marL="0" marR="0" lvl="0" indent="0" algn="ctr" rtl="0">
                        <a:lnSpc>
                          <a:spcPct val="100000"/>
                        </a:lnSpc>
                        <a:spcBef>
                          <a:spcPts val="0"/>
                        </a:spcBef>
                        <a:spcAft>
                          <a:spcPts val="0"/>
                        </a:spcAft>
                        <a:buClr>
                          <a:srgbClr val="000000"/>
                        </a:buClr>
                        <a:buSzPts val="1800"/>
                        <a:buFont typeface="Arial"/>
                        <a:buNone/>
                      </a:pPr>
                      <a:r>
                        <a:rPr lang="pt-BR" sz="1800" b="1" u="none" strike="noStrike" cap="none" dirty="0">
                          <a:solidFill>
                            <a:srgbClr val="389E94"/>
                          </a:solidFill>
                          <a:latin typeface="Verdana"/>
                          <a:ea typeface="Verdana"/>
                          <a:cs typeface="Verdana"/>
                          <a:sym typeface="Verdana"/>
                        </a:rPr>
                        <a:t>Ser específico </a:t>
                      </a:r>
                      <a:endParaRPr sz="1400" u="none" strike="noStrike" cap="none" dirty="0">
                        <a:solidFill>
                          <a:srgbClr val="389E94"/>
                        </a:solidFill>
                      </a:endParaRPr>
                    </a:p>
                  </a:txBody>
                  <a:tcPr marL="66675" marR="66675" marT="45725" marB="45725" anchor="ctr"/>
                </a:tc>
                <a:tc>
                  <a:txBody>
                    <a:bodyPr/>
                    <a:lstStyle/>
                    <a:p>
                      <a:pPr marL="0" marR="0" lvl="0" indent="0" algn="just"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Proporcionar ao formador a reflexão do seu comportamento e atitudes diante do saber docente, focado no diálogo. </a:t>
                      </a:r>
                      <a:endParaRPr sz="1400" u="none" strike="noStrike" cap="none" dirty="0"/>
                    </a:p>
                  </a:txBody>
                  <a:tcPr marL="66675" marR="66675" marT="45725" marB="45725" anchor="ctr"/>
                </a:tc>
                <a:extLst>
                  <a:ext uri="{0D108BD9-81ED-4DB2-BD59-A6C34878D82A}">
                    <a16:rowId xmlns:a16="http://schemas.microsoft.com/office/drawing/2014/main" val="10001"/>
                  </a:ext>
                </a:extLst>
              </a:tr>
              <a:tr h="1113575">
                <a:tc>
                  <a:txBody>
                    <a:bodyPr/>
                    <a:lstStyle/>
                    <a:p>
                      <a:pPr marL="0" marR="0" lvl="0" indent="0" algn="ctr" rtl="0">
                        <a:lnSpc>
                          <a:spcPct val="100000"/>
                        </a:lnSpc>
                        <a:spcBef>
                          <a:spcPts val="0"/>
                        </a:spcBef>
                        <a:spcAft>
                          <a:spcPts val="0"/>
                        </a:spcAft>
                        <a:buClr>
                          <a:srgbClr val="000000"/>
                        </a:buClr>
                        <a:buSzPts val="1800"/>
                        <a:buFont typeface="Arial"/>
                        <a:buNone/>
                      </a:pPr>
                      <a:r>
                        <a:rPr lang="pt-BR" sz="1800" b="1" u="none" strike="noStrike" cap="none" dirty="0">
                          <a:solidFill>
                            <a:srgbClr val="389E94"/>
                          </a:solidFill>
                          <a:latin typeface="Verdana"/>
                          <a:ea typeface="Verdana"/>
                          <a:cs typeface="Verdana"/>
                          <a:sym typeface="Verdana"/>
                        </a:rPr>
                        <a:t>Ser compatível </a:t>
                      </a:r>
                      <a:endParaRPr sz="1400" u="none" strike="noStrike" cap="none" dirty="0">
                        <a:solidFill>
                          <a:srgbClr val="389E94"/>
                        </a:solidFill>
                      </a:endParaRPr>
                    </a:p>
                  </a:txBody>
                  <a:tcPr marL="66675" marR="66675" marT="45725" marB="45725" anchor="ctr"/>
                </a:tc>
                <a:tc>
                  <a:txBody>
                    <a:bodyPr/>
                    <a:lstStyle/>
                    <a:p>
                      <a:pPr marL="0" marR="0" lvl="0" indent="0" algn="just"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Estar pautado nas necessidades do observador e do observado, sem constrangimentos, mantendo a ética, sem deixar de enfatizar pontos, tópicos e momentos visíveis a serem trabalhados na melhoria e na dinâmica do formador, durante a reunião com seus cursistas. </a:t>
                      </a:r>
                      <a:endParaRPr sz="1400" u="none" strike="noStrike" cap="none" dirty="0"/>
                    </a:p>
                  </a:txBody>
                  <a:tcPr marL="66675" marR="66675" marT="45725" marB="45725" anchor="ctr"/>
                </a:tc>
                <a:extLst>
                  <a:ext uri="{0D108BD9-81ED-4DB2-BD59-A6C34878D82A}">
                    <a16:rowId xmlns:a16="http://schemas.microsoft.com/office/drawing/2014/main" val="10002"/>
                  </a:ext>
                </a:extLst>
              </a:tr>
              <a:tr h="1113575">
                <a:tc>
                  <a:txBody>
                    <a:bodyPr/>
                    <a:lstStyle/>
                    <a:p>
                      <a:pPr marL="0" marR="0" lvl="0" indent="0" algn="ctr" rtl="0">
                        <a:lnSpc>
                          <a:spcPct val="100000"/>
                        </a:lnSpc>
                        <a:spcBef>
                          <a:spcPts val="0"/>
                        </a:spcBef>
                        <a:spcAft>
                          <a:spcPts val="0"/>
                        </a:spcAft>
                        <a:buClr>
                          <a:srgbClr val="000000"/>
                        </a:buClr>
                        <a:buSzPts val="1800"/>
                        <a:buFont typeface="Arial"/>
                        <a:buNone/>
                      </a:pPr>
                      <a:r>
                        <a:rPr lang="pt-BR" sz="1800" b="1" u="none" strike="noStrike" cap="none" dirty="0">
                          <a:solidFill>
                            <a:srgbClr val="389E94"/>
                          </a:solidFill>
                          <a:latin typeface="Verdana"/>
                          <a:ea typeface="Verdana"/>
                          <a:cs typeface="Verdana"/>
                          <a:sym typeface="Verdana"/>
                        </a:rPr>
                        <a:t>Ser dirigido </a:t>
                      </a:r>
                      <a:endParaRPr sz="1400" u="none" strike="noStrike" cap="none" dirty="0">
                        <a:solidFill>
                          <a:srgbClr val="389E94"/>
                        </a:solidFill>
                      </a:endParaRPr>
                    </a:p>
                  </a:txBody>
                  <a:tcPr marL="66675" marR="66675" marT="45725" marB="45725" anchor="ctr"/>
                </a:tc>
                <a:tc>
                  <a:txBody>
                    <a:bodyPr/>
                    <a:lstStyle/>
                    <a:p>
                      <a:pPr marL="0" marR="0" lvl="0" indent="0" algn="just"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Deve ser voltado para comportamentos que o observador deva refletir para a melhoria da sua prática. As fragilidades identificadas precisam ser analisadas de forma construtiva e, a partir disso, definidas metas e estratégias para solucionar as dificuldades apresentadas. </a:t>
                      </a:r>
                      <a:endParaRPr sz="1400" u="none" strike="noStrike" cap="none" dirty="0"/>
                    </a:p>
                  </a:txBody>
                  <a:tcPr marL="66675" marR="66675" marT="45725" marB="45725" anchor="ctr"/>
                </a:tc>
                <a:extLst>
                  <a:ext uri="{0D108BD9-81ED-4DB2-BD59-A6C34878D82A}">
                    <a16:rowId xmlns:a16="http://schemas.microsoft.com/office/drawing/2014/main" val="10003"/>
                  </a:ext>
                </a:extLst>
              </a:tr>
              <a:tr h="1113575">
                <a:tc>
                  <a:txBody>
                    <a:bodyPr/>
                    <a:lstStyle/>
                    <a:p>
                      <a:pPr marL="0" marR="0" lvl="0" indent="0" algn="ctr" rtl="0">
                        <a:lnSpc>
                          <a:spcPct val="100000"/>
                        </a:lnSpc>
                        <a:spcBef>
                          <a:spcPts val="0"/>
                        </a:spcBef>
                        <a:spcAft>
                          <a:spcPts val="0"/>
                        </a:spcAft>
                        <a:buClr>
                          <a:srgbClr val="000000"/>
                        </a:buClr>
                        <a:buSzPts val="1800"/>
                        <a:buFont typeface="Arial"/>
                        <a:buNone/>
                      </a:pPr>
                      <a:r>
                        <a:rPr lang="pt-BR" sz="1800" b="1" u="none" strike="noStrike" cap="none" dirty="0">
                          <a:solidFill>
                            <a:srgbClr val="389E94"/>
                          </a:solidFill>
                          <a:latin typeface="Verdana"/>
                          <a:ea typeface="Verdana"/>
                          <a:cs typeface="Verdana"/>
                          <a:sym typeface="Verdana"/>
                        </a:rPr>
                        <a:t>Ser solicitado </a:t>
                      </a:r>
                      <a:endParaRPr sz="1400" u="none" strike="noStrike" cap="none" dirty="0">
                        <a:solidFill>
                          <a:srgbClr val="389E94"/>
                        </a:solidFill>
                      </a:endParaRPr>
                    </a:p>
                  </a:txBody>
                  <a:tcPr marL="66675" marR="66675" marT="45725" marB="45725" anchor="ctr"/>
                </a:tc>
                <a:tc>
                  <a:txBody>
                    <a:bodyPr/>
                    <a:lstStyle/>
                    <a:p>
                      <a:pPr marL="0" marR="0" lvl="0" indent="0" algn="just"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Deve ser clara para o formador a importância da devolutiva; assim, observador e observado devem combinar previamente o momento das devolutivas, pois, quando isso acontece, fica mais fácil a execução do feedback. </a:t>
                      </a:r>
                      <a:endParaRPr sz="1400" u="none" strike="noStrike" cap="none" dirty="0"/>
                    </a:p>
                  </a:txBody>
                  <a:tcPr marL="66675" marR="66675" marT="45725" marB="45725" anchor="ctr"/>
                </a:tc>
                <a:extLst>
                  <a:ext uri="{0D108BD9-81ED-4DB2-BD59-A6C34878D82A}">
                    <a16:rowId xmlns:a16="http://schemas.microsoft.com/office/drawing/2014/main" val="10004"/>
                  </a:ext>
                </a:extLst>
              </a:tr>
              <a:tr h="894825">
                <a:tc>
                  <a:txBody>
                    <a:bodyPr/>
                    <a:lstStyle/>
                    <a:p>
                      <a:pPr marL="0" marR="0" lvl="0" indent="0" algn="ctr" rtl="0">
                        <a:lnSpc>
                          <a:spcPct val="100000"/>
                        </a:lnSpc>
                        <a:spcBef>
                          <a:spcPts val="0"/>
                        </a:spcBef>
                        <a:spcAft>
                          <a:spcPts val="0"/>
                        </a:spcAft>
                        <a:buClr>
                          <a:srgbClr val="000000"/>
                        </a:buClr>
                        <a:buSzPts val="1800"/>
                        <a:buFont typeface="Arial"/>
                        <a:buNone/>
                      </a:pPr>
                      <a:r>
                        <a:rPr lang="pt-BR" sz="1800" b="1" u="none" strike="noStrike" cap="none" dirty="0">
                          <a:solidFill>
                            <a:srgbClr val="389E94"/>
                          </a:solidFill>
                          <a:latin typeface="Verdana"/>
                          <a:ea typeface="Verdana"/>
                          <a:cs typeface="Verdana"/>
                          <a:sym typeface="Verdana"/>
                        </a:rPr>
                        <a:t>Ser oportuno </a:t>
                      </a:r>
                      <a:endParaRPr sz="1400" u="none" strike="noStrike" cap="none" dirty="0">
                        <a:solidFill>
                          <a:srgbClr val="389E94"/>
                        </a:solidFill>
                      </a:endParaRPr>
                    </a:p>
                  </a:txBody>
                  <a:tcPr marL="66675" marR="66675" marT="45725" marB="45725" anchor="ctr"/>
                </a:tc>
                <a:tc>
                  <a:txBody>
                    <a:bodyPr/>
                    <a:lstStyle/>
                    <a:p>
                      <a:pPr marL="0" marR="0" lvl="0" indent="0" algn="just"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O observador precisa atentar para o prazo da devolutiva, pois se passar muito tempo entre o ato de observar e o feedback, a devolutiva pode perder o sentido, tornando-se ineficaz. </a:t>
                      </a:r>
                      <a:endParaRPr sz="1400" u="none" strike="noStrike" cap="none" dirty="0"/>
                    </a:p>
                  </a:txBody>
                  <a:tcPr marL="66675" marR="66675" marT="45725" marB="45725" anchor="ctr"/>
                </a:tc>
                <a:extLst>
                  <a:ext uri="{0D108BD9-81ED-4DB2-BD59-A6C34878D82A}">
                    <a16:rowId xmlns:a16="http://schemas.microsoft.com/office/drawing/2014/main" val="10005"/>
                  </a:ext>
                </a:extLst>
              </a:tr>
              <a:tr h="894825">
                <a:tc>
                  <a:txBody>
                    <a:bodyPr/>
                    <a:lstStyle/>
                    <a:p>
                      <a:pPr marL="0" marR="0" lvl="0" indent="0" algn="ctr" rtl="0">
                        <a:lnSpc>
                          <a:spcPct val="100000"/>
                        </a:lnSpc>
                        <a:spcBef>
                          <a:spcPts val="0"/>
                        </a:spcBef>
                        <a:spcAft>
                          <a:spcPts val="0"/>
                        </a:spcAft>
                        <a:buClr>
                          <a:srgbClr val="000000"/>
                        </a:buClr>
                        <a:buSzPts val="1800"/>
                        <a:buFont typeface="Arial"/>
                        <a:buNone/>
                      </a:pPr>
                      <a:r>
                        <a:rPr lang="pt-BR" sz="1800" b="1" u="none" strike="noStrike" cap="none" dirty="0">
                          <a:solidFill>
                            <a:srgbClr val="389E94"/>
                          </a:solidFill>
                          <a:latin typeface="Verdana"/>
                          <a:ea typeface="Verdana"/>
                          <a:cs typeface="Verdana"/>
                          <a:sym typeface="Verdana"/>
                        </a:rPr>
                        <a:t>Ser esclarecedor </a:t>
                      </a:r>
                      <a:endParaRPr sz="1400" u="none" strike="noStrike" cap="none" dirty="0">
                        <a:solidFill>
                          <a:srgbClr val="389E94"/>
                        </a:solidFill>
                      </a:endParaRPr>
                    </a:p>
                  </a:txBody>
                  <a:tcPr marL="66675" marR="66675" marT="45725" marB="45725" anchor="ctr"/>
                </a:tc>
                <a:tc>
                  <a:txBody>
                    <a:bodyPr/>
                    <a:lstStyle/>
                    <a:p>
                      <a:pPr marL="0" marR="0" lvl="0" indent="0" algn="just" rtl="0">
                        <a:lnSpc>
                          <a:spcPct val="100000"/>
                        </a:lnSpc>
                        <a:spcBef>
                          <a:spcPts val="0"/>
                        </a:spcBef>
                        <a:spcAft>
                          <a:spcPts val="0"/>
                        </a:spcAft>
                        <a:buClr>
                          <a:srgbClr val="000000"/>
                        </a:buClr>
                        <a:buSzPts val="1400"/>
                        <a:buFont typeface="Arial"/>
                        <a:buNone/>
                      </a:pPr>
                      <a:r>
                        <a:rPr lang="pt-BR" sz="1400" b="1" u="none" strike="noStrike" cap="none" dirty="0">
                          <a:solidFill>
                            <a:schemeClr val="dk1"/>
                          </a:solidFill>
                          <a:latin typeface="Verdana"/>
                          <a:ea typeface="Verdana"/>
                          <a:cs typeface="Verdana"/>
                          <a:sym typeface="Verdana"/>
                        </a:rPr>
                        <a:t>Propor uma comunicação clara e objetiva, favorecendo, dessa forma, a construção de um novo olhar sobre os processos de ensino e aprendizagem do adulto professor, contribuindo para o seu processo formativo. </a:t>
                      </a:r>
                      <a:endParaRPr sz="1400" u="none" strike="noStrike" cap="none" dirty="0"/>
                    </a:p>
                  </a:txBody>
                  <a:tcPr marL="66675" marR="66675" marT="45725" marB="45725" anchor="ctr"/>
                </a:tc>
                <a:extLst>
                  <a:ext uri="{0D108BD9-81ED-4DB2-BD59-A6C34878D82A}">
                    <a16:rowId xmlns:a16="http://schemas.microsoft.com/office/drawing/2014/main" val="10006"/>
                  </a:ext>
                </a:extLst>
              </a:tr>
            </a:tbl>
          </a:graphicData>
        </a:graphic>
      </p:graphicFrame>
      <p:sp>
        <p:nvSpPr>
          <p:cNvPr id="4" name="Google Shape;316;p10">
            <a:extLst>
              <a:ext uri="{FF2B5EF4-FFF2-40B4-BE49-F238E27FC236}">
                <a16:creationId xmlns:a16="http://schemas.microsoft.com/office/drawing/2014/main" id="{ECFDB3AF-3E0B-2560-2C3B-9BA7501B330F}"/>
              </a:ext>
            </a:extLst>
          </p:cNvPr>
          <p:cNvSpPr txBox="1"/>
          <p:nvPr/>
        </p:nvSpPr>
        <p:spPr>
          <a:xfrm rot="-5400000">
            <a:off x="-1311478" y="5336028"/>
            <a:ext cx="658200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pt-BR" sz="5400" b="1" i="0" u="none" strike="noStrike" cap="none" dirty="0">
                <a:solidFill>
                  <a:srgbClr val="389E94"/>
                </a:solidFill>
                <a:latin typeface="Verdana"/>
                <a:ea typeface="Verdana"/>
                <a:cs typeface="Verdana"/>
                <a:sym typeface="Verdana"/>
              </a:rPr>
              <a:t>Feedback útil</a:t>
            </a:r>
            <a:endParaRPr sz="5400" b="1" i="0" u="none" strike="noStrike" cap="none" dirty="0">
              <a:solidFill>
                <a:srgbClr val="389E94"/>
              </a:solidFill>
              <a:latin typeface="Verdana"/>
              <a:ea typeface="Verdana"/>
              <a:cs typeface="Verdana"/>
              <a:sym typeface="Verdana"/>
            </a:endParaRPr>
          </a:p>
        </p:txBody>
      </p:sp>
      <p:sp>
        <p:nvSpPr>
          <p:cNvPr id="5" name="Google Shape;317;p10">
            <a:extLst>
              <a:ext uri="{FF2B5EF4-FFF2-40B4-BE49-F238E27FC236}">
                <a16:creationId xmlns:a16="http://schemas.microsoft.com/office/drawing/2014/main" id="{7EC8F322-C491-97E2-D9D2-18E283714BA3}"/>
              </a:ext>
            </a:extLst>
          </p:cNvPr>
          <p:cNvSpPr txBox="1"/>
          <p:nvPr/>
        </p:nvSpPr>
        <p:spPr>
          <a:xfrm>
            <a:off x="2549290" y="9303971"/>
            <a:ext cx="15738710" cy="33851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600"/>
              <a:buFont typeface="Arial"/>
              <a:buNone/>
            </a:pPr>
            <a:r>
              <a:rPr lang="pt-BR" sz="1600" b="0" i="0" u="none" strike="noStrike" cap="none">
                <a:solidFill>
                  <a:schemeClr val="dk1"/>
                </a:solidFill>
                <a:latin typeface="Verdana"/>
                <a:ea typeface="Verdana"/>
                <a:cs typeface="Verdana"/>
                <a:sym typeface="Verdana"/>
              </a:rPr>
              <a:t>Fonte: Documento de Orientação e Estudo - Programa Multiplica SP #Professores.</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Agrupar 19">
            <a:extLst>
              <a:ext uri="{FF2B5EF4-FFF2-40B4-BE49-F238E27FC236}">
                <a16:creationId xmlns:a16="http://schemas.microsoft.com/office/drawing/2014/main" id="{E9C3CA3A-DC1E-A3C0-D065-C1E0076AF154}"/>
              </a:ext>
            </a:extLst>
          </p:cNvPr>
          <p:cNvGrpSpPr/>
          <p:nvPr/>
        </p:nvGrpSpPr>
        <p:grpSpPr>
          <a:xfrm>
            <a:off x="15668498" y="-768659"/>
            <a:ext cx="2829203" cy="4333052"/>
            <a:chOff x="15675743" y="-804518"/>
            <a:chExt cx="2829203" cy="4333052"/>
          </a:xfrm>
        </p:grpSpPr>
        <p:pic>
          <p:nvPicPr>
            <p:cNvPr id="21" name="Imagem 20" descr="Ícone&#10;&#10;Descrição gerada automaticamente">
              <a:extLst>
                <a:ext uri="{FF2B5EF4-FFF2-40B4-BE49-F238E27FC236}">
                  <a16:creationId xmlns:a16="http://schemas.microsoft.com/office/drawing/2014/main" id="{0F2C90BD-30EF-6FAC-515B-0C13CA52A3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05209" y="-507288"/>
              <a:ext cx="2299737" cy="2854233"/>
            </a:xfrm>
            <a:prstGeom prst="rect">
              <a:avLst/>
            </a:prstGeom>
          </p:spPr>
        </p:pic>
        <p:pic>
          <p:nvPicPr>
            <p:cNvPr id="22" name="Imagem 21" descr="Forma&#10;&#10;Descrição gerada automaticamente">
              <a:extLst>
                <a:ext uri="{FF2B5EF4-FFF2-40B4-BE49-F238E27FC236}">
                  <a16:creationId xmlns:a16="http://schemas.microsoft.com/office/drawing/2014/main" id="{B2B6ECF7-E9E3-59C0-BD35-E1B9AC5F7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00000">
              <a:off x="15675743" y="-804518"/>
              <a:ext cx="2413343" cy="4333052"/>
            </a:xfrm>
            <a:prstGeom prst="rect">
              <a:avLst/>
            </a:prstGeom>
          </p:spPr>
        </p:pic>
      </p:grpSp>
      <p:sp>
        <p:nvSpPr>
          <p:cNvPr id="2" name="CaixaDeTexto 1">
            <a:extLst>
              <a:ext uri="{FF2B5EF4-FFF2-40B4-BE49-F238E27FC236}">
                <a16:creationId xmlns:a16="http://schemas.microsoft.com/office/drawing/2014/main" id="{82A5EAD9-DD1F-797A-930D-5EA785E4C1BB}"/>
              </a:ext>
            </a:extLst>
          </p:cNvPr>
          <p:cNvSpPr txBox="1"/>
          <p:nvPr/>
        </p:nvSpPr>
        <p:spPr>
          <a:xfrm>
            <a:off x="2403229" y="2382804"/>
            <a:ext cx="13481541" cy="6601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000000"/>
              </a:buClr>
              <a:buSzPts val="1500"/>
            </a:pPr>
            <a:r>
              <a:rPr lang="pt-BR" dirty="0">
                <a:solidFill>
                  <a:schemeClr val="dk1"/>
                </a:solidFill>
                <a:latin typeface="Verdana"/>
                <a:ea typeface="Verdana"/>
                <a:cs typeface="Verdana"/>
                <a:sym typeface="Verdana"/>
              </a:rPr>
              <a:t>ALMEIDA, S. Racismo estrutural. São Paulo: Pólen, 2019.</a:t>
            </a:r>
          </a:p>
          <a:p>
            <a:pPr marR="0" lvl="0" algn="l" rtl="0">
              <a:lnSpc>
                <a:spcPct val="100000"/>
              </a:lnSpc>
              <a:spcBef>
                <a:spcPts val="0"/>
              </a:spcBef>
              <a:spcAft>
                <a:spcPts val="0"/>
              </a:spcAft>
              <a:buClr>
                <a:srgbClr val="000000"/>
              </a:buClr>
              <a:buSzPts val="1500"/>
            </a:pPr>
            <a:endParaRPr lang="pt-BR" b="0" i="0" u="none" strike="noStrike" cap="none" dirty="0">
              <a:solidFill>
                <a:schemeClr val="dk1"/>
              </a:solidFill>
              <a:latin typeface="Verdana"/>
              <a:ea typeface="Verdana"/>
              <a:cs typeface="Verdana"/>
              <a:sym typeface="Verdana"/>
            </a:endParaRPr>
          </a:p>
          <a:p>
            <a:pPr>
              <a:buClr>
                <a:srgbClr val="000000"/>
              </a:buClr>
              <a:buSzPts val="1500"/>
            </a:pPr>
            <a:r>
              <a:rPr lang="pt-BR" b="0" i="0" u="none" strike="noStrike" cap="none" dirty="0">
                <a:solidFill>
                  <a:schemeClr val="dk1"/>
                </a:solidFill>
                <a:latin typeface="Verdana"/>
                <a:ea typeface="Verdana"/>
                <a:cs typeface="Verdana"/>
                <a:sym typeface="Verdana"/>
              </a:rPr>
              <a:t>LEMOV, Doug. </a:t>
            </a:r>
            <a:r>
              <a:rPr lang="pt-BR" b="0" i="1" u="none" strike="noStrike" cap="none" dirty="0">
                <a:solidFill>
                  <a:schemeClr val="dk1"/>
                </a:solidFill>
                <a:latin typeface="Verdana"/>
                <a:ea typeface="Verdana"/>
                <a:cs typeface="Verdana"/>
                <a:sym typeface="Verdana"/>
              </a:rPr>
              <a:t>Aula nota </a:t>
            </a:r>
            <a:r>
              <a:rPr lang="pt-BR" b="0" u="none" strike="noStrike" cap="none" dirty="0">
                <a:solidFill>
                  <a:schemeClr val="dk1"/>
                </a:solidFill>
                <a:latin typeface="Verdana"/>
                <a:ea typeface="Verdana"/>
                <a:cs typeface="Verdana"/>
                <a:sym typeface="Verdana"/>
              </a:rPr>
              <a:t>10 3.0</a:t>
            </a:r>
            <a:r>
              <a:rPr lang="pt-BR" b="0" i="1" u="none" strike="noStrike" cap="none" dirty="0">
                <a:solidFill>
                  <a:schemeClr val="dk1"/>
                </a:solidFill>
                <a:latin typeface="Verdana"/>
                <a:ea typeface="Verdana"/>
                <a:cs typeface="Verdana"/>
                <a:sym typeface="Verdana"/>
              </a:rPr>
              <a:t>: </a:t>
            </a:r>
            <a:r>
              <a:rPr lang="pt-BR" b="0" u="none" strike="noStrike" cap="none" dirty="0">
                <a:solidFill>
                  <a:schemeClr val="dk1"/>
                </a:solidFill>
                <a:latin typeface="Verdana"/>
                <a:ea typeface="Verdana"/>
                <a:cs typeface="Verdana"/>
                <a:sym typeface="Verdana"/>
              </a:rPr>
              <a:t>63 técnicas para melhorar a gestão da sala de aula</a:t>
            </a:r>
            <a:r>
              <a:rPr lang="pt-BR" b="0" i="0" u="none" strike="noStrike" cap="none" dirty="0">
                <a:solidFill>
                  <a:schemeClr val="dk1"/>
                </a:solidFill>
                <a:latin typeface="Verdana"/>
                <a:ea typeface="Verdana"/>
                <a:cs typeface="Verdana"/>
                <a:sym typeface="Verdana"/>
              </a:rPr>
              <a:t>. Porto Alegre: Penso, 2023.</a:t>
            </a:r>
          </a:p>
          <a:p>
            <a:pPr marR="0" lvl="0" algn="l" rtl="0">
              <a:lnSpc>
                <a:spcPct val="100000"/>
              </a:lnSpc>
              <a:spcBef>
                <a:spcPts val="0"/>
              </a:spcBef>
              <a:spcAft>
                <a:spcPts val="0"/>
              </a:spcAft>
              <a:buClr>
                <a:srgbClr val="000000"/>
              </a:buClr>
              <a:buSzPts val="1500"/>
            </a:pPr>
            <a:endParaRPr lang="pt-BR" b="0" i="0" u="none" strike="noStrike" cap="none" dirty="0">
              <a:solidFill>
                <a:schemeClr val="dk1"/>
              </a:solidFill>
              <a:latin typeface="Verdana"/>
              <a:ea typeface="Verdana"/>
              <a:cs typeface="Verdana"/>
              <a:sym typeface="Verdana"/>
            </a:endParaRPr>
          </a:p>
          <a:p>
            <a:pPr>
              <a:buClr>
                <a:srgbClr val="000000"/>
              </a:buClr>
              <a:buSzPts val="1500"/>
            </a:pPr>
            <a:r>
              <a:rPr lang="pt-BR" dirty="0">
                <a:solidFill>
                  <a:schemeClr val="dk1"/>
                </a:solidFill>
                <a:latin typeface="Verdana"/>
                <a:ea typeface="Verdana"/>
                <a:cs typeface="Verdana"/>
                <a:sym typeface="Verdana"/>
              </a:rPr>
              <a:t>MARTINS, Jade Cristine Trindade. Avaliando e ensinando técnicas da taxonomia </a:t>
            </a:r>
            <a:r>
              <a:rPr lang="pt-BR" dirty="0" err="1">
                <a:solidFill>
                  <a:schemeClr val="dk1"/>
                </a:solidFill>
                <a:latin typeface="Verdana"/>
                <a:ea typeface="Verdana"/>
                <a:cs typeface="Verdana"/>
                <a:sym typeface="Verdana"/>
              </a:rPr>
              <a:t>Lemov</a:t>
            </a:r>
            <a:r>
              <a:rPr lang="pt-BR" dirty="0">
                <a:solidFill>
                  <a:schemeClr val="dk1"/>
                </a:solidFill>
                <a:latin typeface="Verdana"/>
                <a:ea typeface="Verdana"/>
                <a:cs typeface="Verdana"/>
                <a:sym typeface="Verdana"/>
              </a:rPr>
              <a:t> para professores do ensino fundamental. 2017. 52 f. Dissertação (Mestrado em Teoria e Pesquisa do Comportamento) – Núcleo de Teoria e Pesquisa do Comportamento, Universidade Federal do Pará, Belém, 2017. Disponível em: </a:t>
            </a:r>
            <a:r>
              <a:rPr lang="pt-BR" dirty="0">
                <a:solidFill>
                  <a:schemeClr val="dk1"/>
                </a:solidFill>
                <a:latin typeface="Verdana"/>
                <a:ea typeface="Verdana"/>
                <a:cs typeface="Verdana"/>
                <a:sym typeface="Verdana"/>
                <a:hlinkClick r:id="rId4"/>
              </a:rPr>
              <a:t>https://www.scielo.br/j/</a:t>
            </a:r>
            <a:r>
              <a:rPr lang="pt-BR" dirty="0" err="1">
                <a:solidFill>
                  <a:schemeClr val="dk1"/>
                </a:solidFill>
                <a:latin typeface="Verdana"/>
                <a:ea typeface="Verdana"/>
                <a:cs typeface="Verdana"/>
                <a:sym typeface="Verdana"/>
                <a:hlinkClick r:id="rId4"/>
              </a:rPr>
              <a:t>pcp</a:t>
            </a:r>
            <a:r>
              <a:rPr lang="pt-BR" dirty="0">
                <a:solidFill>
                  <a:schemeClr val="dk1"/>
                </a:solidFill>
                <a:latin typeface="Verdana"/>
                <a:ea typeface="Verdana"/>
                <a:cs typeface="Verdana"/>
                <a:sym typeface="Verdana"/>
                <a:hlinkClick r:id="rId4"/>
              </a:rPr>
              <a:t>/a/t7LnYSxGhdKjVvZXf8Nj8Xb/?</a:t>
            </a:r>
            <a:r>
              <a:rPr lang="pt-BR" dirty="0" err="1">
                <a:solidFill>
                  <a:schemeClr val="dk1"/>
                </a:solidFill>
                <a:latin typeface="Verdana"/>
                <a:ea typeface="Verdana"/>
                <a:cs typeface="Verdana"/>
                <a:sym typeface="Verdana"/>
                <a:hlinkClick r:id="rId4"/>
              </a:rPr>
              <a:t>lang</a:t>
            </a:r>
            <a:r>
              <a:rPr lang="pt-BR" dirty="0">
                <a:solidFill>
                  <a:schemeClr val="dk1"/>
                </a:solidFill>
                <a:latin typeface="Verdana"/>
                <a:ea typeface="Verdana"/>
                <a:cs typeface="Verdana"/>
                <a:sym typeface="Verdana"/>
                <a:hlinkClick r:id="rId4"/>
              </a:rPr>
              <a:t>=</a:t>
            </a:r>
            <a:r>
              <a:rPr lang="pt-BR" dirty="0" err="1">
                <a:solidFill>
                  <a:schemeClr val="dk1"/>
                </a:solidFill>
                <a:latin typeface="Verdana"/>
                <a:ea typeface="Verdana"/>
                <a:cs typeface="Verdana"/>
                <a:sym typeface="Verdana"/>
                <a:hlinkClick r:id="rId4"/>
              </a:rPr>
              <a:t>pt</a:t>
            </a:r>
            <a:r>
              <a:rPr lang="pt-BR" dirty="0">
                <a:solidFill>
                  <a:schemeClr val="dk1"/>
                </a:solidFill>
                <a:latin typeface="Verdana"/>
                <a:ea typeface="Verdana"/>
                <a:cs typeface="Verdana"/>
                <a:sym typeface="Verdana"/>
              </a:rPr>
              <a:t>. Acesso em: 3 maio 2024.</a:t>
            </a:r>
          </a:p>
          <a:p>
            <a:pPr marR="0" lvl="0" algn="l" rtl="0">
              <a:lnSpc>
                <a:spcPct val="100000"/>
              </a:lnSpc>
              <a:spcBef>
                <a:spcPts val="0"/>
              </a:spcBef>
              <a:spcAft>
                <a:spcPts val="0"/>
              </a:spcAft>
              <a:buClr>
                <a:srgbClr val="000000"/>
              </a:buClr>
              <a:buSzPts val="1500"/>
            </a:pPr>
            <a:endParaRPr lang="pt-BR" b="0" i="0" u="none" strike="noStrike" cap="none" dirty="0">
              <a:solidFill>
                <a:schemeClr val="dk1"/>
              </a:solidFill>
              <a:latin typeface="Verdana"/>
              <a:ea typeface="Verdana"/>
              <a:cs typeface="Verdana"/>
              <a:sym typeface="Verdana"/>
            </a:endParaRPr>
          </a:p>
          <a:p>
            <a:pPr>
              <a:buClr>
                <a:srgbClr val="000000"/>
              </a:buClr>
              <a:buSzPts val="1500"/>
            </a:pPr>
            <a:r>
              <a:rPr lang="pt-BR" dirty="0">
                <a:solidFill>
                  <a:schemeClr val="dk1"/>
                </a:solidFill>
                <a:latin typeface="Verdana"/>
                <a:ea typeface="Verdana"/>
                <a:cs typeface="Verdana"/>
                <a:sym typeface="Verdana"/>
              </a:rPr>
              <a:t>RODRIGUES, Samara. O que é letramento racial? </a:t>
            </a:r>
            <a:r>
              <a:rPr lang="pt-BR" i="1" dirty="0" err="1">
                <a:solidFill>
                  <a:schemeClr val="dk1"/>
                </a:solidFill>
                <a:latin typeface="Verdana"/>
                <a:ea typeface="Verdana"/>
                <a:cs typeface="Verdana"/>
                <a:sym typeface="Verdana"/>
              </a:rPr>
              <a:t>Educa+Brasil</a:t>
            </a:r>
            <a:r>
              <a:rPr lang="pt-BR" dirty="0">
                <a:solidFill>
                  <a:schemeClr val="dk1"/>
                </a:solidFill>
                <a:latin typeface="Verdana"/>
                <a:ea typeface="Verdana"/>
                <a:cs typeface="Verdana"/>
                <a:sym typeface="Verdana"/>
              </a:rPr>
              <a:t>. 2024. Disponível em: </a:t>
            </a:r>
            <a:r>
              <a:rPr lang="pt-BR" u="sng" dirty="0">
                <a:solidFill>
                  <a:schemeClr val="hlink"/>
                </a:solidFill>
                <a:latin typeface="Verdana"/>
                <a:ea typeface="Verdana"/>
                <a:cs typeface="Verdana"/>
                <a:sym typeface="Verdana"/>
                <a:hlinkClick r:id="rId5"/>
              </a:rPr>
              <a:t>https://www.educamaisbrasil.com.br/</a:t>
            </a:r>
            <a:r>
              <a:rPr lang="pt-BR" u="sng" dirty="0" err="1">
                <a:solidFill>
                  <a:schemeClr val="hlink"/>
                </a:solidFill>
                <a:latin typeface="Verdana"/>
                <a:ea typeface="Verdana"/>
                <a:cs typeface="Verdana"/>
                <a:sym typeface="Verdana"/>
                <a:hlinkClick r:id="rId5"/>
              </a:rPr>
              <a:t>educacao</a:t>
            </a:r>
            <a:r>
              <a:rPr lang="pt-BR" u="sng" dirty="0">
                <a:solidFill>
                  <a:schemeClr val="hlink"/>
                </a:solidFill>
                <a:latin typeface="Verdana"/>
                <a:ea typeface="Verdana"/>
                <a:cs typeface="Verdana"/>
                <a:sym typeface="Verdana"/>
                <a:hlinkClick r:id="rId5"/>
              </a:rPr>
              <a:t>/noticias/o-que-e-letramento-racial</a:t>
            </a:r>
            <a:r>
              <a:rPr lang="pt-BR" dirty="0">
                <a:solidFill>
                  <a:schemeClr val="dk1"/>
                </a:solidFill>
                <a:latin typeface="Verdana"/>
                <a:ea typeface="Verdana"/>
                <a:cs typeface="Verdana"/>
                <a:sym typeface="Verdana"/>
              </a:rPr>
              <a:t>. Acesso em: 3 maio 2024.</a:t>
            </a:r>
            <a:endParaRPr lang="pt-BR" b="0" i="0" u="none" strike="noStrike" cap="none" dirty="0">
              <a:solidFill>
                <a:schemeClr val="dk1"/>
              </a:solidFill>
              <a:latin typeface="Verdana"/>
              <a:ea typeface="Verdana"/>
              <a:cs typeface="Verdana"/>
              <a:sym typeface="Verdana"/>
            </a:endParaRPr>
          </a:p>
          <a:p>
            <a:pPr marR="0" lvl="0" algn="l" rtl="0">
              <a:lnSpc>
                <a:spcPct val="100000"/>
              </a:lnSpc>
              <a:spcBef>
                <a:spcPts val="1800"/>
              </a:spcBef>
              <a:spcAft>
                <a:spcPts val="0"/>
              </a:spcAft>
              <a:buClr>
                <a:srgbClr val="000000"/>
              </a:buClr>
              <a:buSzPts val="1500"/>
            </a:pPr>
            <a:r>
              <a:rPr lang="pt-BR" b="0" i="0" u="none" strike="noStrike" cap="none" dirty="0">
                <a:solidFill>
                  <a:schemeClr val="dk1"/>
                </a:solidFill>
                <a:latin typeface="Verdana"/>
                <a:ea typeface="Verdana"/>
                <a:cs typeface="Verdana"/>
                <a:sym typeface="Verdana"/>
              </a:rPr>
              <a:t>SÃO PAULO (Estado). Secretaria da Educação. </a:t>
            </a:r>
            <a:r>
              <a:rPr lang="pt-BR" dirty="0">
                <a:solidFill>
                  <a:schemeClr val="dk1"/>
                </a:solidFill>
                <a:latin typeface="Verdana"/>
                <a:ea typeface="Verdana"/>
              </a:rPr>
              <a:t>Escola de Formação e Aperfeiçoamento dos Profissionais da Educação (</a:t>
            </a:r>
            <a:r>
              <a:rPr lang="pt-BR" b="0" i="0" u="none" strike="noStrike" cap="none" dirty="0">
                <a:solidFill>
                  <a:schemeClr val="dk1"/>
                </a:solidFill>
                <a:latin typeface="Verdana"/>
                <a:ea typeface="Verdana"/>
                <a:cs typeface="Verdana"/>
                <a:sym typeface="Verdana"/>
              </a:rPr>
              <a:t>EFAPE). </a:t>
            </a:r>
            <a:r>
              <a:rPr lang="pt-BR" b="0" i="1" u="none" strike="noStrike" cap="none" dirty="0">
                <a:solidFill>
                  <a:schemeClr val="dk1"/>
                </a:solidFill>
                <a:latin typeface="Verdana"/>
                <a:ea typeface="Verdana"/>
                <a:cs typeface="Verdana"/>
                <a:sym typeface="Verdana"/>
              </a:rPr>
              <a:t>Eixos de Formação</a:t>
            </a:r>
            <a:r>
              <a:rPr lang="pt-BR" b="0" i="0" u="none" strike="noStrike" cap="none" dirty="0">
                <a:solidFill>
                  <a:schemeClr val="dk1"/>
                </a:solidFill>
                <a:latin typeface="Verdana"/>
                <a:ea typeface="Verdana"/>
                <a:cs typeface="Verdana"/>
                <a:sym typeface="Verdana"/>
              </a:rPr>
              <a:t>. Fevereiro de 2020. Disponível em: </a:t>
            </a:r>
            <a:r>
              <a:rPr lang="pt-BR" b="0" i="0" u="sng" strike="noStrike" cap="none" dirty="0">
                <a:solidFill>
                  <a:srgbClr val="0000FF"/>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https://efape.educacao.sp.gov.br/</a:t>
            </a:r>
            <a:r>
              <a:rPr lang="pt-BR" b="0" i="0" u="sng" strike="noStrike" cap="none" dirty="0" err="1">
                <a:solidFill>
                  <a:srgbClr val="0000FF"/>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wp-content</a:t>
            </a:r>
            <a:r>
              <a:rPr lang="pt-BR" b="0" i="0" u="sng" strike="noStrike" cap="none" dirty="0">
                <a:solidFill>
                  <a:srgbClr val="0000FF"/>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/uploads/2021/06/eixos-de-formacao-2021.pdf</a:t>
            </a:r>
            <a:r>
              <a:rPr lang="pt-BR" b="0" i="0" u="none" strike="noStrike" cap="none" dirty="0">
                <a:solidFill>
                  <a:schemeClr val="dk1"/>
                </a:solidFill>
                <a:latin typeface="Verdana"/>
                <a:ea typeface="Verdana"/>
                <a:cs typeface="Verdana"/>
                <a:sym typeface="Verdana"/>
              </a:rPr>
              <a:t>. Acesso em: 3 maio 2024.</a:t>
            </a:r>
          </a:p>
          <a:p>
            <a:pPr marR="0" lvl="0" algn="l" rtl="0">
              <a:lnSpc>
                <a:spcPct val="100000"/>
              </a:lnSpc>
              <a:spcBef>
                <a:spcPts val="1800"/>
              </a:spcBef>
              <a:spcAft>
                <a:spcPts val="0"/>
              </a:spcAft>
              <a:buClr>
                <a:srgbClr val="000000"/>
              </a:buClr>
              <a:buSzPts val="1500"/>
            </a:pPr>
            <a:r>
              <a:rPr lang="pt-BR" b="0" i="0" u="none" strike="noStrike" cap="none" dirty="0">
                <a:solidFill>
                  <a:schemeClr val="dk1"/>
                </a:solidFill>
                <a:latin typeface="Verdana"/>
                <a:ea typeface="Verdana"/>
                <a:cs typeface="Verdana"/>
                <a:sym typeface="Verdana"/>
              </a:rPr>
              <a:t>SÃO PAULO (Estado). Secretaria da Educação. </a:t>
            </a:r>
            <a:r>
              <a:rPr lang="pt-BR" dirty="0">
                <a:solidFill>
                  <a:schemeClr val="dk1"/>
                </a:solidFill>
                <a:latin typeface="Verdana"/>
                <a:ea typeface="Verdana"/>
              </a:rPr>
              <a:t>Escola de Formação e Aperfeiçoamento dos Profissionais da Educação (</a:t>
            </a:r>
            <a:r>
              <a:rPr lang="pt-BR" b="0" i="0" u="none" strike="noStrike" cap="none" dirty="0">
                <a:solidFill>
                  <a:schemeClr val="dk1"/>
                </a:solidFill>
                <a:latin typeface="Verdana"/>
                <a:ea typeface="Verdana"/>
                <a:cs typeface="Verdana"/>
                <a:sym typeface="Verdana"/>
              </a:rPr>
              <a:t>EFAPE). </a:t>
            </a:r>
            <a:r>
              <a:rPr lang="pt-BR" b="0" i="1" u="none" strike="noStrike" cap="none" dirty="0">
                <a:solidFill>
                  <a:schemeClr val="dk1"/>
                </a:solidFill>
                <a:latin typeface="Verdana"/>
                <a:ea typeface="Verdana"/>
                <a:cs typeface="Verdana"/>
                <a:sym typeface="Verdana"/>
              </a:rPr>
              <a:t>Documento de Orientação e Estudo. </a:t>
            </a:r>
            <a:r>
              <a:rPr lang="pt-BR" b="0" u="none" strike="noStrike" cap="none" dirty="0">
                <a:solidFill>
                  <a:schemeClr val="dk1"/>
                </a:solidFill>
                <a:latin typeface="Verdana"/>
                <a:ea typeface="Verdana"/>
                <a:cs typeface="Verdana"/>
                <a:sym typeface="Verdana"/>
              </a:rPr>
              <a:t>Programa Multiplica SP #Professores</a:t>
            </a:r>
            <a:r>
              <a:rPr lang="pt-BR" b="0" i="1" u="none" strike="noStrike" cap="none" dirty="0">
                <a:solidFill>
                  <a:schemeClr val="dk1"/>
                </a:solidFill>
                <a:latin typeface="Verdana"/>
                <a:ea typeface="Verdana"/>
                <a:cs typeface="Verdana"/>
                <a:sym typeface="Verdana"/>
              </a:rPr>
              <a:t>.</a:t>
            </a:r>
            <a:r>
              <a:rPr lang="pt-BR" b="0" i="0" u="none" strike="noStrike" cap="none" dirty="0">
                <a:solidFill>
                  <a:schemeClr val="dk1"/>
                </a:solidFill>
                <a:latin typeface="Verdana"/>
                <a:ea typeface="Verdana"/>
                <a:cs typeface="Verdana"/>
                <a:sym typeface="Verdana"/>
              </a:rPr>
              <a:t> 2024. Disponível em: </a:t>
            </a:r>
            <a:r>
              <a:rPr lang="pt-BR" b="0" i="0" u="sng" strike="noStrike" cap="none" dirty="0">
                <a:solidFill>
                  <a:srgbClr val="0000FF"/>
                </a:solidFill>
                <a:latin typeface="Verdana"/>
                <a:ea typeface="Verdana"/>
                <a:cs typeface="Verdana"/>
                <a:sym typeface="Verdana"/>
                <a:hlinkClick r:id="rId7">
                  <a:extLst>
                    <a:ext uri="{A12FA001-AC4F-418D-AE19-62706E023703}">
                      <ahyp:hlinkClr xmlns:ahyp="http://schemas.microsoft.com/office/drawing/2018/hyperlinkcolor" val="tx"/>
                    </a:ext>
                  </a:extLst>
                </a:hlinkClick>
              </a:rPr>
              <a:t>https://multiplicasp.educacao.sp.gov.br/</a:t>
            </a:r>
            <a:r>
              <a:rPr lang="pt-BR" b="0" i="0" u="sng" strike="noStrike" cap="none" dirty="0" err="1">
                <a:solidFill>
                  <a:srgbClr val="0000FF"/>
                </a:solidFill>
                <a:latin typeface="Verdana"/>
                <a:ea typeface="Verdana"/>
                <a:cs typeface="Verdana"/>
                <a:sym typeface="Verdana"/>
                <a:hlinkClick r:id="rId7">
                  <a:extLst>
                    <a:ext uri="{A12FA001-AC4F-418D-AE19-62706E023703}">
                      <ahyp:hlinkClr xmlns:ahyp="http://schemas.microsoft.com/office/drawing/2018/hyperlinkcolor" val="tx"/>
                    </a:ext>
                  </a:extLst>
                </a:hlinkClick>
              </a:rPr>
              <a:t>wp-content</a:t>
            </a:r>
            <a:r>
              <a:rPr lang="pt-BR" b="0" i="0" u="sng" strike="noStrike" cap="none" dirty="0">
                <a:solidFill>
                  <a:srgbClr val="0000FF"/>
                </a:solidFill>
                <a:latin typeface="Verdana"/>
                <a:ea typeface="Verdana"/>
                <a:cs typeface="Verdana"/>
                <a:sym typeface="Verdana"/>
                <a:hlinkClick r:id="rId7">
                  <a:extLst>
                    <a:ext uri="{A12FA001-AC4F-418D-AE19-62706E023703}">
                      <ahyp:hlinkClr xmlns:ahyp="http://schemas.microsoft.com/office/drawing/2018/hyperlinkcolor" val="tx"/>
                    </a:ext>
                  </a:extLst>
                </a:hlinkClick>
              </a:rPr>
              <a:t>/uploads/2023/12/documentoorientadormultiplicaspv06.pdf</a:t>
            </a:r>
            <a:r>
              <a:rPr lang="pt-BR" b="0" i="0" u="none" strike="noStrike" cap="none" dirty="0">
                <a:solidFill>
                  <a:schemeClr val="dk1"/>
                </a:solidFill>
                <a:latin typeface="Verdana"/>
                <a:ea typeface="Verdana"/>
                <a:cs typeface="Verdana"/>
                <a:sym typeface="Verdana"/>
              </a:rPr>
              <a:t>. Acesso em: 3 maio 2024.</a:t>
            </a:r>
          </a:p>
          <a:p>
            <a:pPr>
              <a:spcBef>
                <a:spcPts val="1800"/>
              </a:spcBef>
              <a:buClr>
                <a:srgbClr val="000000"/>
              </a:buClr>
              <a:buSzPts val="1500"/>
            </a:pPr>
            <a:r>
              <a:rPr lang="pt-BR" b="0" i="0" u="none" strike="noStrike" cap="none" dirty="0">
                <a:solidFill>
                  <a:schemeClr val="dk1"/>
                </a:solidFill>
                <a:latin typeface="Verdana"/>
                <a:ea typeface="Verdana"/>
                <a:cs typeface="Verdana"/>
                <a:sym typeface="Verdana"/>
              </a:rPr>
              <a:t>SEBASTIÁN-HEREDERO, </a:t>
            </a:r>
            <a:r>
              <a:rPr lang="pt-BR" b="0" i="0" u="none" strike="noStrike" cap="none" dirty="0" err="1">
                <a:solidFill>
                  <a:schemeClr val="dk1"/>
                </a:solidFill>
                <a:latin typeface="Verdana"/>
                <a:ea typeface="Verdana"/>
                <a:cs typeface="Verdana"/>
                <a:sym typeface="Verdana"/>
              </a:rPr>
              <a:t>Eladio</a:t>
            </a:r>
            <a:r>
              <a:rPr lang="pt-BR" b="0" i="0" u="none" strike="noStrike" cap="none" dirty="0">
                <a:solidFill>
                  <a:schemeClr val="dk1"/>
                </a:solidFill>
                <a:latin typeface="Verdana"/>
                <a:ea typeface="Verdana"/>
                <a:cs typeface="Verdana"/>
                <a:sym typeface="Verdana"/>
              </a:rPr>
              <a:t>. </a:t>
            </a:r>
            <a:r>
              <a:rPr lang="pt-BR" b="0" u="none" strike="noStrike" cap="none" dirty="0">
                <a:solidFill>
                  <a:schemeClr val="dk1"/>
                </a:solidFill>
                <a:latin typeface="Verdana"/>
                <a:ea typeface="Verdana"/>
                <a:cs typeface="Verdana"/>
                <a:sym typeface="Verdana"/>
              </a:rPr>
              <a:t>Diretrizes para o Desenho Universal para a Aprendizagem (DUA). </a:t>
            </a:r>
            <a:r>
              <a:rPr lang="pt-BR" b="0" i="1" u="none" strike="noStrike" cap="none" dirty="0">
                <a:solidFill>
                  <a:schemeClr val="dk1"/>
                </a:solidFill>
                <a:latin typeface="Verdana"/>
                <a:ea typeface="Verdana"/>
                <a:cs typeface="Verdana"/>
                <a:sym typeface="Verdana"/>
              </a:rPr>
              <a:t>Revista Brasileira de Educação Especial</a:t>
            </a:r>
            <a:r>
              <a:rPr lang="pt-BR" b="0" i="0" u="none" strike="noStrike" cap="none" dirty="0">
                <a:solidFill>
                  <a:schemeClr val="dk1"/>
                </a:solidFill>
                <a:latin typeface="Verdana"/>
                <a:ea typeface="Verdana"/>
                <a:cs typeface="Verdana"/>
                <a:sym typeface="Verdana"/>
              </a:rPr>
              <a:t>, n. 26, v. 4, p. 733–768, 2020. </a:t>
            </a:r>
            <a:r>
              <a:rPr lang="pt-BR" b="0" i="1" u="none" strike="noStrike" cap="none" dirty="0">
                <a:solidFill>
                  <a:schemeClr val="dk1"/>
                </a:solidFill>
                <a:latin typeface="Verdana"/>
                <a:ea typeface="Verdana"/>
                <a:cs typeface="Verdana"/>
                <a:sym typeface="Verdana"/>
              </a:rPr>
              <a:t> </a:t>
            </a:r>
            <a:r>
              <a:rPr lang="pt-BR" b="0" i="0" u="none" strike="noStrike" cap="none" dirty="0">
                <a:solidFill>
                  <a:schemeClr val="dk1"/>
                </a:solidFill>
                <a:latin typeface="Verdana"/>
                <a:ea typeface="Verdana"/>
                <a:cs typeface="Verdana"/>
                <a:sym typeface="Verdana"/>
              </a:rPr>
              <a:t>Disponível em: ​</a:t>
            </a:r>
            <a:r>
              <a:rPr lang="pt-BR" b="0" i="0" u="sng" strike="noStrike" cap="none" dirty="0">
                <a:solidFill>
                  <a:schemeClr val="hlink"/>
                </a:solidFill>
                <a:latin typeface="Verdana"/>
                <a:ea typeface="Verdana"/>
                <a:cs typeface="Verdana"/>
                <a:sym typeface="Verdana"/>
                <a:hlinkClick r:id="rId8"/>
              </a:rPr>
              <a:t>https://www.scielo.br/j/</a:t>
            </a:r>
            <a:r>
              <a:rPr lang="pt-BR" b="0" i="0" u="sng" strike="noStrike" cap="none" dirty="0" err="1">
                <a:solidFill>
                  <a:schemeClr val="hlink"/>
                </a:solidFill>
                <a:latin typeface="Verdana"/>
                <a:ea typeface="Verdana"/>
                <a:cs typeface="Verdana"/>
                <a:sym typeface="Verdana"/>
                <a:hlinkClick r:id="rId8"/>
              </a:rPr>
              <a:t>rbee</a:t>
            </a:r>
            <a:r>
              <a:rPr lang="pt-BR" b="0" i="0" u="sng" strike="noStrike" cap="none" dirty="0">
                <a:solidFill>
                  <a:schemeClr val="hlink"/>
                </a:solidFill>
                <a:latin typeface="Verdana"/>
                <a:ea typeface="Verdana"/>
                <a:cs typeface="Verdana"/>
                <a:sym typeface="Verdana"/>
                <a:hlinkClick r:id="rId8"/>
              </a:rPr>
              <a:t>/a/F5g6rWB3wTZwyBN4LpLgv5C/</a:t>
            </a:r>
            <a:r>
              <a:rPr lang="pt-BR" b="0" i="0" u="none" strike="noStrike" cap="none" dirty="0">
                <a:solidFill>
                  <a:schemeClr val="dk1"/>
                </a:solidFill>
                <a:latin typeface="Verdana"/>
                <a:ea typeface="Verdana"/>
                <a:cs typeface="Verdana"/>
                <a:sym typeface="Verdana"/>
              </a:rPr>
              <a:t>. Acesso em: 3 maio 2024. </a:t>
            </a:r>
          </a:p>
        </p:txBody>
      </p:sp>
      <p:grpSp>
        <p:nvGrpSpPr>
          <p:cNvPr id="4" name="Agrupar 3">
            <a:extLst>
              <a:ext uri="{FF2B5EF4-FFF2-40B4-BE49-F238E27FC236}">
                <a16:creationId xmlns:a16="http://schemas.microsoft.com/office/drawing/2014/main" id="{EA91A430-72B1-B853-293B-0C9F54DE5BAB}"/>
              </a:ext>
            </a:extLst>
          </p:cNvPr>
          <p:cNvGrpSpPr/>
          <p:nvPr/>
        </p:nvGrpSpPr>
        <p:grpSpPr>
          <a:xfrm>
            <a:off x="-716027" y="7754823"/>
            <a:ext cx="4333052" cy="3643718"/>
            <a:chOff x="-1783761" y="4364463"/>
            <a:chExt cx="10493997" cy="8523518"/>
          </a:xfrm>
        </p:grpSpPr>
        <p:pic>
          <p:nvPicPr>
            <p:cNvPr id="5" name="Imagem 4" descr="Ícone&#10;&#10;Descrição gerada automaticamente">
              <a:extLst>
                <a:ext uri="{FF2B5EF4-FFF2-40B4-BE49-F238E27FC236}">
                  <a16:creationId xmlns:a16="http://schemas.microsoft.com/office/drawing/2014/main" id="{1DF0E741-419F-5356-C1FE-978D331C9E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p:spPr>
        </p:pic>
        <p:pic>
          <p:nvPicPr>
            <p:cNvPr id="6" name="Imagem 5" descr="Forma&#10;&#10;Descrição gerada automaticamente">
              <a:extLst>
                <a:ext uri="{FF2B5EF4-FFF2-40B4-BE49-F238E27FC236}">
                  <a16:creationId xmlns:a16="http://schemas.microsoft.com/office/drawing/2014/main" id="{09BA2A3A-5972-BF45-E074-29DF168E4F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916522">
              <a:off x="640547" y="1940155"/>
              <a:ext cx="5645381" cy="10493997"/>
            </a:xfrm>
            <a:prstGeom prst="rect">
              <a:avLst/>
            </a:prstGeom>
          </p:spPr>
        </p:pic>
      </p:grpSp>
      <p:sp>
        <p:nvSpPr>
          <p:cNvPr id="7" name="Oval 17">
            <a:extLst>
              <a:ext uri="{FF2B5EF4-FFF2-40B4-BE49-F238E27FC236}">
                <a16:creationId xmlns:a16="http://schemas.microsoft.com/office/drawing/2014/main" id="{58529B98-A5EC-2395-E1D4-A19C26727850}"/>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extBox 8">
            <a:extLst>
              <a:ext uri="{FF2B5EF4-FFF2-40B4-BE49-F238E27FC236}">
                <a16:creationId xmlns:a16="http://schemas.microsoft.com/office/drawing/2014/main" id="{C7B5E73B-232A-FFB4-4D4F-30734A43A207}"/>
              </a:ext>
            </a:extLst>
          </p:cNvPr>
          <p:cNvSpPr txBox="1"/>
          <p:nvPr/>
        </p:nvSpPr>
        <p:spPr>
          <a:xfrm>
            <a:off x="2549290" y="639354"/>
            <a:ext cx="10209779" cy="975203"/>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SAIBA MAIS</a:t>
            </a:r>
          </a:p>
        </p:txBody>
      </p:sp>
      <p:sp>
        <p:nvSpPr>
          <p:cNvPr id="9" name="TextBox 10">
            <a:extLst>
              <a:ext uri="{FF2B5EF4-FFF2-40B4-BE49-F238E27FC236}">
                <a16:creationId xmlns:a16="http://schemas.microsoft.com/office/drawing/2014/main" id="{FF950A77-4E90-2874-4267-E570C27E20AA}"/>
              </a:ext>
            </a:extLst>
          </p:cNvPr>
          <p:cNvSpPr txBox="1"/>
          <p:nvPr/>
        </p:nvSpPr>
        <p:spPr>
          <a:xfrm>
            <a:off x="2549290" y="839171"/>
            <a:ext cx="9173017" cy="1189108"/>
          </a:xfrm>
          <a:prstGeom prst="rect">
            <a:avLst/>
          </a:prstGeom>
        </p:spPr>
        <p:txBody>
          <a:bodyPr wrap="square" lIns="0" tIns="0" rIns="0" bIns="0" rtlCol="0" anchor="t">
            <a:spAutoFit/>
          </a:bodyPr>
          <a:lstStyle/>
          <a:p>
            <a:pPr>
              <a:lnSpc>
                <a:spcPts val="11672"/>
              </a:lnSpc>
            </a:pPr>
            <a:r>
              <a:rPr lang="pt-BR" sz="2400" dirty="0">
                <a:solidFill>
                  <a:srgbClr val="389E94"/>
                </a:solidFill>
                <a:latin typeface="Verdana" panose="020B0604030504040204" pitchFamily="34" charset="0"/>
                <a:ea typeface="Verdana" panose="020B0604030504040204" pitchFamily="34" charset="0"/>
                <a:cs typeface="Verdana" panose="020B0604030504040204" pitchFamily="34" charset="0"/>
              </a:rPr>
              <a:t>Educação antirracista</a:t>
            </a:r>
          </a:p>
        </p:txBody>
      </p:sp>
      <p:pic>
        <p:nvPicPr>
          <p:cNvPr id="10" name="Imagem 9">
            <a:extLst>
              <a:ext uri="{FF2B5EF4-FFF2-40B4-BE49-F238E27FC236}">
                <a16:creationId xmlns:a16="http://schemas.microsoft.com/office/drawing/2014/main" id="{52DCB177-C2B4-E155-184C-981DF0FFFE7D}"/>
              </a:ext>
            </a:extLst>
          </p:cNvPr>
          <p:cNvPicPr>
            <a:picLocks noChangeAspect="1"/>
          </p:cNvPicPr>
          <p:nvPr/>
        </p:nvPicPr>
        <p:blipFill>
          <a:blip r:embed="rId9"/>
          <a:stretch>
            <a:fillRect/>
          </a:stretch>
        </p:blipFill>
        <p:spPr>
          <a:xfrm>
            <a:off x="992960" y="1043430"/>
            <a:ext cx="1081024" cy="10810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04D97D10-E264-1D76-1FA4-3C480A15C437}"/>
              </a:ext>
            </a:extLst>
          </p:cNvPr>
          <p:cNvSpPr txBox="1"/>
          <p:nvPr/>
        </p:nvSpPr>
        <p:spPr>
          <a:xfrm>
            <a:off x="2549291" y="639354"/>
            <a:ext cx="7447250" cy="975203"/>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REFERÊNCIAS</a:t>
            </a:r>
          </a:p>
        </p:txBody>
      </p:sp>
      <p:sp>
        <p:nvSpPr>
          <p:cNvPr id="18" name="Oval 17">
            <a:extLst>
              <a:ext uri="{FF2B5EF4-FFF2-40B4-BE49-F238E27FC236}">
                <a16:creationId xmlns:a16="http://schemas.microsoft.com/office/drawing/2014/main" id="{D496EF5E-6566-1438-E565-45F286C0E043}"/>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0" name="Agrupar 19">
            <a:extLst>
              <a:ext uri="{FF2B5EF4-FFF2-40B4-BE49-F238E27FC236}">
                <a16:creationId xmlns:a16="http://schemas.microsoft.com/office/drawing/2014/main" id="{E9C3CA3A-DC1E-A3C0-D065-C1E0076AF154}"/>
              </a:ext>
            </a:extLst>
          </p:cNvPr>
          <p:cNvGrpSpPr/>
          <p:nvPr/>
        </p:nvGrpSpPr>
        <p:grpSpPr>
          <a:xfrm>
            <a:off x="15668498" y="-768659"/>
            <a:ext cx="2829203" cy="4333052"/>
            <a:chOff x="15675743" y="-804518"/>
            <a:chExt cx="2829203" cy="4333052"/>
          </a:xfrm>
        </p:grpSpPr>
        <p:pic>
          <p:nvPicPr>
            <p:cNvPr id="21" name="Imagem 20" descr="Ícone&#10;&#10;Descrição gerada automaticamente">
              <a:extLst>
                <a:ext uri="{FF2B5EF4-FFF2-40B4-BE49-F238E27FC236}">
                  <a16:creationId xmlns:a16="http://schemas.microsoft.com/office/drawing/2014/main" id="{0F2C90BD-30EF-6FAC-515B-0C13CA52A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5209" y="-507288"/>
              <a:ext cx="2299737" cy="2854233"/>
            </a:xfrm>
            <a:prstGeom prst="rect">
              <a:avLst/>
            </a:prstGeom>
          </p:spPr>
        </p:pic>
        <p:pic>
          <p:nvPicPr>
            <p:cNvPr id="22" name="Imagem 21" descr="Forma&#10;&#10;Descrição gerada automaticamente">
              <a:extLst>
                <a:ext uri="{FF2B5EF4-FFF2-40B4-BE49-F238E27FC236}">
                  <a16:creationId xmlns:a16="http://schemas.microsoft.com/office/drawing/2014/main" id="{B2B6ECF7-E9E3-59C0-BD35-E1B9AC5F75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15675743" y="-804518"/>
              <a:ext cx="2413343" cy="4333052"/>
            </a:xfrm>
            <a:prstGeom prst="rect">
              <a:avLst/>
            </a:prstGeom>
          </p:spPr>
        </p:pic>
      </p:grpSp>
      <p:pic>
        <p:nvPicPr>
          <p:cNvPr id="3" name="Imagem 2">
            <a:extLst>
              <a:ext uri="{FF2B5EF4-FFF2-40B4-BE49-F238E27FC236}">
                <a16:creationId xmlns:a16="http://schemas.microsoft.com/office/drawing/2014/main" id="{C960A70C-67F7-A17E-A249-65E4A02D5E8C}"/>
              </a:ext>
            </a:extLst>
          </p:cNvPr>
          <p:cNvPicPr>
            <a:picLocks noChangeAspect="1"/>
          </p:cNvPicPr>
          <p:nvPr/>
        </p:nvPicPr>
        <p:blipFill>
          <a:blip r:embed="rId5"/>
          <a:stretch>
            <a:fillRect/>
          </a:stretch>
        </p:blipFill>
        <p:spPr>
          <a:xfrm>
            <a:off x="982800" y="1023521"/>
            <a:ext cx="1100328" cy="1100328"/>
          </a:xfrm>
          <a:prstGeom prst="rect">
            <a:avLst/>
          </a:prstGeom>
        </p:spPr>
      </p:pic>
      <p:grpSp>
        <p:nvGrpSpPr>
          <p:cNvPr id="4" name="Agrupar 3">
            <a:extLst>
              <a:ext uri="{FF2B5EF4-FFF2-40B4-BE49-F238E27FC236}">
                <a16:creationId xmlns:a16="http://schemas.microsoft.com/office/drawing/2014/main" id="{EA91A430-72B1-B853-293B-0C9F54DE5BAB}"/>
              </a:ext>
            </a:extLst>
          </p:cNvPr>
          <p:cNvGrpSpPr/>
          <p:nvPr/>
        </p:nvGrpSpPr>
        <p:grpSpPr>
          <a:xfrm>
            <a:off x="-716027" y="7754823"/>
            <a:ext cx="4333052" cy="3643718"/>
            <a:chOff x="-1783761" y="4364463"/>
            <a:chExt cx="10493997" cy="8523518"/>
          </a:xfrm>
        </p:grpSpPr>
        <p:pic>
          <p:nvPicPr>
            <p:cNvPr id="5" name="Imagem 4" descr="Ícone&#10;&#10;Descrição gerada automaticamente">
              <a:extLst>
                <a:ext uri="{FF2B5EF4-FFF2-40B4-BE49-F238E27FC236}">
                  <a16:creationId xmlns:a16="http://schemas.microsoft.com/office/drawing/2014/main" id="{1DF0E741-419F-5356-C1FE-978D331C9E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p:spPr>
        </p:pic>
        <p:pic>
          <p:nvPicPr>
            <p:cNvPr id="6" name="Imagem 5" descr="Forma&#10;&#10;Descrição gerada automaticamente">
              <a:extLst>
                <a:ext uri="{FF2B5EF4-FFF2-40B4-BE49-F238E27FC236}">
                  <a16:creationId xmlns:a16="http://schemas.microsoft.com/office/drawing/2014/main" id="{09BA2A3A-5972-BF45-E074-29DF168E4F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16522">
              <a:off x="640547" y="1940155"/>
              <a:ext cx="5645381" cy="10493997"/>
            </a:xfrm>
            <a:prstGeom prst="rect">
              <a:avLst/>
            </a:prstGeom>
          </p:spPr>
        </p:pic>
      </p:grpSp>
      <p:sp>
        <p:nvSpPr>
          <p:cNvPr id="2" name="CaixaDeTexto 1">
            <a:extLst>
              <a:ext uri="{FF2B5EF4-FFF2-40B4-BE49-F238E27FC236}">
                <a16:creationId xmlns:a16="http://schemas.microsoft.com/office/drawing/2014/main" id="{82A5EAD9-DD1F-797A-930D-5EA785E4C1BB}"/>
              </a:ext>
            </a:extLst>
          </p:cNvPr>
          <p:cNvSpPr txBox="1"/>
          <p:nvPr/>
        </p:nvSpPr>
        <p:spPr>
          <a:xfrm>
            <a:off x="2587011" y="1846123"/>
            <a:ext cx="13610953" cy="81253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000000"/>
              </a:buClr>
              <a:buSzPts val="1500"/>
            </a:pPr>
            <a:r>
              <a:rPr lang="pt-BR" b="1" dirty="0">
                <a:solidFill>
                  <a:schemeClr val="dk1"/>
                </a:solidFill>
                <a:latin typeface="Verdana"/>
                <a:ea typeface="Verdana"/>
                <a:cs typeface="Verdana"/>
                <a:sym typeface="Verdana"/>
              </a:rPr>
              <a:t>Lista de imagens e vídeos</a:t>
            </a:r>
            <a:endParaRPr lang="pt-BR" dirty="0">
              <a:solidFill>
                <a:schemeClr val="dk1"/>
              </a:solidFill>
              <a:latin typeface="Verdana"/>
              <a:ea typeface="Verdana"/>
              <a:cs typeface="Verdana"/>
              <a:sym typeface="Verdana"/>
            </a:endParaRPr>
          </a:p>
          <a:p>
            <a:pPr>
              <a:buClr>
                <a:srgbClr val="000000"/>
              </a:buClr>
              <a:buSzPts val="1500"/>
            </a:pPr>
            <a:r>
              <a:rPr lang="pt-BR" b="1" dirty="0">
                <a:solidFill>
                  <a:schemeClr val="dk1"/>
                </a:solidFill>
                <a:latin typeface="Verdana"/>
                <a:ea typeface="Verdana"/>
                <a:cs typeface="Verdana"/>
                <a:sym typeface="Verdana"/>
              </a:rPr>
              <a:t>Slide 2 –  </a:t>
            </a:r>
            <a:r>
              <a:rPr lang="pt-BR" dirty="0">
                <a:solidFill>
                  <a:schemeClr val="dk1"/>
                </a:solidFill>
                <a:latin typeface="Verdana"/>
                <a:ea typeface="Verdana"/>
                <a:cs typeface="Verdana"/>
                <a:sym typeface="Verdana"/>
                <a:hlinkClick r:id="rId6"/>
              </a:rPr>
              <a:t>https://www.canva.com/design/DAF5CcgQjS0/wnc8v7qfcKbyPDV94hwoEg/edit?utm_content=DAF5CcgQjS0&amp;utm_campaign=designshare&amp;utm_medium=link2&amp;utm_source=sharebutton</a:t>
            </a:r>
            <a:endParaRPr lang="pt-BR" dirty="0">
              <a:solidFill>
                <a:schemeClr val="dk1"/>
              </a:solidFill>
              <a:latin typeface="Verdana"/>
              <a:ea typeface="Verdana"/>
              <a:cs typeface="Verdana"/>
              <a:sym typeface="Verdana"/>
            </a:endParaRPr>
          </a:p>
          <a:p>
            <a:pPr>
              <a:buClr>
                <a:srgbClr val="000000"/>
              </a:buClr>
              <a:buSzPts val="1500"/>
            </a:pPr>
            <a:r>
              <a:rPr lang="pt-BR" b="1" dirty="0">
                <a:solidFill>
                  <a:schemeClr val="dk1"/>
                </a:solidFill>
                <a:latin typeface="Verdana"/>
                <a:ea typeface="Verdana"/>
                <a:cs typeface="Verdana"/>
                <a:sym typeface="Verdana"/>
              </a:rPr>
              <a:t>Slide 4 –</a:t>
            </a:r>
            <a:r>
              <a:rPr lang="pt-BR" dirty="0">
                <a:solidFill>
                  <a:schemeClr val="dk1"/>
                </a:solidFill>
                <a:latin typeface="Verdana"/>
                <a:ea typeface="Verdana"/>
                <a:cs typeface="Verdana"/>
                <a:sym typeface="Verdana"/>
              </a:rPr>
              <a:t> link livro Racismo Estrutural: </a:t>
            </a:r>
            <a:r>
              <a:rPr lang="pt-BR" dirty="0">
                <a:solidFill>
                  <a:schemeClr val="dk1"/>
                </a:solidFill>
                <a:latin typeface="Verdana"/>
                <a:ea typeface="Verdana"/>
                <a:cs typeface="Verdana"/>
                <a:sym typeface="Verdana"/>
                <a:hlinkClick r:id="rId7"/>
              </a:rPr>
              <a:t>https://www2.unifap.br/neab/files/2021/01/Racismo-estrutural-Feminismos-Silvio-Luiz-de-Almeida.pdf</a:t>
            </a:r>
            <a:endParaRPr lang="pt-BR" dirty="0">
              <a:solidFill>
                <a:schemeClr val="dk1"/>
              </a:solidFill>
              <a:latin typeface="Verdana"/>
              <a:ea typeface="Verdana"/>
              <a:cs typeface="Verdana"/>
              <a:sym typeface="Verdana"/>
            </a:endParaRPr>
          </a:p>
          <a:p>
            <a:pPr>
              <a:buClr>
                <a:srgbClr val="000000"/>
              </a:buClr>
              <a:buSzPts val="1500"/>
            </a:pPr>
            <a:r>
              <a:rPr lang="pt-BR" b="1" dirty="0">
                <a:solidFill>
                  <a:schemeClr val="dk1"/>
                </a:solidFill>
                <a:latin typeface="Verdana"/>
                <a:ea typeface="Verdana"/>
                <a:cs typeface="Verdana"/>
                <a:sym typeface="Verdana"/>
              </a:rPr>
              <a:t>Slide 7 – </a:t>
            </a:r>
            <a:r>
              <a:rPr lang="pt-BR" dirty="0">
                <a:solidFill>
                  <a:schemeClr val="dk1"/>
                </a:solidFill>
                <a:latin typeface="Verdana"/>
                <a:ea typeface="Verdana"/>
                <a:cs typeface="Verdana"/>
                <a:sym typeface="Verdana"/>
              </a:rPr>
              <a:t>Link da imagem: </a:t>
            </a:r>
            <a:r>
              <a:rPr lang="pt-BR" dirty="0">
                <a:solidFill>
                  <a:schemeClr val="dk1"/>
                </a:solidFill>
                <a:latin typeface="Verdana"/>
                <a:ea typeface="Verdana"/>
                <a:cs typeface="Verdana"/>
                <a:sym typeface="Verdana"/>
                <a:hlinkClick r:id="rId8"/>
              </a:rPr>
              <a:t>https://acervocmsp.educacao.sp.gov.br/107831/681942.pdf</a:t>
            </a:r>
            <a:endParaRPr lang="pt-BR" dirty="0">
              <a:solidFill>
                <a:schemeClr val="dk1"/>
              </a:solidFill>
              <a:latin typeface="Verdana"/>
              <a:ea typeface="Verdana"/>
              <a:cs typeface="Verdana"/>
              <a:sym typeface="Verdana"/>
            </a:endParaRPr>
          </a:p>
          <a:p>
            <a:pPr>
              <a:buClr>
                <a:srgbClr val="000000"/>
              </a:buClr>
              <a:buSzPts val="1500"/>
            </a:pPr>
            <a:r>
              <a:rPr lang="pt-BR" dirty="0">
                <a:solidFill>
                  <a:schemeClr val="dk1"/>
                </a:solidFill>
                <a:latin typeface="Verdana"/>
                <a:ea typeface="Verdana"/>
                <a:cs typeface="Verdana"/>
                <a:sym typeface="Verdana"/>
              </a:rPr>
              <a:t>Link da imagem: https://scp.vanzolini-ead.org.br/</a:t>
            </a:r>
            <a:r>
              <a:rPr lang="pt-BR" dirty="0" err="1">
                <a:solidFill>
                  <a:schemeClr val="dk1"/>
                </a:solidFill>
                <a:latin typeface="Verdana"/>
                <a:ea typeface="Verdana"/>
                <a:cs typeface="Verdana"/>
                <a:sym typeface="Verdana"/>
              </a:rPr>
              <a:t>download.php?pagina</a:t>
            </a:r>
            <a:r>
              <a:rPr lang="pt-BR" dirty="0">
                <a:solidFill>
                  <a:schemeClr val="dk1"/>
                </a:solidFill>
                <a:latin typeface="Verdana"/>
                <a:ea typeface="Verdana"/>
                <a:cs typeface="Verdana"/>
                <a:sym typeface="Verdana"/>
              </a:rPr>
              <a:t>=</a:t>
            </a:r>
            <a:r>
              <a:rPr lang="pt-BR" dirty="0" err="1">
                <a:solidFill>
                  <a:schemeClr val="dk1"/>
                </a:solidFill>
                <a:latin typeface="Verdana"/>
                <a:ea typeface="Verdana"/>
                <a:cs typeface="Verdana"/>
                <a:sym typeface="Verdana"/>
              </a:rPr>
              <a:t>MATERIAL_APROVAR_MANIPULA&amp;tipo_cadastro</a:t>
            </a:r>
            <a:r>
              <a:rPr lang="pt-BR" dirty="0">
                <a:solidFill>
                  <a:schemeClr val="dk1"/>
                </a:solidFill>
                <a:latin typeface="Verdana"/>
                <a:ea typeface="Verdana"/>
                <a:cs typeface="Verdana"/>
                <a:sym typeface="Verdana"/>
              </a:rPr>
              <a:t>=</a:t>
            </a:r>
            <a:r>
              <a:rPr lang="pt-BR" dirty="0" err="1">
                <a:solidFill>
                  <a:schemeClr val="dk1"/>
                </a:solidFill>
                <a:latin typeface="Verdana"/>
                <a:ea typeface="Verdana"/>
                <a:cs typeface="Verdana"/>
                <a:sym typeface="Verdana"/>
              </a:rPr>
              <a:t>MATERIAL_CONTEUDO_ARQUIVO&amp;opcao</a:t>
            </a:r>
            <a:r>
              <a:rPr lang="pt-BR" dirty="0">
                <a:solidFill>
                  <a:schemeClr val="dk1"/>
                </a:solidFill>
                <a:latin typeface="Verdana"/>
                <a:ea typeface="Verdana"/>
                <a:cs typeface="Verdana"/>
                <a:sym typeface="Verdana"/>
              </a:rPr>
              <a:t>=1&amp;id=109052&amp;material=109052&amp;estado_anterior=9&amp;nome_salvo=9B5CF1A51A2390B751294CFBB36187EE.dat&amp;nome_novo=ID109052_P3_TEMAS_TRANSVERSAIS_EDUCACAO_ANTIRRACISTA.pptx&amp;tipo_arquivo_upload=2&amp;</a:t>
            </a:r>
          </a:p>
          <a:p>
            <a:pPr>
              <a:buClr>
                <a:srgbClr val="000000"/>
              </a:buClr>
              <a:buSzPts val="1500"/>
            </a:pPr>
            <a:r>
              <a:rPr lang="pt-BR" dirty="0">
                <a:solidFill>
                  <a:schemeClr val="dk1"/>
                </a:solidFill>
                <a:latin typeface="Verdana"/>
                <a:ea typeface="Verdana"/>
                <a:cs typeface="Verdana"/>
                <a:sym typeface="Verdana"/>
              </a:rPr>
              <a:t>Link da imagem: https://scp.vanzolini-ead.org.br/</a:t>
            </a:r>
            <a:r>
              <a:rPr lang="pt-BR" dirty="0" err="1">
                <a:solidFill>
                  <a:schemeClr val="dk1"/>
                </a:solidFill>
                <a:latin typeface="Verdana"/>
                <a:ea typeface="Verdana"/>
                <a:cs typeface="Verdana"/>
                <a:sym typeface="Verdana"/>
              </a:rPr>
              <a:t>download.php?pagina</a:t>
            </a:r>
            <a:r>
              <a:rPr lang="pt-BR" dirty="0">
                <a:solidFill>
                  <a:schemeClr val="dk1"/>
                </a:solidFill>
                <a:latin typeface="Verdana"/>
                <a:ea typeface="Verdana"/>
                <a:cs typeface="Verdana"/>
                <a:sym typeface="Verdana"/>
              </a:rPr>
              <a:t>=</a:t>
            </a:r>
            <a:r>
              <a:rPr lang="pt-BR" dirty="0" err="1">
                <a:solidFill>
                  <a:schemeClr val="dk1"/>
                </a:solidFill>
                <a:latin typeface="Verdana"/>
                <a:ea typeface="Verdana"/>
                <a:cs typeface="Verdana"/>
                <a:sym typeface="Verdana"/>
              </a:rPr>
              <a:t>MATERIAL_APROVAR_MANIPULA&amp;tipo_cadastro</a:t>
            </a:r>
            <a:r>
              <a:rPr lang="pt-BR" dirty="0">
                <a:solidFill>
                  <a:schemeClr val="dk1"/>
                </a:solidFill>
                <a:latin typeface="Verdana"/>
                <a:ea typeface="Verdana"/>
                <a:cs typeface="Verdana"/>
                <a:sym typeface="Verdana"/>
              </a:rPr>
              <a:t>=</a:t>
            </a:r>
            <a:r>
              <a:rPr lang="pt-BR" dirty="0" err="1">
                <a:solidFill>
                  <a:schemeClr val="dk1"/>
                </a:solidFill>
                <a:latin typeface="Verdana"/>
                <a:ea typeface="Verdana"/>
                <a:cs typeface="Verdana"/>
                <a:sym typeface="Verdana"/>
              </a:rPr>
              <a:t>MATERIAL_CONTEUDO_ARQUIVO&amp;opcao</a:t>
            </a:r>
            <a:r>
              <a:rPr lang="pt-BR" dirty="0">
                <a:solidFill>
                  <a:schemeClr val="dk1"/>
                </a:solidFill>
                <a:latin typeface="Verdana"/>
                <a:ea typeface="Verdana"/>
                <a:cs typeface="Verdana"/>
                <a:sym typeface="Verdana"/>
              </a:rPr>
              <a:t>=1&amp;id=112152&amp;material=112152&amp;estado_anterior=4&amp;nome_salvo=BEEFD21CE7DEF61D60FCE17C92C877E3.dat&amp;nome_novo=ID%20112152_P8%20EDUCA%C3%87%C3%83O%20ANTIRRACISTA_ccgAM.pptx&amp;</a:t>
            </a:r>
          </a:p>
          <a:p>
            <a:pPr>
              <a:buClr>
                <a:srgbClr val="000000"/>
              </a:buClr>
              <a:buSzPts val="1500"/>
            </a:pPr>
            <a:r>
              <a:rPr lang="pt-BR" b="1" dirty="0">
                <a:solidFill>
                  <a:schemeClr val="dk1"/>
                </a:solidFill>
                <a:latin typeface="Verdana"/>
                <a:ea typeface="Verdana"/>
                <a:cs typeface="Verdana"/>
                <a:sym typeface="Verdana"/>
              </a:rPr>
              <a:t>Slide 8 – </a:t>
            </a:r>
            <a:r>
              <a:rPr lang="pt-BR" dirty="0">
                <a:solidFill>
                  <a:schemeClr val="dk1"/>
                </a:solidFill>
                <a:latin typeface="Verdana"/>
                <a:ea typeface="Verdana"/>
                <a:cs typeface="Verdana"/>
                <a:sym typeface="Verdana"/>
              </a:rPr>
              <a:t>Link da imagem: </a:t>
            </a:r>
            <a:r>
              <a:rPr lang="pt-BR" dirty="0">
                <a:solidFill>
                  <a:schemeClr val="dk1"/>
                </a:solidFill>
                <a:latin typeface="Verdana"/>
                <a:ea typeface="Verdana"/>
                <a:cs typeface="Verdana"/>
                <a:sym typeface="Verdana"/>
                <a:hlinkClick r:id="rId9"/>
              </a:rPr>
              <a:t>https://acervocmsp.educacao.sp.gov.br/110264/710312.pdf</a:t>
            </a:r>
            <a:endParaRPr lang="pt-BR" dirty="0">
              <a:solidFill>
                <a:schemeClr val="dk1"/>
              </a:solidFill>
              <a:latin typeface="Verdana"/>
              <a:ea typeface="Verdana"/>
              <a:cs typeface="Verdana"/>
              <a:sym typeface="Verdana"/>
            </a:endParaRPr>
          </a:p>
          <a:p>
            <a:pPr>
              <a:buClr>
                <a:srgbClr val="000000"/>
              </a:buClr>
              <a:buSzPts val="1500"/>
            </a:pPr>
            <a:r>
              <a:rPr lang="pt-BR" dirty="0">
                <a:solidFill>
                  <a:schemeClr val="dk1"/>
                </a:solidFill>
                <a:latin typeface="Verdana"/>
                <a:ea typeface="Verdana"/>
                <a:cs typeface="Verdana"/>
                <a:sym typeface="Verdana"/>
              </a:rPr>
              <a:t>Link da imagem: </a:t>
            </a:r>
            <a:r>
              <a:rPr lang="pt-BR" dirty="0">
                <a:solidFill>
                  <a:schemeClr val="dk1"/>
                </a:solidFill>
                <a:latin typeface="Verdana"/>
                <a:ea typeface="Verdana"/>
                <a:cs typeface="Verdana"/>
                <a:sym typeface="Verdana"/>
                <a:hlinkClick r:id="rId10"/>
              </a:rPr>
              <a:t>https://acervocmsp.educacao.sp.gov.br/110827/721903.pdf</a:t>
            </a:r>
            <a:endParaRPr lang="pt-BR" dirty="0">
              <a:solidFill>
                <a:schemeClr val="dk1"/>
              </a:solidFill>
              <a:latin typeface="Verdana"/>
              <a:ea typeface="Verdana"/>
              <a:cs typeface="Verdana"/>
              <a:sym typeface="Verdana"/>
            </a:endParaRPr>
          </a:p>
          <a:p>
            <a:pPr>
              <a:buClr>
                <a:srgbClr val="000000"/>
              </a:buClr>
              <a:buSzPts val="1500"/>
            </a:pPr>
            <a:r>
              <a:rPr lang="pt-BR" dirty="0">
                <a:solidFill>
                  <a:schemeClr val="dk1"/>
                </a:solidFill>
                <a:latin typeface="Verdana"/>
                <a:ea typeface="Verdana"/>
                <a:cs typeface="Verdana"/>
                <a:sym typeface="Verdana"/>
              </a:rPr>
              <a:t>Link da </a:t>
            </a:r>
            <a:r>
              <a:rPr lang="pt-BR" dirty="0" err="1">
                <a:solidFill>
                  <a:schemeClr val="dk1"/>
                </a:solidFill>
                <a:latin typeface="Verdana"/>
                <a:ea typeface="Verdana"/>
                <a:cs typeface="Verdana"/>
                <a:sym typeface="Verdana"/>
              </a:rPr>
              <a:t>imagem:https</a:t>
            </a:r>
            <a:r>
              <a:rPr lang="pt-BR" dirty="0">
                <a:solidFill>
                  <a:schemeClr val="dk1"/>
                </a:solidFill>
                <a:latin typeface="Verdana"/>
                <a:ea typeface="Verdana"/>
                <a:cs typeface="Verdana"/>
                <a:sym typeface="Verdana"/>
              </a:rPr>
              <a:t>://scp.vanzolini-ead.org.br/</a:t>
            </a:r>
            <a:r>
              <a:rPr lang="pt-BR" dirty="0" err="1">
                <a:solidFill>
                  <a:schemeClr val="dk1"/>
                </a:solidFill>
                <a:latin typeface="Verdana"/>
                <a:ea typeface="Verdana"/>
                <a:cs typeface="Verdana"/>
                <a:sym typeface="Verdana"/>
              </a:rPr>
              <a:t>download.php?pagina</a:t>
            </a:r>
            <a:r>
              <a:rPr lang="pt-BR" dirty="0">
                <a:solidFill>
                  <a:schemeClr val="dk1"/>
                </a:solidFill>
                <a:latin typeface="Verdana"/>
                <a:ea typeface="Verdana"/>
                <a:cs typeface="Verdana"/>
                <a:sym typeface="Verdana"/>
              </a:rPr>
              <a:t>=</a:t>
            </a:r>
            <a:r>
              <a:rPr lang="pt-BR" dirty="0" err="1">
                <a:solidFill>
                  <a:schemeClr val="dk1"/>
                </a:solidFill>
                <a:latin typeface="Verdana"/>
                <a:ea typeface="Verdana"/>
                <a:cs typeface="Verdana"/>
                <a:sym typeface="Verdana"/>
              </a:rPr>
              <a:t>MATERIAL_APROVAR_MANIPULA&amp;tipo_cadastro</a:t>
            </a:r>
            <a:r>
              <a:rPr lang="pt-BR" dirty="0">
                <a:solidFill>
                  <a:schemeClr val="dk1"/>
                </a:solidFill>
                <a:latin typeface="Verdana"/>
                <a:ea typeface="Verdana"/>
                <a:cs typeface="Verdana"/>
                <a:sym typeface="Verdana"/>
              </a:rPr>
              <a:t>=</a:t>
            </a:r>
            <a:r>
              <a:rPr lang="pt-BR" dirty="0" err="1">
                <a:solidFill>
                  <a:schemeClr val="dk1"/>
                </a:solidFill>
                <a:latin typeface="Verdana"/>
                <a:ea typeface="Verdana"/>
                <a:cs typeface="Verdana"/>
                <a:sym typeface="Verdana"/>
              </a:rPr>
              <a:t>MATERIAL_CONTEUDO_ARQUIVO&amp;opcao</a:t>
            </a:r>
            <a:r>
              <a:rPr lang="pt-BR" dirty="0">
                <a:solidFill>
                  <a:schemeClr val="dk1"/>
                </a:solidFill>
                <a:latin typeface="Verdana"/>
                <a:ea typeface="Verdana"/>
                <a:cs typeface="Verdana"/>
                <a:sym typeface="Verdana"/>
              </a:rPr>
              <a:t>=1&amp;id=110828&amp;material=110828&amp;estado_anterior=9&amp;nome_salvo=5AFCCDB40CDE81D42F4B0E57A2831D6A.dat&amp;nome_novo=MA_ID110828_ATPC_2B_S2_TC_Educa%C3%A7%C3%A3oAntirracista_AF_Hist_MD_15eAF_MAT_MD_07_corrigido.pptx&amp;tipo_arquivo_upload=2&amp;</a:t>
            </a:r>
          </a:p>
          <a:p>
            <a:pPr>
              <a:buClr>
                <a:srgbClr val="000000"/>
              </a:buClr>
              <a:buSzPts val="1500"/>
            </a:pPr>
            <a:r>
              <a:rPr lang="pt-BR" b="1" dirty="0">
                <a:solidFill>
                  <a:schemeClr val="dk1"/>
                </a:solidFill>
                <a:latin typeface="Verdana"/>
                <a:ea typeface="Verdana"/>
                <a:cs typeface="Verdana"/>
                <a:sym typeface="Verdana"/>
              </a:rPr>
              <a:t>Slide 9 –</a:t>
            </a:r>
            <a:r>
              <a:rPr lang="pt-BR" dirty="0">
                <a:solidFill>
                  <a:schemeClr val="dk1"/>
                </a:solidFill>
                <a:latin typeface="Verdana"/>
                <a:ea typeface="Verdana"/>
                <a:cs typeface="Verdana"/>
                <a:sym typeface="Verdana"/>
              </a:rPr>
              <a:t> Vídeo: </a:t>
            </a:r>
            <a:r>
              <a:rPr lang="pt-BR" dirty="0">
                <a:solidFill>
                  <a:schemeClr val="dk1"/>
                </a:solidFill>
                <a:latin typeface="Verdana"/>
                <a:ea typeface="Verdana"/>
                <a:cs typeface="Verdana"/>
                <a:sym typeface="Verdana"/>
                <a:hlinkClick r:id="rId11"/>
              </a:rPr>
              <a:t>https://www.youtube.com/watch?v=SwN4ndBFaPg</a:t>
            </a:r>
            <a:endParaRPr lang="pt-BR" dirty="0">
              <a:solidFill>
                <a:schemeClr val="dk1"/>
              </a:solidFill>
              <a:latin typeface="Verdana"/>
              <a:ea typeface="Verdana"/>
              <a:cs typeface="Verdana"/>
              <a:sym typeface="Verdana"/>
            </a:endParaRPr>
          </a:p>
          <a:p>
            <a:pPr>
              <a:buClr>
                <a:srgbClr val="000000"/>
              </a:buClr>
              <a:buSzPts val="1500"/>
            </a:pPr>
            <a:r>
              <a:rPr lang="pt-BR" dirty="0">
                <a:solidFill>
                  <a:schemeClr val="dk1"/>
                </a:solidFill>
                <a:latin typeface="Verdana"/>
                <a:ea typeface="Verdana"/>
                <a:cs typeface="Verdana"/>
                <a:sym typeface="Verdana"/>
              </a:rPr>
              <a:t>Vídeo: </a:t>
            </a:r>
            <a:r>
              <a:rPr lang="pt-BR" dirty="0">
                <a:solidFill>
                  <a:schemeClr val="dk1"/>
                </a:solidFill>
                <a:latin typeface="Verdana"/>
                <a:ea typeface="Verdana"/>
                <a:cs typeface="Verdana"/>
                <a:sym typeface="Verdana"/>
                <a:hlinkClick r:id="rId12"/>
              </a:rPr>
              <a:t>https://www.youtube.com/watch?v=w9ah0QeH77I</a:t>
            </a:r>
            <a:endParaRPr lang="pt-BR" dirty="0">
              <a:solidFill>
                <a:schemeClr val="dk1"/>
              </a:solidFill>
              <a:latin typeface="Verdana"/>
              <a:ea typeface="Verdana"/>
              <a:cs typeface="Verdana"/>
              <a:sym typeface="Verdana"/>
            </a:endParaRPr>
          </a:p>
          <a:p>
            <a:pPr>
              <a:buClr>
                <a:srgbClr val="000000"/>
              </a:buClr>
              <a:buSzPts val="1500"/>
            </a:pPr>
            <a:r>
              <a:rPr lang="pt-BR" b="1" dirty="0">
                <a:solidFill>
                  <a:schemeClr val="dk1"/>
                </a:solidFill>
                <a:latin typeface="Verdana"/>
                <a:ea typeface="Verdana"/>
                <a:cs typeface="Verdana"/>
                <a:sym typeface="Verdana"/>
              </a:rPr>
              <a:t>Slide 10 – </a:t>
            </a:r>
            <a:r>
              <a:rPr lang="pt-BR" dirty="0">
                <a:solidFill>
                  <a:schemeClr val="dk1"/>
                </a:solidFill>
                <a:latin typeface="Verdana"/>
                <a:ea typeface="Verdana"/>
                <a:cs typeface="Verdana"/>
                <a:sym typeface="Verdana"/>
              </a:rPr>
              <a:t>Imagem 07/06/22 - Inclusão Escolar e Desenho Universal para a Aprendizagem - YouTube</a:t>
            </a:r>
          </a:p>
          <a:p>
            <a:pPr>
              <a:buClr>
                <a:srgbClr val="000000"/>
              </a:buClr>
              <a:buSzPts val="1500"/>
            </a:pPr>
            <a:r>
              <a:rPr lang="pt-BR" b="1" dirty="0">
                <a:solidFill>
                  <a:schemeClr val="dk1"/>
                </a:solidFill>
                <a:latin typeface="Verdana"/>
                <a:ea typeface="Verdana"/>
                <a:cs typeface="Verdana"/>
                <a:sym typeface="Verdana"/>
              </a:rPr>
              <a:t>Slide 11 – </a:t>
            </a:r>
            <a:r>
              <a:rPr lang="pt-BR" dirty="0">
                <a:solidFill>
                  <a:schemeClr val="dk1"/>
                </a:solidFill>
                <a:latin typeface="Verdana"/>
                <a:ea typeface="Verdana"/>
                <a:cs typeface="Verdana"/>
                <a:sym typeface="Verdana"/>
                <a:hlinkClick r:id="rId13"/>
              </a:rPr>
              <a:t>https://multiplicasp.educacao.sp.gov.br/wp-content/uploads/2023/12/documentoorientadormultiplicaspv06.pdf</a:t>
            </a:r>
            <a:endParaRPr lang="pt-BR" dirty="0">
              <a:solidFill>
                <a:schemeClr val="dk1"/>
              </a:solidFill>
              <a:latin typeface="Verdana"/>
              <a:ea typeface="Verdana"/>
              <a:cs typeface="Verdana"/>
              <a:sym typeface="Verdana"/>
            </a:endParaRPr>
          </a:p>
          <a:p>
            <a:pPr>
              <a:buClr>
                <a:srgbClr val="000000"/>
              </a:buClr>
              <a:buSzPts val="1500"/>
            </a:pPr>
            <a:r>
              <a:rPr lang="pt-BR" dirty="0">
                <a:solidFill>
                  <a:schemeClr val="dk1"/>
                </a:solidFill>
                <a:latin typeface="Verdana"/>
                <a:ea typeface="Verdana"/>
                <a:cs typeface="Verdana"/>
                <a:sym typeface="Verdana"/>
              </a:rPr>
              <a:t> </a:t>
            </a:r>
          </a:p>
        </p:txBody>
      </p:sp>
    </p:spTree>
    <p:extLst>
      <p:ext uri="{BB962C8B-B14F-4D97-AF65-F5344CB8AC3E}">
        <p14:creationId xmlns:p14="http://schemas.microsoft.com/office/powerpoint/2010/main" val="25257942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7EEA5D2-155E-0A1E-941F-D51B0C4CBE6C}"/>
              </a:ext>
            </a:extLst>
          </p:cNvPr>
          <p:cNvSpPr/>
          <p:nvPr/>
        </p:nvSpPr>
        <p:spPr>
          <a:xfrm>
            <a:off x="525676" y="574157"/>
            <a:ext cx="17236648" cy="9122735"/>
          </a:xfrm>
          <a:prstGeom prst="rect">
            <a:avLst/>
          </a:prstGeom>
          <a:solidFill>
            <a:srgbClr val="389E94"/>
          </a:solidFill>
          <a:ln>
            <a:solidFill>
              <a:srgbClr val="389E9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pic>
        <p:nvPicPr>
          <p:cNvPr id="9" name="Imagem 8" descr="Ícone&#10;&#10;Descrição gerada automaticamente">
            <a:extLst>
              <a:ext uri="{FF2B5EF4-FFF2-40B4-BE49-F238E27FC236}">
                <a16:creationId xmlns:a16="http://schemas.microsoft.com/office/drawing/2014/main" id="{AFC5C21F-CD04-0EF2-C5DB-71BADD2C0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a:effectLst>
            <a:reflection endPos="0" dir="5400000" sy="-100000" algn="bl" rotWithShape="0"/>
          </a:effectLst>
        </p:spPr>
      </p:pic>
      <p:pic>
        <p:nvPicPr>
          <p:cNvPr id="10" name="Imagem 9" descr="Forma&#10;&#10;Descrição gerada automaticamente">
            <a:extLst>
              <a:ext uri="{FF2B5EF4-FFF2-40B4-BE49-F238E27FC236}">
                <a16:creationId xmlns:a16="http://schemas.microsoft.com/office/drawing/2014/main" id="{5D6983F2-9A7E-0CC8-850D-171799453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16522">
            <a:off x="640547" y="1940155"/>
            <a:ext cx="5645381" cy="10493997"/>
          </a:xfrm>
          <a:prstGeom prst="rect">
            <a:avLst/>
          </a:prstGeom>
          <a:effectLst>
            <a:reflection endPos="0" dir="5400000" sy="-100000" algn="bl" rotWithShape="0"/>
          </a:effectLst>
        </p:spPr>
      </p:pic>
      <p:pic>
        <p:nvPicPr>
          <p:cNvPr id="5" name="Imagem 4" descr="Forma&#10;&#10;Descrição gerada automaticamente com confiança média">
            <a:extLst>
              <a:ext uri="{FF2B5EF4-FFF2-40B4-BE49-F238E27FC236}">
                <a16:creationId xmlns:a16="http://schemas.microsoft.com/office/drawing/2014/main" id="{4AA1B16B-FA2C-6676-7311-44B55A7D11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9599" y="4034995"/>
            <a:ext cx="6807199" cy="1697976"/>
          </a:xfrm>
          <a:prstGeom prst="rect">
            <a:avLst/>
          </a:prstGeom>
        </p:spPr>
      </p:pic>
    </p:spTree>
    <p:extLst>
      <p:ext uri="{BB962C8B-B14F-4D97-AF65-F5344CB8AC3E}">
        <p14:creationId xmlns:p14="http://schemas.microsoft.com/office/powerpoint/2010/main" val="3641018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3">
            <a:extLst>
              <a:ext uri="{FF2B5EF4-FFF2-40B4-BE49-F238E27FC236}">
                <a16:creationId xmlns:a16="http://schemas.microsoft.com/office/drawing/2014/main" id="{5FB557F3-11A0-8990-5511-32F00E9AD078}"/>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extBox 8"/>
          <p:cNvSpPr txBox="1"/>
          <p:nvPr/>
        </p:nvSpPr>
        <p:spPr>
          <a:xfrm>
            <a:off x="2549291" y="639354"/>
            <a:ext cx="7447250" cy="975267"/>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PERCURSO FORMATIVO</a:t>
            </a:r>
          </a:p>
        </p:txBody>
      </p:sp>
      <p:grpSp>
        <p:nvGrpSpPr>
          <p:cNvPr id="9" name="Agrupar 8">
            <a:extLst>
              <a:ext uri="{FF2B5EF4-FFF2-40B4-BE49-F238E27FC236}">
                <a16:creationId xmlns:a16="http://schemas.microsoft.com/office/drawing/2014/main" id="{FD21F27B-3ACF-816B-02C3-5A712EF3FB73}"/>
              </a:ext>
            </a:extLst>
          </p:cNvPr>
          <p:cNvGrpSpPr/>
          <p:nvPr/>
        </p:nvGrpSpPr>
        <p:grpSpPr>
          <a:xfrm>
            <a:off x="-716027" y="7757635"/>
            <a:ext cx="4333052" cy="3643718"/>
            <a:chOff x="-1783761" y="4364463"/>
            <a:chExt cx="10493997" cy="8523518"/>
          </a:xfrm>
        </p:grpSpPr>
        <p:pic>
          <p:nvPicPr>
            <p:cNvPr id="5" name="Imagem 4" descr="Ícone&#10;&#10;Descrição gerada automaticamente">
              <a:extLst>
                <a:ext uri="{FF2B5EF4-FFF2-40B4-BE49-F238E27FC236}">
                  <a16:creationId xmlns:a16="http://schemas.microsoft.com/office/drawing/2014/main" id="{A49709DA-C23B-BA81-5C7E-EB6A6C09C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p:spPr>
        </p:pic>
        <p:pic>
          <p:nvPicPr>
            <p:cNvPr id="6" name="Imagem 5" descr="Forma&#10;&#10;Descrição gerada automaticamente">
              <a:extLst>
                <a:ext uri="{FF2B5EF4-FFF2-40B4-BE49-F238E27FC236}">
                  <a16:creationId xmlns:a16="http://schemas.microsoft.com/office/drawing/2014/main" id="{B582008F-8656-A4D1-5B0F-0D4709CC97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16522">
              <a:off x="640547" y="1940155"/>
              <a:ext cx="5645381" cy="10493997"/>
            </a:xfrm>
            <a:prstGeom prst="rect">
              <a:avLst/>
            </a:prstGeom>
          </p:spPr>
        </p:pic>
      </p:grpSp>
      <p:grpSp>
        <p:nvGrpSpPr>
          <p:cNvPr id="21" name="Agrupar 20">
            <a:extLst>
              <a:ext uri="{FF2B5EF4-FFF2-40B4-BE49-F238E27FC236}">
                <a16:creationId xmlns:a16="http://schemas.microsoft.com/office/drawing/2014/main" id="{043B4A37-6860-B71D-CDB3-6535BCFF8269}"/>
              </a:ext>
            </a:extLst>
          </p:cNvPr>
          <p:cNvGrpSpPr/>
          <p:nvPr/>
        </p:nvGrpSpPr>
        <p:grpSpPr>
          <a:xfrm>
            <a:off x="15738709" y="-748339"/>
            <a:ext cx="2829203" cy="4333052"/>
            <a:chOff x="15675743" y="-804518"/>
            <a:chExt cx="2829203" cy="4333052"/>
          </a:xfrm>
        </p:grpSpPr>
        <p:pic>
          <p:nvPicPr>
            <p:cNvPr id="22" name="Imagem 21" descr="Ícone&#10;&#10;Descrição gerada automaticamente">
              <a:extLst>
                <a:ext uri="{FF2B5EF4-FFF2-40B4-BE49-F238E27FC236}">
                  <a16:creationId xmlns:a16="http://schemas.microsoft.com/office/drawing/2014/main" id="{DF63C970-61ED-8A9D-4987-02F7769DF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5209" y="-507288"/>
              <a:ext cx="2299737" cy="2854233"/>
            </a:xfrm>
            <a:prstGeom prst="rect">
              <a:avLst/>
            </a:prstGeom>
          </p:spPr>
        </p:pic>
        <p:pic>
          <p:nvPicPr>
            <p:cNvPr id="23" name="Imagem 22" descr="Forma&#10;&#10;Descrição gerada automaticamente">
              <a:extLst>
                <a:ext uri="{FF2B5EF4-FFF2-40B4-BE49-F238E27FC236}">
                  <a16:creationId xmlns:a16="http://schemas.microsoft.com/office/drawing/2014/main" id="{4B662A93-F750-81ED-9DE2-A2D80277D8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15675743" y="-804518"/>
              <a:ext cx="2413343" cy="4333052"/>
            </a:xfrm>
            <a:prstGeom prst="rect">
              <a:avLst/>
            </a:prstGeom>
          </p:spPr>
        </p:pic>
      </p:grpSp>
      <p:pic>
        <p:nvPicPr>
          <p:cNvPr id="14" name="Imagem 13">
            <a:extLst>
              <a:ext uri="{FF2B5EF4-FFF2-40B4-BE49-F238E27FC236}">
                <a16:creationId xmlns:a16="http://schemas.microsoft.com/office/drawing/2014/main" id="{72E89485-8019-42F2-79CA-8A7F7A243551}"/>
              </a:ext>
            </a:extLst>
          </p:cNvPr>
          <p:cNvPicPr>
            <a:picLocks noChangeAspect="1"/>
          </p:cNvPicPr>
          <p:nvPr/>
        </p:nvPicPr>
        <p:blipFill>
          <a:blip r:embed="rId5"/>
          <a:stretch>
            <a:fillRect/>
          </a:stretch>
        </p:blipFill>
        <p:spPr>
          <a:xfrm>
            <a:off x="976827" y="1049065"/>
            <a:ext cx="1076960" cy="1084580"/>
          </a:xfrm>
          <a:prstGeom prst="rect">
            <a:avLst/>
          </a:prstGeom>
        </p:spPr>
      </p:pic>
      <p:pic>
        <p:nvPicPr>
          <p:cNvPr id="4" name="Imagem 3" descr="Interface gráfica do usuário, Aplicativo&#10;&#10;Descrição gerada automaticamente">
            <a:extLst>
              <a:ext uri="{FF2B5EF4-FFF2-40B4-BE49-F238E27FC236}">
                <a16:creationId xmlns:a16="http://schemas.microsoft.com/office/drawing/2014/main" id="{61C8B415-8D67-9811-782B-9E6D084F4A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238" y="2529250"/>
            <a:ext cx="16609523" cy="6361905"/>
          </a:xfrm>
          <a:prstGeom prst="rect">
            <a:avLst/>
          </a:prstGeom>
        </p:spPr>
      </p:pic>
      <p:sp>
        <p:nvSpPr>
          <p:cNvPr id="2" name="TextBox 10">
            <a:extLst>
              <a:ext uri="{FF2B5EF4-FFF2-40B4-BE49-F238E27FC236}">
                <a16:creationId xmlns:a16="http://schemas.microsoft.com/office/drawing/2014/main" id="{A46336A0-C34A-8319-5144-6A0557A5C71F}"/>
              </a:ext>
            </a:extLst>
          </p:cNvPr>
          <p:cNvSpPr txBox="1"/>
          <p:nvPr/>
        </p:nvSpPr>
        <p:spPr>
          <a:xfrm>
            <a:off x="2549290" y="839171"/>
            <a:ext cx="9173017" cy="1189108"/>
          </a:xfrm>
          <a:prstGeom prst="rect">
            <a:avLst/>
          </a:prstGeom>
        </p:spPr>
        <p:txBody>
          <a:bodyPr wrap="square" lIns="0" tIns="0" rIns="0" bIns="0" rtlCol="0" anchor="t">
            <a:spAutoFit/>
          </a:bodyPr>
          <a:lstStyle/>
          <a:p>
            <a:pPr>
              <a:lnSpc>
                <a:spcPts val="11672"/>
              </a:lnSpc>
            </a:pPr>
            <a:r>
              <a:rPr lang="pt-BR" sz="2400" dirty="0">
                <a:solidFill>
                  <a:srgbClr val="389E94"/>
                </a:solidFill>
                <a:latin typeface="Verdana" panose="020B0604030504040204" pitchFamily="34" charset="0"/>
                <a:ea typeface="Verdana" panose="020B0604030504040204" pitchFamily="34" charset="0"/>
                <a:cs typeface="Verdana" panose="020B0604030504040204" pitchFamily="34" charset="0"/>
              </a:rPr>
              <a:t>Educação antirracista</a:t>
            </a:r>
          </a:p>
        </p:txBody>
      </p:sp>
    </p:spTree>
    <p:extLst>
      <p:ext uri="{BB962C8B-B14F-4D97-AF65-F5344CB8AC3E}">
        <p14:creationId xmlns:p14="http://schemas.microsoft.com/office/powerpoint/2010/main" val="4142567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02CE2377-E1DB-FC87-3FF5-1C9EF50C8ECE}"/>
              </a:ext>
            </a:extLst>
          </p:cNvPr>
          <p:cNvSpPr txBox="1"/>
          <p:nvPr/>
        </p:nvSpPr>
        <p:spPr>
          <a:xfrm>
            <a:off x="2549290" y="639354"/>
            <a:ext cx="11121739" cy="975267"/>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PARA INÍCIO DE CONVERSA</a:t>
            </a:r>
          </a:p>
        </p:txBody>
      </p:sp>
      <p:sp>
        <p:nvSpPr>
          <p:cNvPr id="18" name="Oval 17">
            <a:extLst>
              <a:ext uri="{FF2B5EF4-FFF2-40B4-BE49-F238E27FC236}">
                <a16:creationId xmlns:a16="http://schemas.microsoft.com/office/drawing/2014/main" id="{9B0F8214-B224-91C1-159B-6437D26F266B}"/>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9" name="Agrupar 18">
            <a:extLst>
              <a:ext uri="{FF2B5EF4-FFF2-40B4-BE49-F238E27FC236}">
                <a16:creationId xmlns:a16="http://schemas.microsoft.com/office/drawing/2014/main" id="{5AF25982-854D-62DC-75CF-DDF72800FE9A}"/>
              </a:ext>
            </a:extLst>
          </p:cNvPr>
          <p:cNvGrpSpPr/>
          <p:nvPr/>
        </p:nvGrpSpPr>
        <p:grpSpPr>
          <a:xfrm>
            <a:off x="-716027" y="7739347"/>
            <a:ext cx="4333052" cy="3643718"/>
            <a:chOff x="-1783761" y="4364463"/>
            <a:chExt cx="10493997" cy="8523518"/>
          </a:xfrm>
        </p:grpSpPr>
        <p:pic>
          <p:nvPicPr>
            <p:cNvPr id="20" name="Imagem 19" descr="Ícone&#10;&#10;Descrição gerada automaticamente">
              <a:extLst>
                <a:ext uri="{FF2B5EF4-FFF2-40B4-BE49-F238E27FC236}">
                  <a16:creationId xmlns:a16="http://schemas.microsoft.com/office/drawing/2014/main" id="{FCCF363F-887C-5368-7674-9CBB074346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p:spPr>
        </p:pic>
        <p:pic>
          <p:nvPicPr>
            <p:cNvPr id="21" name="Imagem 20" descr="Forma&#10;&#10;Descrição gerada automaticamente">
              <a:extLst>
                <a:ext uri="{FF2B5EF4-FFF2-40B4-BE49-F238E27FC236}">
                  <a16:creationId xmlns:a16="http://schemas.microsoft.com/office/drawing/2014/main" id="{71AFF7F1-730C-990F-8E43-529B7105B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16522">
              <a:off x="640547" y="1940155"/>
              <a:ext cx="5645381" cy="10493997"/>
            </a:xfrm>
            <a:prstGeom prst="rect">
              <a:avLst/>
            </a:prstGeom>
          </p:spPr>
        </p:pic>
      </p:grpSp>
      <p:grpSp>
        <p:nvGrpSpPr>
          <p:cNvPr id="8" name="Agrupar 7">
            <a:extLst>
              <a:ext uri="{FF2B5EF4-FFF2-40B4-BE49-F238E27FC236}">
                <a16:creationId xmlns:a16="http://schemas.microsoft.com/office/drawing/2014/main" id="{5DD19BD2-1044-0677-92C1-CE9AF5421A9C}"/>
              </a:ext>
            </a:extLst>
          </p:cNvPr>
          <p:cNvGrpSpPr/>
          <p:nvPr/>
        </p:nvGrpSpPr>
        <p:grpSpPr>
          <a:xfrm>
            <a:off x="15738709" y="-748339"/>
            <a:ext cx="2829203" cy="4333052"/>
            <a:chOff x="15675743" y="-804518"/>
            <a:chExt cx="2829203" cy="4333052"/>
          </a:xfrm>
        </p:grpSpPr>
        <p:pic>
          <p:nvPicPr>
            <p:cNvPr id="11" name="Imagem 10" descr="Ícone&#10;&#10;Descrição gerada automaticamente">
              <a:extLst>
                <a:ext uri="{FF2B5EF4-FFF2-40B4-BE49-F238E27FC236}">
                  <a16:creationId xmlns:a16="http://schemas.microsoft.com/office/drawing/2014/main" id="{E3FAD4C3-D1E3-1807-8750-F82DE541D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5209" y="-507288"/>
              <a:ext cx="2299737" cy="2854233"/>
            </a:xfrm>
            <a:prstGeom prst="rect">
              <a:avLst/>
            </a:prstGeom>
          </p:spPr>
        </p:pic>
        <p:pic>
          <p:nvPicPr>
            <p:cNvPr id="12" name="Imagem 11" descr="Forma&#10;&#10;Descrição gerada automaticamente">
              <a:extLst>
                <a:ext uri="{FF2B5EF4-FFF2-40B4-BE49-F238E27FC236}">
                  <a16:creationId xmlns:a16="http://schemas.microsoft.com/office/drawing/2014/main" id="{E412233E-90AF-D58E-D400-52CD6DD4B7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15675743" y="-804518"/>
              <a:ext cx="2413343" cy="4333052"/>
            </a:xfrm>
            <a:prstGeom prst="rect">
              <a:avLst/>
            </a:prstGeom>
          </p:spPr>
        </p:pic>
      </p:grpSp>
      <p:pic>
        <p:nvPicPr>
          <p:cNvPr id="3" name="Imagem 2">
            <a:extLst>
              <a:ext uri="{FF2B5EF4-FFF2-40B4-BE49-F238E27FC236}">
                <a16:creationId xmlns:a16="http://schemas.microsoft.com/office/drawing/2014/main" id="{1340C45E-60D9-8008-85A7-C3A5FEDE0664}"/>
              </a:ext>
            </a:extLst>
          </p:cNvPr>
          <p:cNvPicPr>
            <a:picLocks noChangeAspect="1"/>
          </p:cNvPicPr>
          <p:nvPr/>
        </p:nvPicPr>
        <p:blipFill rotWithShape="1">
          <a:blip r:embed="rId5"/>
          <a:srcRect l="4509" t="5954"/>
          <a:stretch/>
        </p:blipFill>
        <p:spPr>
          <a:xfrm>
            <a:off x="1029135" y="1077810"/>
            <a:ext cx="1055320" cy="1046159"/>
          </a:xfrm>
          <a:prstGeom prst="rect">
            <a:avLst/>
          </a:prstGeom>
        </p:spPr>
      </p:pic>
      <p:sp>
        <p:nvSpPr>
          <p:cNvPr id="10" name="TextBox 10">
            <a:extLst>
              <a:ext uri="{FF2B5EF4-FFF2-40B4-BE49-F238E27FC236}">
                <a16:creationId xmlns:a16="http://schemas.microsoft.com/office/drawing/2014/main" id="{BED88242-F3D2-3BFF-F179-89BE6CCAF94D}"/>
              </a:ext>
            </a:extLst>
          </p:cNvPr>
          <p:cNvSpPr txBox="1"/>
          <p:nvPr/>
        </p:nvSpPr>
        <p:spPr>
          <a:xfrm>
            <a:off x="2549290" y="839171"/>
            <a:ext cx="9173017" cy="1189108"/>
          </a:xfrm>
          <a:prstGeom prst="rect">
            <a:avLst/>
          </a:prstGeom>
        </p:spPr>
        <p:txBody>
          <a:bodyPr wrap="square" lIns="0" tIns="0" rIns="0" bIns="0" rtlCol="0" anchor="t">
            <a:spAutoFit/>
          </a:bodyPr>
          <a:lstStyle/>
          <a:p>
            <a:pPr>
              <a:lnSpc>
                <a:spcPts val="11672"/>
              </a:lnSpc>
            </a:pPr>
            <a:r>
              <a:rPr lang="pt-BR" sz="2400" dirty="0">
                <a:solidFill>
                  <a:srgbClr val="389E94"/>
                </a:solidFill>
                <a:latin typeface="Verdana" panose="020B0604030504040204" pitchFamily="34" charset="0"/>
                <a:ea typeface="Verdana" panose="020B0604030504040204" pitchFamily="34" charset="0"/>
                <a:cs typeface="Verdana" panose="020B0604030504040204" pitchFamily="34" charset="0"/>
              </a:rPr>
              <a:t>Educação antirracista</a:t>
            </a:r>
          </a:p>
        </p:txBody>
      </p:sp>
      <p:sp>
        <p:nvSpPr>
          <p:cNvPr id="15" name="Google Shape;128;p3">
            <a:extLst>
              <a:ext uri="{FF2B5EF4-FFF2-40B4-BE49-F238E27FC236}">
                <a16:creationId xmlns:a16="http://schemas.microsoft.com/office/drawing/2014/main" id="{FA0129C9-0992-04B5-F51E-147A9BB9550D}"/>
              </a:ext>
            </a:extLst>
          </p:cNvPr>
          <p:cNvSpPr txBox="1"/>
          <p:nvPr/>
        </p:nvSpPr>
        <p:spPr>
          <a:xfrm>
            <a:off x="1332825" y="3452204"/>
            <a:ext cx="15622350" cy="3200846"/>
          </a:xfrm>
          <a:prstGeom prst="rect">
            <a:avLst/>
          </a:prstGeom>
          <a:noFill/>
          <a:ln>
            <a:noFill/>
          </a:ln>
        </p:spPr>
        <p:txBody>
          <a:bodyPr spcFirstLastPara="1" wrap="square" lIns="91425" tIns="91425" rIns="91425" bIns="91425" anchor="t" anchorCtr="0">
            <a:spAutoFit/>
          </a:bodyPr>
          <a:lstStyle/>
          <a:p>
            <a:pPr marL="457200" marR="0" lvl="0" indent="457200" algn="ctr" rtl="0">
              <a:lnSpc>
                <a:spcPct val="100000"/>
              </a:lnSpc>
              <a:spcBef>
                <a:spcPts val="0"/>
              </a:spcBef>
              <a:spcAft>
                <a:spcPts val="0"/>
              </a:spcAft>
              <a:buClr>
                <a:srgbClr val="000000"/>
              </a:buClr>
              <a:buSzPts val="1100"/>
              <a:buFont typeface="Arial"/>
              <a:buNone/>
            </a:pPr>
            <a:r>
              <a:rPr lang="pt-BR" sz="2800" dirty="0">
                <a:solidFill>
                  <a:schemeClr val="dk1"/>
                </a:solidFill>
                <a:latin typeface="Verdana" panose="020B0604030504040204" pitchFamily="34" charset="0"/>
                <a:ea typeface="Verdana" panose="020B0604030504040204" pitchFamily="34" charset="0"/>
              </a:rPr>
              <a:t>A esta altura dos nossos encontros, pudemos pincelar a ideia de que a educação antirracista é uma necessidade urgente na nossa sociedade. Uma verdadeira vacina contra práticas e ideias racistas que infectam várias estruturas, desde a política e a cultura até a educação. É uma </a:t>
            </a:r>
            <a:r>
              <a:rPr lang="pt-BR" sz="2800" b="1" dirty="0">
                <a:solidFill>
                  <a:schemeClr val="dk1"/>
                </a:solidFill>
                <a:latin typeface="Verdana" panose="020B0604030504040204" pitchFamily="34" charset="0"/>
                <a:ea typeface="Verdana" panose="020B0604030504040204" pitchFamily="34" charset="0"/>
              </a:rPr>
              <a:t>estratégia </a:t>
            </a:r>
            <a:r>
              <a:rPr lang="pt-BR" sz="2800" dirty="0">
                <a:solidFill>
                  <a:schemeClr val="dk1"/>
                </a:solidFill>
                <a:latin typeface="Verdana" panose="020B0604030504040204" pitchFamily="34" charset="0"/>
                <a:ea typeface="Verdana" panose="020B0604030504040204" pitchFamily="34" charset="0"/>
              </a:rPr>
              <a:t>e, como tal, precisa de ações que a coloquem em prática. Neste momento de sistematização dos nossos encontros, vamos pensar sobre as propostas de ações que discutimos até aqui e quais novas ideias podem surgir durante a socialização das práticas.</a:t>
            </a:r>
            <a:endParaRPr sz="2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02CE2377-E1DB-FC87-3FF5-1C9EF50C8ECE}"/>
              </a:ext>
            </a:extLst>
          </p:cNvPr>
          <p:cNvSpPr txBox="1"/>
          <p:nvPr/>
        </p:nvSpPr>
        <p:spPr>
          <a:xfrm>
            <a:off x="2549290" y="639354"/>
            <a:ext cx="11121739" cy="975267"/>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PARA INÍCIO DE CONVERSA</a:t>
            </a:r>
          </a:p>
        </p:txBody>
      </p:sp>
      <p:grpSp>
        <p:nvGrpSpPr>
          <p:cNvPr id="8" name="Agrupar 7">
            <a:extLst>
              <a:ext uri="{FF2B5EF4-FFF2-40B4-BE49-F238E27FC236}">
                <a16:creationId xmlns:a16="http://schemas.microsoft.com/office/drawing/2014/main" id="{5DD19BD2-1044-0677-92C1-CE9AF5421A9C}"/>
              </a:ext>
            </a:extLst>
          </p:cNvPr>
          <p:cNvGrpSpPr/>
          <p:nvPr/>
        </p:nvGrpSpPr>
        <p:grpSpPr>
          <a:xfrm>
            <a:off x="15738709" y="-748339"/>
            <a:ext cx="2829203" cy="4333052"/>
            <a:chOff x="15675743" y="-804518"/>
            <a:chExt cx="2829203" cy="4333052"/>
          </a:xfrm>
        </p:grpSpPr>
        <p:pic>
          <p:nvPicPr>
            <p:cNvPr id="11" name="Imagem 10" descr="Ícone&#10;&#10;Descrição gerada automaticamente">
              <a:extLst>
                <a:ext uri="{FF2B5EF4-FFF2-40B4-BE49-F238E27FC236}">
                  <a16:creationId xmlns:a16="http://schemas.microsoft.com/office/drawing/2014/main" id="{E3FAD4C3-D1E3-1807-8750-F82DE541D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5209" y="-507288"/>
              <a:ext cx="2299737" cy="2854233"/>
            </a:xfrm>
            <a:prstGeom prst="rect">
              <a:avLst/>
            </a:prstGeom>
          </p:spPr>
        </p:pic>
        <p:pic>
          <p:nvPicPr>
            <p:cNvPr id="12" name="Imagem 11" descr="Forma&#10;&#10;Descrição gerada automaticamente">
              <a:extLst>
                <a:ext uri="{FF2B5EF4-FFF2-40B4-BE49-F238E27FC236}">
                  <a16:creationId xmlns:a16="http://schemas.microsoft.com/office/drawing/2014/main" id="{E412233E-90AF-D58E-D400-52CD6DD4B7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15675743" y="-804518"/>
              <a:ext cx="2413343" cy="4333052"/>
            </a:xfrm>
            <a:prstGeom prst="rect">
              <a:avLst/>
            </a:prstGeom>
          </p:spPr>
        </p:pic>
      </p:grpSp>
      <p:sp>
        <p:nvSpPr>
          <p:cNvPr id="15" name="Google Shape;141;g1ff1e3da25a_0_130">
            <a:extLst>
              <a:ext uri="{FF2B5EF4-FFF2-40B4-BE49-F238E27FC236}">
                <a16:creationId xmlns:a16="http://schemas.microsoft.com/office/drawing/2014/main" id="{143315DD-3523-2579-DA0B-53F8B1DFA21F}"/>
              </a:ext>
            </a:extLst>
          </p:cNvPr>
          <p:cNvSpPr txBox="1"/>
          <p:nvPr/>
        </p:nvSpPr>
        <p:spPr>
          <a:xfrm>
            <a:off x="1029134" y="2561255"/>
            <a:ext cx="11121739" cy="2131322"/>
          </a:xfrm>
          <a:prstGeom prst="rect">
            <a:avLst/>
          </a:prstGeom>
          <a:noFill/>
          <a:ln>
            <a:noFill/>
          </a:ln>
        </p:spPr>
        <p:txBody>
          <a:bodyPr spcFirstLastPara="1" wrap="square" lIns="91425" tIns="91425" rIns="91425" bIns="91425" anchor="t" anchorCtr="0">
            <a:spAutoFit/>
          </a:bodyPr>
          <a:lstStyle/>
          <a:p>
            <a:pPr lvl="0" indent="712788" algn="just" rtl="0">
              <a:lnSpc>
                <a:spcPct val="115000"/>
              </a:lnSpc>
              <a:spcBef>
                <a:spcPts val="0"/>
              </a:spcBef>
              <a:spcAft>
                <a:spcPts val="0"/>
              </a:spcAft>
              <a:buNone/>
            </a:pPr>
            <a:r>
              <a:rPr lang="pt-BR" sz="2200" dirty="0">
                <a:solidFill>
                  <a:schemeClr val="dk1"/>
                </a:solidFill>
                <a:latin typeface="Verdana" panose="020B0604030504040204" pitchFamily="34" charset="0"/>
                <a:ea typeface="Verdana" panose="020B0604030504040204" pitchFamily="34" charset="0"/>
              </a:rPr>
              <a:t>Após todas estas etapas do </a:t>
            </a:r>
            <a:r>
              <a:rPr lang="pt-BR" sz="2200" dirty="0" err="1">
                <a:solidFill>
                  <a:schemeClr val="dk1"/>
                </a:solidFill>
                <a:latin typeface="Verdana" panose="020B0604030504040204" pitchFamily="34" charset="0"/>
                <a:ea typeface="Verdana" panose="020B0604030504040204" pitchFamily="34" charset="0"/>
              </a:rPr>
              <a:t>MultiplicaSP</a:t>
            </a:r>
            <a:r>
              <a:rPr lang="pt-BR" sz="2200" dirty="0">
                <a:solidFill>
                  <a:schemeClr val="dk1"/>
                </a:solidFill>
                <a:latin typeface="Verdana" panose="020B0604030504040204" pitchFamily="34" charset="0"/>
                <a:ea typeface="Verdana" panose="020B0604030504040204" pitchFamily="34" charset="0"/>
              </a:rPr>
              <a:t> Educação Antirracista, podemos concluir que esta estratégia se pauta pelo combate à discriminação e pela defesa da inclusão em todos os sentidos. Podemos iniciar nossa conversa recuperando a definição de racismo estrutural do professor e ministro Silvio de Almeida, em dois trechos de seu livro </a:t>
            </a:r>
            <a:r>
              <a:rPr lang="pt-BR" sz="2200" i="1" dirty="0">
                <a:solidFill>
                  <a:schemeClr val="dk1"/>
                </a:solidFill>
                <a:latin typeface="Verdana" panose="020B0604030504040204" pitchFamily="34" charset="0"/>
                <a:ea typeface="Verdana" panose="020B0604030504040204" pitchFamily="34" charset="0"/>
              </a:rPr>
              <a:t>Racismo Estrutural</a:t>
            </a:r>
            <a:r>
              <a:rPr lang="pt-BR" sz="2200" dirty="0">
                <a:solidFill>
                  <a:schemeClr val="dk1"/>
                </a:solidFill>
                <a:latin typeface="Verdana" panose="020B0604030504040204" pitchFamily="34" charset="0"/>
                <a:ea typeface="Verdana" panose="020B0604030504040204" pitchFamily="34" charset="0"/>
              </a:rPr>
              <a:t>:</a:t>
            </a:r>
            <a:endParaRPr sz="2200" dirty="0">
              <a:solidFill>
                <a:schemeClr val="dk1"/>
              </a:solidFill>
              <a:latin typeface="Verdana" panose="020B0604030504040204" pitchFamily="34" charset="0"/>
              <a:ea typeface="Verdana" panose="020B0604030504040204" pitchFamily="34" charset="0"/>
            </a:endParaRPr>
          </a:p>
        </p:txBody>
      </p:sp>
      <p:sp>
        <p:nvSpPr>
          <p:cNvPr id="22" name="Google Shape;142;g1ff1e3da25a_0_130">
            <a:extLst>
              <a:ext uri="{FF2B5EF4-FFF2-40B4-BE49-F238E27FC236}">
                <a16:creationId xmlns:a16="http://schemas.microsoft.com/office/drawing/2014/main" id="{1012696F-44FC-3522-25B0-75B01A029F5E}"/>
              </a:ext>
            </a:extLst>
          </p:cNvPr>
          <p:cNvSpPr txBox="1"/>
          <p:nvPr/>
        </p:nvSpPr>
        <p:spPr>
          <a:xfrm>
            <a:off x="1014885" y="4692577"/>
            <a:ext cx="11121739" cy="3299334"/>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pt-BR" sz="2200" dirty="0">
                <a:solidFill>
                  <a:schemeClr val="dk1"/>
                </a:solidFill>
                <a:latin typeface="Verdana" panose="020B0604030504040204" pitchFamily="34" charset="0"/>
                <a:ea typeface="Verdana" panose="020B0604030504040204" pitchFamily="34" charset="0"/>
              </a:rPr>
              <a:t>“O racismo é sempre estrutural, ou seja, integra a organização econômica e política da sociedade de forma inescapável”. [...] “Comportamentos individuais e processos institucionais são derivados de uma sociedade cujo racismo é regra e não exceção. O racismo é parte de um processo social que ocorre ‘pelas costas dos indivíduos e lhes parece legado pela tradição’. Nesse caso, além de medidas que coíbam o racismo individual e institucionalmente, torna se imperativo refletir sobre mudanças profundas nas relações sociais, políticas e econômicas” (Almeida, 2019, p. 5-14).</a:t>
            </a:r>
          </a:p>
        </p:txBody>
      </p:sp>
      <p:pic>
        <p:nvPicPr>
          <p:cNvPr id="24" name="Google Shape;143;g1ff1e3da25a_0_130">
            <a:extLst>
              <a:ext uri="{FF2B5EF4-FFF2-40B4-BE49-F238E27FC236}">
                <a16:creationId xmlns:a16="http://schemas.microsoft.com/office/drawing/2014/main" id="{07497A92-3F40-9364-300F-2AFE8A38DEB0}"/>
              </a:ext>
            </a:extLst>
          </p:cNvPr>
          <p:cNvPicPr preferRelativeResize="0"/>
          <p:nvPr/>
        </p:nvPicPr>
        <p:blipFill>
          <a:blip r:embed="rId5">
            <a:alphaModFix/>
          </a:blip>
          <a:stretch>
            <a:fillRect/>
          </a:stretch>
        </p:blipFill>
        <p:spPr>
          <a:xfrm>
            <a:off x="12627049" y="1614621"/>
            <a:ext cx="4391025" cy="5686425"/>
          </a:xfrm>
          <a:prstGeom prst="rect">
            <a:avLst/>
          </a:prstGeom>
          <a:noFill/>
          <a:ln>
            <a:noFill/>
          </a:ln>
        </p:spPr>
      </p:pic>
      <p:sp>
        <p:nvSpPr>
          <p:cNvPr id="25" name="Google Shape;144;g1ff1e3da25a_0_130">
            <a:extLst>
              <a:ext uri="{FF2B5EF4-FFF2-40B4-BE49-F238E27FC236}">
                <a16:creationId xmlns:a16="http://schemas.microsoft.com/office/drawing/2014/main" id="{8B1C2C92-FA07-A5F6-C95D-3D2E979B9EFF}"/>
              </a:ext>
            </a:extLst>
          </p:cNvPr>
          <p:cNvSpPr txBox="1"/>
          <p:nvPr/>
        </p:nvSpPr>
        <p:spPr>
          <a:xfrm>
            <a:off x="12627049" y="7379398"/>
            <a:ext cx="4391025"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t-BR" dirty="0">
                <a:latin typeface="Verdana" panose="020B0604030504040204" pitchFamily="34" charset="0"/>
                <a:ea typeface="Verdana" panose="020B0604030504040204" pitchFamily="34" charset="0"/>
              </a:rPr>
              <a:t>ALMEIDA, Silvio Luiz de. </a:t>
            </a:r>
            <a:r>
              <a:rPr lang="pt-BR" i="1" dirty="0">
                <a:latin typeface="Verdana" panose="020B0604030504040204" pitchFamily="34" charset="0"/>
                <a:ea typeface="Verdana" panose="020B0604030504040204" pitchFamily="34" charset="0"/>
              </a:rPr>
              <a:t>Racismo estrutural</a:t>
            </a:r>
            <a:r>
              <a:rPr lang="pt-BR" dirty="0">
                <a:latin typeface="Verdana" panose="020B0604030504040204" pitchFamily="34" charset="0"/>
                <a:ea typeface="Verdana" panose="020B0604030504040204" pitchFamily="34" charset="0"/>
              </a:rPr>
              <a:t>. São Paulo; Pólen, 2019.</a:t>
            </a:r>
            <a:endParaRPr dirty="0">
              <a:latin typeface="Verdana" panose="020B0604030504040204" pitchFamily="34" charset="0"/>
              <a:ea typeface="Verdana" panose="020B0604030504040204" pitchFamily="34" charset="0"/>
            </a:endParaRPr>
          </a:p>
        </p:txBody>
      </p:sp>
      <p:sp>
        <p:nvSpPr>
          <p:cNvPr id="2" name="Oval 17">
            <a:extLst>
              <a:ext uri="{FF2B5EF4-FFF2-40B4-BE49-F238E27FC236}">
                <a16:creationId xmlns:a16="http://schemas.microsoft.com/office/drawing/2014/main" id="{5A276138-969B-B79A-C496-96EC5C33EAAA}"/>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a:extLst>
              <a:ext uri="{FF2B5EF4-FFF2-40B4-BE49-F238E27FC236}">
                <a16:creationId xmlns:a16="http://schemas.microsoft.com/office/drawing/2014/main" id="{730CD024-58DC-B55A-9D1D-1543FAE93431}"/>
              </a:ext>
            </a:extLst>
          </p:cNvPr>
          <p:cNvPicPr>
            <a:picLocks noChangeAspect="1"/>
          </p:cNvPicPr>
          <p:nvPr/>
        </p:nvPicPr>
        <p:blipFill rotWithShape="1">
          <a:blip r:embed="rId6"/>
          <a:srcRect l="4509" t="5954"/>
          <a:stretch/>
        </p:blipFill>
        <p:spPr>
          <a:xfrm>
            <a:off x="1029135" y="1077810"/>
            <a:ext cx="1055320" cy="1046159"/>
          </a:xfrm>
          <a:prstGeom prst="rect">
            <a:avLst/>
          </a:prstGeom>
        </p:spPr>
      </p:pic>
      <p:sp>
        <p:nvSpPr>
          <p:cNvPr id="5" name="TextBox 10">
            <a:extLst>
              <a:ext uri="{FF2B5EF4-FFF2-40B4-BE49-F238E27FC236}">
                <a16:creationId xmlns:a16="http://schemas.microsoft.com/office/drawing/2014/main" id="{35012E3F-84B8-3D1A-9890-5BEDC1410640}"/>
              </a:ext>
            </a:extLst>
          </p:cNvPr>
          <p:cNvSpPr txBox="1"/>
          <p:nvPr/>
        </p:nvSpPr>
        <p:spPr>
          <a:xfrm>
            <a:off x="2549290" y="839171"/>
            <a:ext cx="9173017" cy="1189108"/>
          </a:xfrm>
          <a:prstGeom prst="rect">
            <a:avLst/>
          </a:prstGeom>
        </p:spPr>
        <p:txBody>
          <a:bodyPr wrap="square" lIns="0" tIns="0" rIns="0" bIns="0" rtlCol="0" anchor="t">
            <a:spAutoFit/>
          </a:bodyPr>
          <a:lstStyle/>
          <a:p>
            <a:pPr>
              <a:lnSpc>
                <a:spcPts val="11672"/>
              </a:lnSpc>
            </a:pPr>
            <a:r>
              <a:rPr lang="pt-BR" sz="2400" dirty="0">
                <a:solidFill>
                  <a:srgbClr val="389E94"/>
                </a:solidFill>
                <a:latin typeface="Verdana" panose="020B0604030504040204" pitchFamily="34" charset="0"/>
                <a:ea typeface="Verdana" panose="020B0604030504040204" pitchFamily="34" charset="0"/>
                <a:cs typeface="Verdana" panose="020B0604030504040204" pitchFamily="34" charset="0"/>
              </a:rPr>
              <a:t>Educação antirracista</a:t>
            </a:r>
          </a:p>
        </p:txBody>
      </p:sp>
      <p:grpSp>
        <p:nvGrpSpPr>
          <p:cNvPr id="6" name="Agrupar 5">
            <a:extLst>
              <a:ext uri="{FF2B5EF4-FFF2-40B4-BE49-F238E27FC236}">
                <a16:creationId xmlns:a16="http://schemas.microsoft.com/office/drawing/2014/main" id="{93CED758-B7D2-3DCF-28A2-0D896F27A82C}"/>
              </a:ext>
            </a:extLst>
          </p:cNvPr>
          <p:cNvGrpSpPr/>
          <p:nvPr/>
        </p:nvGrpSpPr>
        <p:grpSpPr>
          <a:xfrm>
            <a:off x="-716027" y="7775923"/>
            <a:ext cx="4333052" cy="3643718"/>
            <a:chOff x="-1783761" y="4364463"/>
            <a:chExt cx="10493997" cy="8523518"/>
          </a:xfrm>
        </p:grpSpPr>
        <p:pic>
          <p:nvPicPr>
            <p:cNvPr id="7" name="Imagem 6" descr="Ícone&#10;&#10;Descrição gerada automaticamente">
              <a:extLst>
                <a:ext uri="{FF2B5EF4-FFF2-40B4-BE49-F238E27FC236}">
                  <a16:creationId xmlns:a16="http://schemas.microsoft.com/office/drawing/2014/main" id="{FF422112-82D6-4EB2-D182-8BC9CA12D4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p:spPr>
        </p:pic>
        <p:pic>
          <p:nvPicPr>
            <p:cNvPr id="9" name="Imagem 8" descr="Forma&#10;&#10;Descrição gerada automaticamente">
              <a:extLst>
                <a:ext uri="{FF2B5EF4-FFF2-40B4-BE49-F238E27FC236}">
                  <a16:creationId xmlns:a16="http://schemas.microsoft.com/office/drawing/2014/main" id="{563044CA-C50C-656B-E8F2-6158E99F69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16522">
              <a:off x="640547" y="1940155"/>
              <a:ext cx="5645381" cy="10493997"/>
            </a:xfrm>
            <a:prstGeom prst="rect">
              <a:avLst/>
            </a:prstGeom>
          </p:spPr>
        </p:pic>
      </p:grpSp>
    </p:spTree>
    <p:extLst>
      <p:ext uri="{BB962C8B-B14F-4D97-AF65-F5344CB8AC3E}">
        <p14:creationId xmlns:p14="http://schemas.microsoft.com/office/powerpoint/2010/main" val="892324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02CE2377-E1DB-FC87-3FF5-1C9EF50C8ECE}"/>
              </a:ext>
            </a:extLst>
          </p:cNvPr>
          <p:cNvSpPr txBox="1"/>
          <p:nvPr/>
        </p:nvSpPr>
        <p:spPr>
          <a:xfrm>
            <a:off x="2549290" y="639354"/>
            <a:ext cx="11121739" cy="975267"/>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PARA INÍCIO DE CONVERSA</a:t>
            </a:r>
          </a:p>
        </p:txBody>
      </p:sp>
      <p:grpSp>
        <p:nvGrpSpPr>
          <p:cNvPr id="19" name="Agrupar 18">
            <a:extLst>
              <a:ext uri="{FF2B5EF4-FFF2-40B4-BE49-F238E27FC236}">
                <a16:creationId xmlns:a16="http://schemas.microsoft.com/office/drawing/2014/main" id="{5AF25982-854D-62DC-75CF-DDF72800FE9A}"/>
              </a:ext>
            </a:extLst>
          </p:cNvPr>
          <p:cNvGrpSpPr/>
          <p:nvPr/>
        </p:nvGrpSpPr>
        <p:grpSpPr>
          <a:xfrm>
            <a:off x="-716027" y="7775923"/>
            <a:ext cx="4333052" cy="3643718"/>
            <a:chOff x="-1783761" y="4364463"/>
            <a:chExt cx="10493997" cy="8523518"/>
          </a:xfrm>
        </p:grpSpPr>
        <p:pic>
          <p:nvPicPr>
            <p:cNvPr id="20" name="Imagem 19" descr="Ícone&#10;&#10;Descrição gerada automaticamente">
              <a:extLst>
                <a:ext uri="{FF2B5EF4-FFF2-40B4-BE49-F238E27FC236}">
                  <a16:creationId xmlns:a16="http://schemas.microsoft.com/office/drawing/2014/main" id="{FCCF363F-887C-5368-7674-9CBB074346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p:spPr>
        </p:pic>
        <p:pic>
          <p:nvPicPr>
            <p:cNvPr id="21" name="Imagem 20" descr="Forma&#10;&#10;Descrição gerada automaticamente">
              <a:extLst>
                <a:ext uri="{FF2B5EF4-FFF2-40B4-BE49-F238E27FC236}">
                  <a16:creationId xmlns:a16="http://schemas.microsoft.com/office/drawing/2014/main" id="{71AFF7F1-730C-990F-8E43-529B7105B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16522">
              <a:off x="640547" y="1940155"/>
              <a:ext cx="5645381" cy="10493997"/>
            </a:xfrm>
            <a:prstGeom prst="rect">
              <a:avLst/>
            </a:prstGeom>
          </p:spPr>
        </p:pic>
      </p:grpSp>
      <p:grpSp>
        <p:nvGrpSpPr>
          <p:cNvPr id="8" name="Agrupar 7">
            <a:extLst>
              <a:ext uri="{FF2B5EF4-FFF2-40B4-BE49-F238E27FC236}">
                <a16:creationId xmlns:a16="http://schemas.microsoft.com/office/drawing/2014/main" id="{5DD19BD2-1044-0677-92C1-CE9AF5421A9C}"/>
              </a:ext>
            </a:extLst>
          </p:cNvPr>
          <p:cNvGrpSpPr/>
          <p:nvPr/>
        </p:nvGrpSpPr>
        <p:grpSpPr>
          <a:xfrm>
            <a:off x="15738709" y="-748339"/>
            <a:ext cx="2829203" cy="4333052"/>
            <a:chOff x="15675743" y="-804518"/>
            <a:chExt cx="2829203" cy="4333052"/>
          </a:xfrm>
        </p:grpSpPr>
        <p:pic>
          <p:nvPicPr>
            <p:cNvPr id="11" name="Imagem 10" descr="Ícone&#10;&#10;Descrição gerada automaticamente">
              <a:extLst>
                <a:ext uri="{FF2B5EF4-FFF2-40B4-BE49-F238E27FC236}">
                  <a16:creationId xmlns:a16="http://schemas.microsoft.com/office/drawing/2014/main" id="{E3FAD4C3-D1E3-1807-8750-F82DE541D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5209" y="-507288"/>
              <a:ext cx="2299737" cy="2854233"/>
            </a:xfrm>
            <a:prstGeom prst="rect">
              <a:avLst/>
            </a:prstGeom>
          </p:spPr>
        </p:pic>
        <p:pic>
          <p:nvPicPr>
            <p:cNvPr id="12" name="Imagem 11" descr="Forma&#10;&#10;Descrição gerada automaticamente">
              <a:extLst>
                <a:ext uri="{FF2B5EF4-FFF2-40B4-BE49-F238E27FC236}">
                  <a16:creationId xmlns:a16="http://schemas.microsoft.com/office/drawing/2014/main" id="{E412233E-90AF-D58E-D400-52CD6DD4B7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15675743" y="-804518"/>
              <a:ext cx="2413343" cy="4333052"/>
            </a:xfrm>
            <a:prstGeom prst="rect">
              <a:avLst/>
            </a:prstGeom>
          </p:spPr>
        </p:pic>
      </p:grpSp>
      <p:sp>
        <p:nvSpPr>
          <p:cNvPr id="2" name="Google Shape;157;g2d10f04d98f_0_27">
            <a:extLst>
              <a:ext uri="{FF2B5EF4-FFF2-40B4-BE49-F238E27FC236}">
                <a16:creationId xmlns:a16="http://schemas.microsoft.com/office/drawing/2014/main" id="{19BB2B63-2337-F9EF-BDFC-CD20EB682548}"/>
              </a:ext>
            </a:extLst>
          </p:cNvPr>
          <p:cNvSpPr txBox="1"/>
          <p:nvPr/>
        </p:nvSpPr>
        <p:spPr>
          <a:xfrm>
            <a:off x="2473100" y="2113950"/>
            <a:ext cx="13579200" cy="538579"/>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pt-BR" sz="2000" dirty="0">
                <a:solidFill>
                  <a:schemeClr val="dk1"/>
                </a:solidFill>
                <a:latin typeface="Verdana" panose="020B0604030504040204" pitchFamily="34" charset="0"/>
                <a:ea typeface="Verdana" panose="020B0604030504040204" pitchFamily="34" charset="0"/>
              </a:rPr>
              <a:t>Esta definição está em total consonância com toda a legislação vigente: </a:t>
            </a:r>
            <a:endParaRPr sz="2000" dirty="0">
              <a:solidFill>
                <a:schemeClr val="dk1"/>
              </a:solidFill>
              <a:latin typeface="Verdana" panose="020B0604030504040204" pitchFamily="34" charset="0"/>
              <a:ea typeface="Verdana" panose="020B0604030504040204" pitchFamily="34" charset="0"/>
            </a:endParaRPr>
          </a:p>
        </p:txBody>
      </p:sp>
      <p:sp>
        <p:nvSpPr>
          <p:cNvPr id="4" name="Google Shape;158;g2d10f04d98f_0_27">
            <a:extLst>
              <a:ext uri="{FF2B5EF4-FFF2-40B4-BE49-F238E27FC236}">
                <a16:creationId xmlns:a16="http://schemas.microsoft.com/office/drawing/2014/main" id="{61B85CC2-074C-EE3D-AE89-7413FC1C3FB1}"/>
              </a:ext>
            </a:extLst>
          </p:cNvPr>
          <p:cNvSpPr txBox="1"/>
          <p:nvPr/>
        </p:nvSpPr>
        <p:spPr>
          <a:xfrm>
            <a:off x="1088571" y="2756750"/>
            <a:ext cx="16328572" cy="1246465"/>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pt-BR" sz="2000" dirty="0">
                <a:solidFill>
                  <a:schemeClr val="dk1"/>
                </a:solidFill>
                <a:latin typeface="Verdana" panose="020B0604030504040204" pitchFamily="34" charset="0"/>
                <a:ea typeface="Verdana" panose="020B0604030504040204" pitchFamily="34" charset="0"/>
              </a:rPr>
              <a:t>A Lei Federal nº</a:t>
            </a:r>
            <a:r>
              <a:rPr lang="pt-BR" sz="2000" b="1" dirty="0">
                <a:solidFill>
                  <a:schemeClr val="dk1"/>
                </a:solidFill>
                <a:latin typeface="Verdana" panose="020B0604030504040204" pitchFamily="34" charset="0"/>
                <a:ea typeface="Verdana" panose="020B0604030504040204" pitchFamily="34" charset="0"/>
              </a:rPr>
              <a:t> 7.716</a:t>
            </a:r>
            <a:r>
              <a:rPr lang="pt-BR" sz="2000" dirty="0">
                <a:solidFill>
                  <a:schemeClr val="dk1"/>
                </a:solidFill>
                <a:latin typeface="Verdana" panose="020B0604030504040204" pitchFamily="34" charset="0"/>
                <a:ea typeface="Verdana" panose="020B0604030504040204" pitchFamily="34" charset="0"/>
              </a:rPr>
              <a:t>, de 5 de Janeiro de 1989, em seu artigo 1º, diz que “Serão punidos, na forma desta Lei, os crimes resultantes de discriminação ou preconceito de raça, cor, etnia, religião ou procedência nacional.” Foram incluídos na lei, em 2019, os crimes de homofobia e transfobia, por decisão do STF.</a:t>
            </a:r>
            <a:endParaRPr sz="2000" dirty="0">
              <a:solidFill>
                <a:schemeClr val="dk1"/>
              </a:solidFill>
              <a:latin typeface="Verdana" panose="020B0604030504040204" pitchFamily="34" charset="0"/>
              <a:ea typeface="Verdana" panose="020B0604030504040204" pitchFamily="34" charset="0"/>
            </a:endParaRPr>
          </a:p>
        </p:txBody>
      </p:sp>
      <p:sp>
        <p:nvSpPr>
          <p:cNvPr id="5" name="Google Shape;159;g2d10f04d98f_0_27">
            <a:extLst>
              <a:ext uri="{FF2B5EF4-FFF2-40B4-BE49-F238E27FC236}">
                <a16:creationId xmlns:a16="http://schemas.microsoft.com/office/drawing/2014/main" id="{1E69088F-42D7-B418-FD9B-E9C2B585BD51}"/>
              </a:ext>
            </a:extLst>
          </p:cNvPr>
          <p:cNvSpPr txBox="1"/>
          <p:nvPr/>
        </p:nvSpPr>
        <p:spPr>
          <a:xfrm>
            <a:off x="1088571" y="7264542"/>
            <a:ext cx="14700300" cy="538579"/>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pt-BR" sz="2000" dirty="0">
                <a:solidFill>
                  <a:schemeClr val="dk1"/>
                </a:solidFill>
                <a:latin typeface="Verdana" panose="020B0604030504040204" pitchFamily="34" charset="0"/>
                <a:ea typeface="Verdana" panose="020B0604030504040204" pitchFamily="34" charset="0"/>
              </a:rPr>
              <a:t>A Lei nº </a:t>
            </a:r>
            <a:r>
              <a:rPr lang="pt-BR" sz="2000" b="1" dirty="0">
                <a:solidFill>
                  <a:schemeClr val="dk1"/>
                </a:solidFill>
                <a:latin typeface="Verdana" panose="020B0604030504040204" pitchFamily="34" charset="0"/>
                <a:ea typeface="Verdana" panose="020B0604030504040204" pitchFamily="34" charset="0"/>
              </a:rPr>
              <a:t>10.639</a:t>
            </a:r>
            <a:r>
              <a:rPr lang="pt-BR" sz="2000" dirty="0">
                <a:solidFill>
                  <a:schemeClr val="dk1"/>
                </a:solidFill>
                <a:latin typeface="Verdana" panose="020B0604030504040204" pitchFamily="34" charset="0"/>
                <a:ea typeface="Verdana" panose="020B0604030504040204" pitchFamily="34" charset="0"/>
              </a:rPr>
              <a:t>, de 2003, incluiu a história e a cultura afro-brasileira e indígena na educação básica.</a:t>
            </a:r>
            <a:endParaRPr sz="2000" dirty="0">
              <a:solidFill>
                <a:schemeClr val="dk1"/>
              </a:solidFill>
              <a:latin typeface="Verdana" panose="020B0604030504040204" pitchFamily="34" charset="0"/>
              <a:ea typeface="Verdana" panose="020B0604030504040204" pitchFamily="34" charset="0"/>
            </a:endParaRPr>
          </a:p>
        </p:txBody>
      </p:sp>
      <p:sp>
        <p:nvSpPr>
          <p:cNvPr id="6" name="Google Shape;160;g2d10f04d98f_0_27">
            <a:extLst>
              <a:ext uri="{FF2B5EF4-FFF2-40B4-BE49-F238E27FC236}">
                <a16:creationId xmlns:a16="http://schemas.microsoft.com/office/drawing/2014/main" id="{C9763828-9C53-3748-8AC8-B27BC04AA94C}"/>
              </a:ext>
            </a:extLst>
          </p:cNvPr>
          <p:cNvSpPr txBox="1"/>
          <p:nvPr/>
        </p:nvSpPr>
        <p:spPr>
          <a:xfrm>
            <a:off x="1088571" y="4023385"/>
            <a:ext cx="16328572" cy="1600408"/>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pt-BR" sz="2000" dirty="0">
                <a:solidFill>
                  <a:schemeClr val="dk1"/>
                </a:solidFill>
                <a:latin typeface="Verdana" panose="020B0604030504040204" pitchFamily="34" charset="0"/>
                <a:ea typeface="Verdana" panose="020B0604030504040204" pitchFamily="34" charset="0"/>
              </a:rPr>
              <a:t>Já a Lei nº</a:t>
            </a:r>
            <a:r>
              <a:rPr lang="pt-BR" sz="2000" b="1" dirty="0">
                <a:solidFill>
                  <a:schemeClr val="dk1"/>
                </a:solidFill>
                <a:latin typeface="Verdana" panose="020B0604030504040204" pitchFamily="34" charset="0"/>
                <a:ea typeface="Verdana" panose="020B0604030504040204" pitchFamily="34" charset="0"/>
              </a:rPr>
              <a:t> 9.394</a:t>
            </a:r>
            <a:r>
              <a:rPr lang="pt-BR" sz="2000" dirty="0">
                <a:solidFill>
                  <a:schemeClr val="dk1"/>
                </a:solidFill>
                <a:latin typeface="Verdana" panose="020B0604030504040204" pitchFamily="34" charset="0"/>
                <a:ea typeface="Verdana" panose="020B0604030504040204" pitchFamily="34" charset="0"/>
              </a:rPr>
              <a:t>, de 20 de Dezembro de 1996, que Estabelece as diretrizes e bases da educação nacional, em seu artigo 1º, diz “A educação abrange os processos formativos que se desenvolvem na vida familiar, na convivência humana, no trabalho, nas instituições de ensino e pesquisa, nos movimentos sociais e organizações da sociedade civil e nas manifestações culturais.”</a:t>
            </a:r>
            <a:endParaRPr sz="2000" dirty="0">
              <a:solidFill>
                <a:schemeClr val="dk1"/>
              </a:solidFill>
              <a:latin typeface="Verdana" panose="020B0604030504040204" pitchFamily="34" charset="0"/>
              <a:ea typeface="Verdana" panose="020B0604030504040204" pitchFamily="34" charset="0"/>
            </a:endParaRPr>
          </a:p>
        </p:txBody>
      </p:sp>
      <p:sp>
        <p:nvSpPr>
          <p:cNvPr id="7" name="Google Shape;161;g2d10f04d98f_0_27">
            <a:extLst>
              <a:ext uri="{FF2B5EF4-FFF2-40B4-BE49-F238E27FC236}">
                <a16:creationId xmlns:a16="http://schemas.microsoft.com/office/drawing/2014/main" id="{069BD133-178E-4BED-0D10-D97409FDDB06}"/>
              </a:ext>
            </a:extLst>
          </p:cNvPr>
          <p:cNvSpPr txBox="1"/>
          <p:nvPr/>
        </p:nvSpPr>
        <p:spPr>
          <a:xfrm>
            <a:off x="2549290" y="8078502"/>
            <a:ext cx="12010879" cy="892522"/>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pt-BR" sz="2000" dirty="0">
                <a:solidFill>
                  <a:schemeClr val="dk1"/>
                </a:solidFill>
                <a:latin typeface="Verdana" panose="020B0604030504040204" pitchFamily="34" charset="0"/>
                <a:ea typeface="Verdana" panose="020B0604030504040204" pitchFamily="34" charset="0"/>
              </a:rPr>
              <a:t>Em 2004, o MEC publica as Diretrizes Curriculares Nacionais para a Educação das Relações Étnico-Raciais e para o Ensino de História e Cultura Afro-Brasileira e Africana. </a:t>
            </a:r>
            <a:endParaRPr sz="2000" dirty="0">
              <a:solidFill>
                <a:schemeClr val="dk1"/>
              </a:solidFill>
              <a:latin typeface="Verdana" panose="020B0604030504040204" pitchFamily="34" charset="0"/>
              <a:ea typeface="Verdana" panose="020B0604030504040204" pitchFamily="34" charset="0"/>
            </a:endParaRPr>
          </a:p>
        </p:txBody>
      </p:sp>
      <p:sp>
        <p:nvSpPr>
          <p:cNvPr id="9" name="Google Shape;162;g2d10f04d98f_0_27">
            <a:extLst>
              <a:ext uri="{FF2B5EF4-FFF2-40B4-BE49-F238E27FC236}">
                <a16:creationId xmlns:a16="http://schemas.microsoft.com/office/drawing/2014/main" id="{02C89FD9-F7AD-5E55-8670-E283B91EF846}"/>
              </a:ext>
            </a:extLst>
          </p:cNvPr>
          <p:cNvSpPr txBox="1"/>
          <p:nvPr/>
        </p:nvSpPr>
        <p:spPr>
          <a:xfrm>
            <a:off x="1088571" y="5643963"/>
            <a:ext cx="16328572" cy="1600408"/>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pt-BR" sz="2000" dirty="0">
                <a:solidFill>
                  <a:schemeClr val="dk1"/>
                </a:solidFill>
                <a:latin typeface="Verdana" panose="020B0604030504040204" pitchFamily="34" charset="0"/>
                <a:ea typeface="Verdana" panose="020B0604030504040204" pitchFamily="34" charset="0"/>
              </a:rPr>
              <a:t>O </a:t>
            </a:r>
            <a:r>
              <a:rPr lang="pt-BR" sz="2000" b="1" dirty="0">
                <a:solidFill>
                  <a:schemeClr val="dk1"/>
                </a:solidFill>
                <a:latin typeface="Verdana" panose="020B0604030504040204" pitchFamily="34" charset="0"/>
                <a:ea typeface="Verdana" panose="020B0604030504040204" pitchFamily="34" charset="0"/>
              </a:rPr>
              <a:t>ECA</a:t>
            </a:r>
            <a:r>
              <a:rPr lang="pt-BR" sz="2000" dirty="0">
                <a:solidFill>
                  <a:schemeClr val="dk1"/>
                </a:solidFill>
                <a:latin typeface="Verdana" panose="020B0604030504040204" pitchFamily="34" charset="0"/>
                <a:ea typeface="Verdana" panose="020B0604030504040204" pitchFamily="34" charset="0"/>
              </a:rPr>
              <a:t>, Estatuto da Criança e do Adolescente, dita, em seu 3º artigo, que “A criança e o adolescente gozam de todos os direitos fundamentais inerentes à pessoa humana, sem prejuízo da proteção integral de que trata esta Lei, </a:t>
            </a:r>
            <a:r>
              <a:rPr lang="pt-BR" sz="2000" dirty="0" err="1">
                <a:solidFill>
                  <a:schemeClr val="dk1"/>
                </a:solidFill>
                <a:latin typeface="Verdana" panose="020B0604030504040204" pitchFamily="34" charset="0"/>
                <a:ea typeface="Verdana" panose="020B0604030504040204" pitchFamily="34" charset="0"/>
              </a:rPr>
              <a:t>assegurando-se-lhes</a:t>
            </a:r>
            <a:r>
              <a:rPr lang="pt-BR" sz="2000" dirty="0">
                <a:solidFill>
                  <a:schemeClr val="dk1"/>
                </a:solidFill>
                <a:latin typeface="Verdana" panose="020B0604030504040204" pitchFamily="34" charset="0"/>
                <a:ea typeface="Verdana" panose="020B0604030504040204" pitchFamily="34" charset="0"/>
              </a:rPr>
              <a:t>, por lei ou por outros meios, todas as oportunidades e facilidades, a fim de lhes facultar o desenvolvimento físico, mental, moral, espiritual e social, em condições de liberdade e de dignidade.”</a:t>
            </a:r>
            <a:endParaRPr sz="2000" dirty="0">
              <a:solidFill>
                <a:schemeClr val="dk1"/>
              </a:solidFill>
              <a:latin typeface="Verdana" panose="020B0604030504040204" pitchFamily="34" charset="0"/>
              <a:ea typeface="Verdana" panose="020B0604030504040204" pitchFamily="34" charset="0"/>
            </a:endParaRPr>
          </a:p>
        </p:txBody>
      </p:sp>
      <p:sp>
        <p:nvSpPr>
          <p:cNvPr id="13" name="Oval 17">
            <a:extLst>
              <a:ext uri="{FF2B5EF4-FFF2-40B4-BE49-F238E27FC236}">
                <a16:creationId xmlns:a16="http://schemas.microsoft.com/office/drawing/2014/main" id="{4F6B5E74-D7CA-C223-CBEB-C9C2BE5B619E}"/>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a:extLst>
              <a:ext uri="{FF2B5EF4-FFF2-40B4-BE49-F238E27FC236}">
                <a16:creationId xmlns:a16="http://schemas.microsoft.com/office/drawing/2014/main" id="{0B546A44-C421-BB7F-84E7-8DCFEF7F8689}"/>
              </a:ext>
            </a:extLst>
          </p:cNvPr>
          <p:cNvPicPr>
            <a:picLocks noChangeAspect="1"/>
          </p:cNvPicPr>
          <p:nvPr/>
        </p:nvPicPr>
        <p:blipFill rotWithShape="1">
          <a:blip r:embed="rId5"/>
          <a:srcRect l="4509" t="5954"/>
          <a:stretch/>
        </p:blipFill>
        <p:spPr>
          <a:xfrm>
            <a:off x="1029135" y="1077810"/>
            <a:ext cx="1055320" cy="1046159"/>
          </a:xfrm>
          <a:prstGeom prst="rect">
            <a:avLst/>
          </a:prstGeom>
        </p:spPr>
      </p:pic>
      <p:sp>
        <p:nvSpPr>
          <p:cNvPr id="15" name="TextBox 10">
            <a:extLst>
              <a:ext uri="{FF2B5EF4-FFF2-40B4-BE49-F238E27FC236}">
                <a16:creationId xmlns:a16="http://schemas.microsoft.com/office/drawing/2014/main" id="{D0C3D93F-63A5-332B-16B4-67E4E31EFF8D}"/>
              </a:ext>
            </a:extLst>
          </p:cNvPr>
          <p:cNvSpPr txBox="1"/>
          <p:nvPr/>
        </p:nvSpPr>
        <p:spPr>
          <a:xfrm>
            <a:off x="2549290" y="839171"/>
            <a:ext cx="9173017" cy="1189108"/>
          </a:xfrm>
          <a:prstGeom prst="rect">
            <a:avLst/>
          </a:prstGeom>
        </p:spPr>
        <p:txBody>
          <a:bodyPr wrap="square" lIns="0" tIns="0" rIns="0" bIns="0" rtlCol="0" anchor="t">
            <a:spAutoFit/>
          </a:bodyPr>
          <a:lstStyle/>
          <a:p>
            <a:pPr>
              <a:lnSpc>
                <a:spcPts val="11672"/>
              </a:lnSpc>
            </a:pPr>
            <a:r>
              <a:rPr lang="pt-BR" sz="2400" dirty="0">
                <a:solidFill>
                  <a:srgbClr val="389E94"/>
                </a:solidFill>
                <a:latin typeface="Verdana" panose="020B0604030504040204" pitchFamily="34" charset="0"/>
                <a:ea typeface="Verdana" panose="020B0604030504040204" pitchFamily="34" charset="0"/>
                <a:cs typeface="Verdana" panose="020B0604030504040204" pitchFamily="34" charset="0"/>
              </a:rPr>
              <a:t>Educação antirracista</a:t>
            </a:r>
          </a:p>
        </p:txBody>
      </p:sp>
    </p:spTree>
    <p:extLst>
      <p:ext uri="{BB962C8B-B14F-4D97-AF65-F5344CB8AC3E}">
        <p14:creationId xmlns:p14="http://schemas.microsoft.com/office/powerpoint/2010/main" val="6977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8">
            <a:extLst>
              <a:ext uri="{FF2B5EF4-FFF2-40B4-BE49-F238E27FC236}">
                <a16:creationId xmlns:a16="http://schemas.microsoft.com/office/drawing/2014/main" id="{D0A0129C-1D89-F807-AEE1-5B84FE89E025}"/>
              </a:ext>
            </a:extLst>
          </p:cNvPr>
          <p:cNvSpPr txBox="1"/>
          <p:nvPr/>
        </p:nvSpPr>
        <p:spPr>
          <a:xfrm>
            <a:off x="2549290" y="639354"/>
            <a:ext cx="11940667" cy="975203"/>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OBJETIVOS DA PAUTA FORMATIVA</a:t>
            </a:r>
          </a:p>
        </p:txBody>
      </p:sp>
      <p:sp>
        <p:nvSpPr>
          <p:cNvPr id="15" name="Oval 14">
            <a:extLst>
              <a:ext uri="{FF2B5EF4-FFF2-40B4-BE49-F238E27FC236}">
                <a16:creationId xmlns:a16="http://schemas.microsoft.com/office/drawing/2014/main" id="{6EF96265-AA11-CE2F-CBC3-AC8B7AAD21DF}"/>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C73B89A7-D031-0BB3-5157-3E577E33B16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26202" y="1022115"/>
            <a:ext cx="1090295" cy="1090295"/>
          </a:xfrm>
          <a:prstGeom prst="rect">
            <a:avLst/>
          </a:prstGeom>
        </p:spPr>
      </p:pic>
      <p:grpSp>
        <p:nvGrpSpPr>
          <p:cNvPr id="4" name="Agrupar 3">
            <a:extLst>
              <a:ext uri="{FF2B5EF4-FFF2-40B4-BE49-F238E27FC236}">
                <a16:creationId xmlns:a16="http://schemas.microsoft.com/office/drawing/2014/main" id="{10C5B145-103E-D79C-C0BA-58978EF4190C}"/>
              </a:ext>
            </a:extLst>
          </p:cNvPr>
          <p:cNvGrpSpPr/>
          <p:nvPr/>
        </p:nvGrpSpPr>
        <p:grpSpPr>
          <a:xfrm>
            <a:off x="15738709" y="-748339"/>
            <a:ext cx="2829203" cy="4333052"/>
            <a:chOff x="15675743" y="-804518"/>
            <a:chExt cx="2829203" cy="4333052"/>
          </a:xfrm>
        </p:grpSpPr>
        <p:pic>
          <p:nvPicPr>
            <p:cNvPr id="5" name="Imagem 4" descr="Ícone&#10;&#10;Descrição gerada automaticamente">
              <a:extLst>
                <a:ext uri="{FF2B5EF4-FFF2-40B4-BE49-F238E27FC236}">
                  <a16:creationId xmlns:a16="http://schemas.microsoft.com/office/drawing/2014/main" id="{D763D982-FC52-F4DD-D3D4-A15A20DC13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05209" y="-507288"/>
              <a:ext cx="2299737" cy="2854233"/>
            </a:xfrm>
            <a:prstGeom prst="rect">
              <a:avLst/>
            </a:prstGeom>
          </p:spPr>
        </p:pic>
        <p:pic>
          <p:nvPicPr>
            <p:cNvPr id="6" name="Imagem 5" descr="Forma&#10;&#10;Descrição gerada automaticamente">
              <a:extLst>
                <a:ext uri="{FF2B5EF4-FFF2-40B4-BE49-F238E27FC236}">
                  <a16:creationId xmlns:a16="http://schemas.microsoft.com/office/drawing/2014/main" id="{9FE70022-B7F2-460F-A3B5-532F0E4A10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900000">
              <a:off x="15675743" y="-804518"/>
              <a:ext cx="2413343" cy="4333052"/>
            </a:xfrm>
            <a:prstGeom prst="rect">
              <a:avLst/>
            </a:prstGeom>
          </p:spPr>
        </p:pic>
      </p:grpSp>
      <p:sp>
        <p:nvSpPr>
          <p:cNvPr id="2" name="Google Shape;176;g2d10f04d98f_0_60">
            <a:extLst>
              <a:ext uri="{FF2B5EF4-FFF2-40B4-BE49-F238E27FC236}">
                <a16:creationId xmlns:a16="http://schemas.microsoft.com/office/drawing/2014/main" id="{33C8FDBD-FD27-D427-309D-BA420973DC57}"/>
              </a:ext>
            </a:extLst>
          </p:cNvPr>
          <p:cNvSpPr txBox="1"/>
          <p:nvPr/>
        </p:nvSpPr>
        <p:spPr>
          <a:xfrm>
            <a:off x="2549290" y="3284626"/>
            <a:ext cx="13157825" cy="4175502"/>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Clr>
                <a:srgbClr val="000000"/>
              </a:buClr>
              <a:buSzPts val="3400"/>
              <a:buFont typeface="Arial"/>
              <a:buNone/>
            </a:pPr>
            <a:r>
              <a:rPr lang="pt-BR" sz="3600" b="1" i="0" u="none" strike="noStrike" cap="none" dirty="0">
                <a:solidFill>
                  <a:srgbClr val="389E94"/>
                </a:solidFill>
                <a:latin typeface="Verdana"/>
                <a:ea typeface="Verdana"/>
                <a:cs typeface="Verdana"/>
                <a:sym typeface="Verdana"/>
              </a:rPr>
              <a:t>OBJETIVO</a:t>
            </a:r>
            <a:endParaRPr sz="3600" b="1" i="0" u="none" strike="noStrike" cap="none" dirty="0">
              <a:solidFill>
                <a:srgbClr val="389E94"/>
              </a:solidFill>
              <a:latin typeface="Verdana"/>
              <a:ea typeface="Verdana"/>
              <a:cs typeface="Verdana"/>
              <a:sym typeface="Verdana"/>
            </a:endParaRPr>
          </a:p>
          <a:p>
            <a:pPr marL="419100" marR="0" lvl="0" indent="-330200" rtl="0">
              <a:lnSpc>
                <a:spcPct val="120000"/>
              </a:lnSpc>
              <a:spcBef>
                <a:spcPts val="2600"/>
              </a:spcBef>
              <a:spcAft>
                <a:spcPts val="0"/>
              </a:spcAft>
              <a:buClr>
                <a:srgbClr val="389E94"/>
              </a:buClr>
              <a:buSzPts val="3440"/>
              <a:buFont typeface="Arial"/>
              <a:buChar char="•"/>
            </a:pPr>
            <a:r>
              <a:rPr lang="pt-BR" sz="3200" b="0" i="0" u="none" strike="noStrike" cap="none" dirty="0">
                <a:solidFill>
                  <a:schemeClr val="dk1"/>
                </a:solidFill>
                <a:latin typeface="Verdana"/>
                <a:ea typeface="Verdana"/>
                <a:cs typeface="Verdana"/>
                <a:sym typeface="Verdana"/>
              </a:rPr>
              <a:t>Refletir </a:t>
            </a:r>
            <a:r>
              <a:rPr lang="pt-BR" sz="3200" dirty="0">
                <a:solidFill>
                  <a:schemeClr val="dk1"/>
                </a:solidFill>
                <a:latin typeface="Verdana"/>
                <a:ea typeface="Verdana"/>
                <a:cs typeface="Verdana"/>
                <a:sym typeface="Verdana"/>
              </a:rPr>
              <a:t>sobre</a:t>
            </a:r>
            <a:r>
              <a:rPr lang="pt-BR" sz="3200" b="0" i="0" u="none" strike="noStrike" cap="none" dirty="0">
                <a:solidFill>
                  <a:schemeClr val="dk1"/>
                </a:solidFill>
                <a:latin typeface="Verdana"/>
                <a:ea typeface="Verdana"/>
                <a:cs typeface="Verdana"/>
                <a:sym typeface="Verdana"/>
              </a:rPr>
              <a:t> a identificação e </a:t>
            </a:r>
            <a:r>
              <a:rPr lang="pt-BR" sz="3200" dirty="0">
                <a:solidFill>
                  <a:schemeClr val="dk1"/>
                </a:solidFill>
                <a:latin typeface="Verdana"/>
                <a:ea typeface="Verdana"/>
                <a:cs typeface="Verdana"/>
                <a:sym typeface="Verdana"/>
              </a:rPr>
              <a:t>escolhas dos elementos e ferramentas que os docentes podem usar para colocar em prática a educação antirracista, delimitando as diferenças entre estratégia, metodologia, técnicas, material e objetivos.</a:t>
            </a:r>
            <a:endParaRPr sz="3200" dirty="0">
              <a:solidFill>
                <a:schemeClr val="dk1"/>
              </a:solidFill>
              <a:latin typeface="Verdana"/>
              <a:ea typeface="Verdana"/>
              <a:cs typeface="Verdana"/>
              <a:sym typeface="Verdana"/>
            </a:endParaRPr>
          </a:p>
          <a:p>
            <a:pPr marL="419100" marR="0" lvl="0" indent="-330200" rtl="0">
              <a:lnSpc>
                <a:spcPct val="120000"/>
              </a:lnSpc>
              <a:spcBef>
                <a:spcPts val="2600"/>
              </a:spcBef>
              <a:spcAft>
                <a:spcPts val="0"/>
              </a:spcAft>
              <a:buClr>
                <a:srgbClr val="389E94"/>
              </a:buClr>
              <a:buSzPts val="3440"/>
              <a:buFont typeface="Arial"/>
              <a:buChar char="•"/>
            </a:pPr>
            <a:r>
              <a:rPr lang="pt-BR" sz="3200" dirty="0">
                <a:solidFill>
                  <a:schemeClr val="dk1"/>
                </a:solidFill>
                <a:latin typeface="Verdana"/>
                <a:ea typeface="Verdana"/>
                <a:cs typeface="Verdana"/>
                <a:sym typeface="Verdana"/>
              </a:rPr>
              <a:t>Preparar a socialização das práticas dentro do grupo. </a:t>
            </a:r>
            <a:endParaRPr sz="3200" dirty="0">
              <a:solidFill>
                <a:schemeClr val="dk1"/>
              </a:solidFill>
              <a:latin typeface="Verdana"/>
              <a:ea typeface="Verdana"/>
              <a:cs typeface="Verdana"/>
              <a:sym typeface="Verdana"/>
            </a:endParaRPr>
          </a:p>
        </p:txBody>
      </p:sp>
      <p:grpSp>
        <p:nvGrpSpPr>
          <p:cNvPr id="8" name="Agrupar 7">
            <a:extLst>
              <a:ext uri="{FF2B5EF4-FFF2-40B4-BE49-F238E27FC236}">
                <a16:creationId xmlns:a16="http://schemas.microsoft.com/office/drawing/2014/main" id="{E133ABC9-96C5-CCEB-B1C7-70F14B73EB0F}"/>
              </a:ext>
            </a:extLst>
          </p:cNvPr>
          <p:cNvGrpSpPr/>
          <p:nvPr/>
        </p:nvGrpSpPr>
        <p:grpSpPr>
          <a:xfrm>
            <a:off x="-716027" y="7775923"/>
            <a:ext cx="4333052" cy="3643718"/>
            <a:chOff x="-1783761" y="4364463"/>
            <a:chExt cx="10493997" cy="8523518"/>
          </a:xfrm>
        </p:grpSpPr>
        <p:pic>
          <p:nvPicPr>
            <p:cNvPr id="9" name="Imagem 8" descr="Ícone&#10;&#10;Descrição gerada automaticamente">
              <a:extLst>
                <a:ext uri="{FF2B5EF4-FFF2-40B4-BE49-F238E27FC236}">
                  <a16:creationId xmlns:a16="http://schemas.microsoft.com/office/drawing/2014/main" id="{EBCDC8F2-D637-7F6D-6E79-9D49CAAA5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p:spPr>
        </p:pic>
        <p:pic>
          <p:nvPicPr>
            <p:cNvPr id="10" name="Imagem 9" descr="Forma&#10;&#10;Descrição gerada automaticamente">
              <a:extLst>
                <a:ext uri="{FF2B5EF4-FFF2-40B4-BE49-F238E27FC236}">
                  <a16:creationId xmlns:a16="http://schemas.microsoft.com/office/drawing/2014/main" id="{F3412CCA-C288-EFD5-FD41-F9E8681696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16522">
              <a:off x="640547" y="1940155"/>
              <a:ext cx="5645381" cy="10493997"/>
            </a:xfrm>
            <a:prstGeom prst="rect">
              <a:avLst/>
            </a:prstGeom>
          </p:spPr>
        </p:pic>
      </p:grpSp>
      <p:sp>
        <p:nvSpPr>
          <p:cNvPr id="11" name="TextBox 10">
            <a:extLst>
              <a:ext uri="{FF2B5EF4-FFF2-40B4-BE49-F238E27FC236}">
                <a16:creationId xmlns:a16="http://schemas.microsoft.com/office/drawing/2014/main" id="{A5FA3B97-3563-0EE4-FA2A-12CEC1AF0185}"/>
              </a:ext>
            </a:extLst>
          </p:cNvPr>
          <p:cNvSpPr txBox="1"/>
          <p:nvPr/>
        </p:nvSpPr>
        <p:spPr>
          <a:xfrm>
            <a:off x="2549290" y="839171"/>
            <a:ext cx="9173017" cy="1189108"/>
          </a:xfrm>
          <a:prstGeom prst="rect">
            <a:avLst/>
          </a:prstGeom>
        </p:spPr>
        <p:txBody>
          <a:bodyPr wrap="square" lIns="0" tIns="0" rIns="0" bIns="0" rtlCol="0" anchor="t">
            <a:spAutoFit/>
          </a:bodyPr>
          <a:lstStyle/>
          <a:p>
            <a:pPr>
              <a:lnSpc>
                <a:spcPts val="11672"/>
              </a:lnSpc>
            </a:pPr>
            <a:r>
              <a:rPr lang="pt-BR" sz="2400" dirty="0">
                <a:solidFill>
                  <a:srgbClr val="389E94"/>
                </a:solidFill>
                <a:latin typeface="Verdana" panose="020B0604030504040204" pitchFamily="34" charset="0"/>
                <a:ea typeface="Verdana" panose="020B0604030504040204" pitchFamily="34" charset="0"/>
                <a:cs typeface="Verdana" panose="020B0604030504040204" pitchFamily="34" charset="0"/>
              </a:rPr>
              <a:t>Educação antirracista</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02CE2377-E1DB-FC87-3FF5-1C9EF50C8ECE}"/>
              </a:ext>
            </a:extLst>
          </p:cNvPr>
          <p:cNvSpPr txBox="1"/>
          <p:nvPr/>
        </p:nvSpPr>
        <p:spPr>
          <a:xfrm>
            <a:off x="2549290" y="639354"/>
            <a:ext cx="11121739" cy="975267"/>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PARA INÍCIO DE CONVERSA</a:t>
            </a:r>
          </a:p>
        </p:txBody>
      </p:sp>
      <p:sp>
        <p:nvSpPr>
          <p:cNvPr id="18" name="Oval 17">
            <a:extLst>
              <a:ext uri="{FF2B5EF4-FFF2-40B4-BE49-F238E27FC236}">
                <a16:creationId xmlns:a16="http://schemas.microsoft.com/office/drawing/2014/main" id="{9B0F8214-B224-91C1-159B-6437D26F266B}"/>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8" name="Agrupar 7">
            <a:extLst>
              <a:ext uri="{FF2B5EF4-FFF2-40B4-BE49-F238E27FC236}">
                <a16:creationId xmlns:a16="http://schemas.microsoft.com/office/drawing/2014/main" id="{5DD19BD2-1044-0677-92C1-CE9AF5421A9C}"/>
              </a:ext>
            </a:extLst>
          </p:cNvPr>
          <p:cNvGrpSpPr/>
          <p:nvPr/>
        </p:nvGrpSpPr>
        <p:grpSpPr>
          <a:xfrm>
            <a:off x="15738709" y="-748339"/>
            <a:ext cx="2829203" cy="4333052"/>
            <a:chOff x="15675743" y="-804518"/>
            <a:chExt cx="2829203" cy="4333052"/>
          </a:xfrm>
        </p:grpSpPr>
        <p:pic>
          <p:nvPicPr>
            <p:cNvPr id="11" name="Imagem 10" descr="Ícone&#10;&#10;Descrição gerada automaticamente">
              <a:extLst>
                <a:ext uri="{FF2B5EF4-FFF2-40B4-BE49-F238E27FC236}">
                  <a16:creationId xmlns:a16="http://schemas.microsoft.com/office/drawing/2014/main" id="{E3FAD4C3-D1E3-1807-8750-F82DE541D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5209" y="-507288"/>
              <a:ext cx="2299737" cy="2854233"/>
            </a:xfrm>
            <a:prstGeom prst="rect">
              <a:avLst/>
            </a:prstGeom>
          </p:spPr>
        </p:pic>
        <p:pic>
          <p:nvPicPr>
            <p:cNvPr id="12" name="Imagem 11" descr="Forma&#10;&#10;Descrição gerada automaticamente">
              <a:extLst>
                <a:ext uri="{FF2B5EF4-FFF2-40B4-BE49-F238E27FC236}">
                  <a16:creationId xmlns:a16="http://schemas.microsoft.com/office/drawing/2014/main" id="{E412233E-90AF-D58E-D400-52CD6DD4B7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15675743" y="-804518"/>
              <a:ext cx="2413343" cy="4333052"/>
            </a:xfrm>
            <a:prstGeom prst="rect">
              <a:avLst/>
            </a:prstGeom>
          </p:spPr>
        </p:pic>
      </p:grpSp>
      <p:sp>
        <p:nvSpPr>
          <p:cNvPr id="14" name="Google Shape;193;g2d10f04d98f_0_6">
            <a:extLst>
              <a:ext uri="{FF2B5EF4-FFF2-40B4-BE49-F238E27FC236}">
                <a16:creationId xmlns:a16="http://schemas.microsoft.com/office/drawing/2014/main" id="{9A337935-E32A-3BE3-5A95-588CC9B12A97}"/>
              </a:ext>
            </a:extLst>
          </p:cNvPr>
          <p:cNvSpPr txBox="1"/>
          <p:nvPr/>
        </p:nvSpPr>
        <p:spPr>
          <a:xfrm>
            <a:off x="1069454" y="2470483"/>
            <a:ext cx="10127065" cy="1107965"/>
          </a:xfrm>
          <a:prstGeom prst="rect">
            <a:avLst/>
          </a:prstGeom>
          <a:noFill/>
          <a:ln>
            <a:noFill/>
          </a:ln>
        </p:spPr>
        <p:txBody>
          <a:bodyPr spcFirstLastPara="1" wrap="square" lIns="91425" tIns="91425" rIns="91425" bIns="91425" anchor="t" anchorCtr="0">
            <a:spAutoFit/>
          </a:bodyPr>
          <a:lstStyle/>
          <a:p>
            <a:pPr marL="0" marR="0" lvl="0" indent="457200" algn="just" rtl="0">
              <a:lnSpc>
                <a:spcPct val="100000"/>
              </a:lnSpc>
              <a:spcBef>
                <a:spcPts val="0"/>
              </a:spcBef>
              <a:spcAft>
                <a:spcPts val="0"/>
              </a:spcAft>
              <a:buClr>
                <a:srgbClr val="000000"/>
              </a:buClr>
              <a:buSzPts val="1100"/>
              <a:buFont typeface="Arial"/>
              <a:buNone/>
            </a:pPr>
            <a:r>
              <a:rPr lang="pt-BR" sz="2000" dirty="0">
                <a:solidFill>
                  <a:schemeClr val="dk1"/>
                </a:solidFill>
                <a:latin typeface="Verdana" panose="020B0604030504040204" pitchFamily="34" charset="0"/>
                <a:ea typeface="Verdana" panose="020B0604030504040204" pitchFamily="34" charset="0"/>
              </a:rPr>
              <a:t>Neste momento, fica claro o ponto aonde precisamos chegar: uma educação que comece a identificar e combater as ideias e práticas marcadas pelo  racismo estrutural. Este é o objetivo de um letramento racial. </a:t>
            </a:r>
            <a:endParaRPr sz="20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17" name="Google Shape;195;g2d10f04d98f_0_6">
            <a:extLst>
              <a:ext uri="{FF2B5EF4-FFF2-40B4-BE49-F238E27FC236}">
                <a16:creationId xmlns:a16="http://schemas.microsoft.com/office/drawing/2014/main" id="{83E84196-DFE7-D410-7085-B8B8A4DD1F67}"/>
              </a:ext>
            </a:extLst>
          </p:cNvPr>
          <p:cNvSpPr txBox="1"/>
          <p:nvPr/>
        </p:nvSpPr>
        <p:spPr>
          <a:xfrm>
            <a:off x="1024023" y="3540445"/>
            <a:ext cx="10177377" cy="2954625"/>
          </a:xfrm>
          <a:prstGeom prst="rect">
            <a:avLst/>
          </a:prstGeom>
          <a:noFill/>
          <a:ln>
            <a:noFill/>
          </a:ln>
        </p:spPr>
        <p:txBody>
          <a:bodyPr spcFirstLastPara="1" wrap="square" lIns="91425" tIns="91425" rIns="91425" bIns="91425" anchor="t" anchorCtr="0">
            <a:spAutoFit/>
          </a:bodyPr>
          <a:lstStyle/>
          <a:p>
            <a:pPr indent="530225" algn="just"/>
            <a:r>
              <a:rPr lang="pt-BR" sz="2000" dirty="0">
                <a:solidFill>
                  <a:schemeClr val="dk1"/>
                </a:solidFill>
                <a:latin typeface="Verdana" panose="020B0604030504040204" pitchFamily="34" charset="0"/>
                <a:ea typeface="Verdana" panose="020B0604030504040204" pitchFamily="34" charset="0"/>
              </a:rPr>
              <a:t>Esta estratégia precisa ser pautada, então, por ações focadas e práticas, com pontos firmes para abordar o assunto na sala de aula.   A escolha da  abordagem é fundamental para o desenvolvimento de qualquer metodologia ou técnica que o professor queira colocar em prática na sala. Se as ações forem planejadas com uma  abordagens que traga questões e experiências individuais ou pontuais, elas precisam abrir o debate para pensar questões mais abrangentes sobre o combate à exclusão e à  discriminação que gerou estas experiências. A empatia é um eixo importantíssimo nesta abordagem.</a:t>
            </a:r>
          </a:p>
          <a:p>
            <a:pPr marL="0" lvl="0" indent="0" algn="just" rtl="0">
              <a:spcBef>
                <a:spcPts val="0"/>
              </a:spcBef>
              <a:spcAft>
                <a:spcPts val="0"/>
              </a:spcAft>
              <a:buNone/>
            </a:pPr>
            <a:endParaRPr sz="2000" dirty="0">
              <a:solidFill>
                <a:schemeClr val="dk1"/>
              </a:solidFill>
              <a:latin typeface="Verdana" panose="020B0604030504040204" pitchFamily="34" charset="0"/>
              <a:ea typeface="Verdana" panose="020B0604030504040204" pitchFamily="34" charset="0"/>
            </a:endParaRPr>
          </a:p>
        </p:txBody>
      </p:sp>
      <p:grpSp>
        <p:nvGrpSpPr>
          <p:cNvPr id="2" name="Agrupar 1">
            <a:extLst>
              <a:ext uri="{FF2B5EF4-FFF2-40B4-BE49-F238E27FC236}">
                <a16:creationId xmlns:a16="http://schemas.microsoft.com/office/drawing/2014/main" id="{01F3E9B9-02F6-CE70-3F60-EC508142E667}"/>
              </a:ext>
            </a:extLst>
          </p:cNvPr>
          <p:cNvGrpSpPr/>
          <p:nvPr/>
        </p:nvGrpSpPr>
        <p:grpSpPr>
          <a:xfrm>
            <a:off x="-716027" y="7739347"/>
            <a:ext cx="4333052" cy="3643718"/>
            <a:chOff x="-1783761" y="4364463"/>
            <a:chExt cx="10493997" cy="8523518"/>
          </a:xfrm>
        </p:grpSpPr>
        <p:pic>
          <p:nvPicPr>
            <p:cNvPr id="4" name="Imagem 3" descr="Ícone&#10;&#10;Descrição gerada automaticamente">
              <a:extLst>
                <a:ext uri="{FF2B5EF4-FFF2-40B4-BE49-F238E27FC236}">
                  <a16:creationId xmlns:a16="http://schemas.microsoft.com/office/drawing/2014/main" id="{06299A66-3D52-9526-5A1E-B846B08D87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p:spPr>
        </p:pic>
        <p:pic>
          <p:nvPicPr>
            <p:cNvPr id="5" name="Imagem 4" descr="Forma&#10;&#10;Descrição gerada automaticamente">
              <a:extLst>
                <a:ext uri="{FF2B5EF4-FFF2-40B4-BE49-F238E27FC236}">
                  <a16:creationId xmlns:a16="http://schemas.microsoft.com/office/drawing/2014/main" id="{E4054722-AB6C-88E9-BF01-FBD7E88ECA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16522">
              <a:off x="640547" y="1940155"/>
              <a:ext cx="5645381" cy="10493997"/>
            </a:xfrm>
            <a:prstGeom prst="rect">
              <a:avLst/>
            </a:prstGeom>
          </p:spPr>
        </p:pic>
      </p:grpSp>
      <p:pic>
        <p:nvPicPr>
          <p:cNvPr id="6" name="Imagem 5">
            <a:extLst>
              <a:ext uri="{FF2B5EF4-FFF2-40B4-BE49-F238E27FC236}">
                <a16:creationId xmlns:a16="http://schemas.microsoft.com/office/drawing/2014/main" id="{C36F57AE-CA88-C59A-05EF-3EFBCBD400A1}"/>
              </a:ext>
            </a:extLst>
          </p:cNvPr>
          <p:cNvPicPr>
            <a:picLocks noChangeAspect="1"/>
          </p:cNvPicPr>
          <p:nvPr/>
        </p:nvPicPr>
        <p:blipFill rotWithShape="1">
          <a:blip r:embed="rId5"/>
          <a:srcRect l="4509" t="5954"/>
          <a:stretch/>
        </p:blipFill>
        <p:spPr>
          <a:xfrm>
            <a:off x="1029135" y="1077810"/>
            <a:ext cx="1055320" cy="1046159"/>
          </a:xfrm>
          <a:prstGeom prst="rect">
            <a:avLst/>
          </a:prstGeom>
        </p:spPr>
      </p:pic>
      <p:sp>
        <p:nvSpPr>
          <p:cNvPr id="7" name="TextBox 10">
            <a:extLst>
              <a:ext uri="{FF2B5EF4-FFF2-40B4-BE49-F238E27FC236}">
                <a16:creationId xmlns:a16="http://schemas.microsoft.com/office/drawing/2014/main" id="{DEBE7CA3-C151-D69F-5B15-ADEBC4870086}"/>
              </a:ext>
            </a:extLst>
          </p:cNvPr>
          <p:cNvSpPr txBox="1"/>
          <p:nvPr/>
        </p:nvSpPr>
        <p:spPr>
          <a:xfrm>
            <a:off x="2549290" y="839171"/>
            <a:ext cx="9173017" cy="1189108"/>
          </a:xfrm>
          <a:prstGeom prst="rect">
            <a:avLst/>
          </a:prstGeom>
        </p:spPr>
        <p:txBody>
          <a:bodyPr wrap="square" lIns="0" tIns="0" rIns="0" bIns="0" rtlCol="0" anchor="t">
            <a:spAutoFit/>
          </a:bodyPr>
          <a:lstStyle/>
          <a:p>
            <a:pPr>
              <a:lnSpc>
                <a:spcPts val="11672"/>
              </a:lnSpc>
            </a:pPr>
            <a:r>
              <a:rPr lang="pt-BR" sz="2400" dirty="0">
                <a:solidFill>
                  <a:srgbClr val="389E94"/>
                </a:solidFill>
                <a:latin typeface="Verdana" panose="020B0604030504040204" pitchFamily="34" charset="0"/>
                <a:ea typeface="Verdana" panose="020B0604030504040204" pitchFamily="34" charset="0"/>
                <a:cs typeface="Verdana" panose="020B0604030504040204" pitchFamily="34" charset="0"/>
              </a:rPr>
              <a:t>Educação antirracista</a:t>
            </a:r>
          </a:p>
        </p:txBody>
      </p:sp>
      <p:pic>
        <p:nvPicPr>
          <p:cNvPr id="9" name="Imagem 8">
            <a:extLst>
              <a:ext uri="{FF2B5EF4-FFF2-40B4-BE49-F238E27FC236}">
                <a16:creationId xmlns:a16="http://schemas.microsoft.com/office/drawing/2014/main" id="{5D8D6E6F-6F02-6565-4FD3-47682669D409}"/>
              </a:ext>
            </a:extLst>
          </p:cNvPr>
          <p:cNvPicPr>
            <a:picLocks noChangeAspect="1"/>
          </p:cNvPicPr>
          <p:nvPr/>
        </p:nvPicPr>
        <p:blipFill>
          <a:blip r:embed="rId6"/>
          <a:stretch>
            <a:fillRect/>
          </a:stretch>
        </p:blipFill>
        <p:spPr>
          <a:xfrm>
            <a:off x="3079392" y="6356571"/>
            <a:ext cx="5642577" cy="317395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4" name="Imagem 23">
            <a:extLst>
              <a:ext uri="{FF2B5EF4-FFF2-40B4-BE49-F238E27FC236}">
                <a16:creationId xmlns:a16="http://schemas.microsoft.com/office/drawing/2014/main" id="{08F3BA31-5494-F0D2-7AC4-0E2FFF10F17D}"/>
              </a:ext>
            </a:extLst>
          </p:cNvPr>
          <p:cNvPicPr>
            <a:picLocks noChangeAspect="1"/>
          </p:cNvPicPr>
          <p:nvPr/>
        </p:nvPicPr>
        <p:blipFill>
          <a:blip r:embed="rId7"/>
          <a:stretch>
            <a:fillRect/>
          </a:stretch>
        </p:blipFill>
        <p:spPr>
          <a:xfrm>
            <a:off x="9605737" y="6356571"/>
            <a:ext cx="5642579" cy="3173951"/>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5" name="Imagem 24">
            <a:extLst>
              <a:ext uri="{FF2B5EF4-FFF2-40B4-BE49-F238E27FC236}">
                <a16:creationId xmlns:a16="http://schemas.microsoft.com/office/drawing/2014/main" id="{A594C0C3-AE99-8F15-8635-CA6C764D170C}"/>
              </a:ext>
            </a:extLst>
          </p:cNvPr>
          <p:cNvPicPr>
            <a:picLocks noChangeAspect="1"/>
          </p:cNvPicPr>
          <p:nvPr/>
        </p:nvPicPr>
        <p:blipFill>
          <a:blip r:embed="rId8"/>
          <a:stretch>
            <a:fillRect/>
          </a:stretch>
        </p:blipFill>
        <p:spPr>
          <a:xfrm>
            <a:off x="11594206" y="2597801"/>
            <a:ext cx="5669771" cy="3189247"/>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2249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02CE2377-E1DB-FC87-3FF5-1C9EF50C8ECE}"/>
              </a:ext>
            </a:extLst>
          </p:cNvPr>
          <p:cNvSpPr txBox="1"/>
          <p:nvPr/>
        </p:nvSpPr>
        <p:spPr>
          <a:xfrm>
            <a:off x="2549290" y="639354"/>
            <a:ext cx="11121739" cy="975267"/>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PARA INÍCIO DE CONVERSA</a:t>
            </a:r>
          </a:p>
        </p:txBody>
      </p:sp>
      <p:sp>
        <p:nvSpPr>
          <p:cNvPr id="18" name="Oval 17">
            <a:extLst>
              <a:ext uri="{FF2B5EF4-FFF2-40B4-BE49-F238E27FC236}">
                <a16:creationId xmlns:a16="http://schemas.microsoft.com/office/drawing/2014/main" id="{9B0F8214-B224-91C1-159B-6437D26F266B}"/>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8" name="Agrupar 7">
            <a:extLst>
              <a:ext uri="{FF2B5EF4-FFF2-40B4-BE49-F238E27FC236}">
                <a16:creationId xmlns:a16="http://schemas.microsoft.com/office/drawing/2014/main" id="{5DD19BD2-1044-0677-92C1-CE9AF5421A9C}"/>
              </a:ext>
            </a:extLst>
          </p:cNvPr>
          <p:cNvGrpSpPr/>
          <p:nvPr/>
        </p:nvGrpSpPr>
        <p:grpSpPr>
          <a:xfrm>
            <a:off x="15738709" y="-748339"/>
            <a:ext cx="2829203" cy="4333052"/>
            <a:chOff x="15675743" y="-804518"/>
            <a:chExt cx="2829203" cy="4333052"/>
          </a:xfrm>
        </p:grpSpPr>
        <p:pic>
          <p:nvPicPr>
            <p:cNvPr id="11" name="Imagem 10" descr="Ícone&#10;&#10;Descrição gerada automaticamente">
              <a:extLst>
                <a:ext uri="{FF2B5EF4-FFF2-40B4-BE49-F238E27FC236}">
                  <a16:creationId xmlns:a16="http://schemas.microsoft.com/office/drawing/2014/main" id="{E3FAD4C3-D1E3-1807-8750-F82DE541D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5209" y="-507288"/>
              <a:ext cx="2299737" cy="2854233"/>
            </a:xfrm>
            <a:prstGeom prst="rect">
              <a:avLst/>
            </a:prstGeom>
          </p:spPr>
        </p:pic>
        <p:pic>
          <p:nvPicPr>
            <p:cNvPr id="12" name="Imagem 11" descr="Forma&#10;&#10;Descrição gerada automaticamente">
              <a:extLst>
                <a:ext uri="{FF2B5EF4-FFF2-40B4-BE49-F238E27FC236}">
                  <a16:creationId xmlns:a16="http://schemas.microsoft.com/office/drawing/2014/main" id="{E412233E-90AF-D58E-D400-52CD6DD4B7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15675743" y="-804518"/>
              <a:ext cx="2413343" cy="4333052"/>
            </a:xfrm>
            <a:prstGeom prst="rect">
              <a:avLst/>
            </a:prstGeom>
          </p:spPr>
        </p:pic>
      </p:grpSp>
      <p:sp>
        <p:nvSpPr>
          <p:cNvPr id="4" name="Google Shape;211;g1ff1e3da25a_0_784">
            <a:extLst>
              <a:ext uri="{FF2B5EF4-FFF2-40B4-BE49-F238E27FC236}">
                <a16:creationId xmlns:a16="http://schemas.microsoft.com/office/drawing/2014/main" id="{7972038D-2A81-7A0A-ABF2-A9564349D5EA}"/>
              </a:ext>
            </a:extLst>
          </p:cNvPr>
          <p:cNvSpPr txBox="1"/>
          <p:nvPr/>
        </p:nvSpPr>
        <p:spPr>
          <a:xfrm>
            <a:off x="876676" y="2739482"/>
            <a:ext cx="10236802" cy="3016180"/>
          </a:xfrm>
          <a:prstGeom prst="rect">
            <a:avLst/>
          </a:prstGeom>
          <a:noFill/>
          <a:ln>
            <a:noFill/>
          </a:ln>
        </p:spPr>
        <p:txBody>
          <a:bodyPr spcFirstLastPara="1" wrap="square" lIns="91425" tIns="91425" rIns="91425" bIns="91425" anchor="t" anchorCtr="0">
            <a:spAutoFit/>
          </a:bodyPr>
          <a:lstStyle/>
          <a:p>
            <a:pPr indent="633413" algn="just">
              <a:lnSpc>
                <a:spcPct val="115000"/>
              </a:lnSpc>
              <a:buClr>
                <a:srgbClr val="000000"/>
              </a:buClr>
              <a:buSzPts val="1100"/>
            </a:pPr>
            <a:r>
              <a:rPr lang="pt-BR" sz="2000" dirty="0">
                <a:solidFill>
                  <a:schemeClr val="dk1"/>
                </a:solidFill>
                <a:latin typeface="Verdana" panose="020B0604030504040204" pitchFamily="34" charset="0"/>
                <a:ea typeface="Verdana" panose="020B0604030504040204" pitchFamily="34" charset="0"/>
              </a:rPr>
              <a:t>Uma abordagem com dados estatísticos é também altamente efetiva. Baseada em números e dados, ela pode ser usada para trazer interdisciplinaridade e parcerias com os componentes das ciências exatas. Serve também ao objetivo de trazer o debate sobre o assunto para o dia a dia da escola, com atividades de leitura de dados e uso de habilidades matemáticas, que podem ser desenvolvidas por meio  de leituras de gráficos e frações. Análises de porcentagens também são excelentes para fundamentar conhecimento e entendimento do mundo à nossa volta.</a:t>
            </a:r>
          </a:p>
        </p:txBody>
      </p:sp>
      <p:grpSp>
        <p:nvGrpSpPr>
          <p:cNvPr id="9" name="Agrupar 8">
            <a:extLst>
              <a:ext uri="{FF2B5EF4-FFF2-40B4-BE49-F238E27FC236}">
                <a16:creationId xmlns:a16="http://schemas.microsoft.com/office/drawing/2014/main" id="{78E08370-68A7-2EE7-E177-87A3FD603429}"/>
              </a:ext>
            </a:extLst>
          </p:cNvPr>
          <p:cNvGrpSpPr/>
          <p:nvPr/>
        </p:nvGrpSpPr>
        <p:grpSpPr>
          <a:xfrm>
            <a:off x="-716027" y="7739347"/>
            <a:ext cx="4333052" cy="3643718"/>
            <a:chOff x="-1783761" y="4364463"/>
            <a:chExt cx="10493997" cy="8523518"/>
          </a:xfrm>
        </p:grpSpPr>
        <p:pic>
          <p:nvPicPr>
            <p:cNvPr id="13" name="Imagem 12" descr="Ícone&#10;&#10;Descrição gerada automaticamente">
              <a:extLst>
                <a:ext uri="{FF2B5EF4-FFF2-40B4-BE49-F238E27FC236}">
                  <a16:creationId xmlns:a16="http://schemas.microsoft.com/office/drawing/2014/main" id="{3EF25C6B-579C-004A-876C-D35EE05FF9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p:spPr>
        </p:pic>
        <p:pic>
          <p:nvPicPr>
            <p:cNvPr id="14" name="Imagem 13" descr="Forma&#10;&#10;Descrição gerada automaticamente">
              <a:extLst>
                <a:ext uri="{FF2B5EF4-FFF2-40B4-BE49-F238E27FC236}">
                  <a16:creationId xmlns:a16="http://schemas.microsoft.com/office/drawing/2014/main" id="{474F6CC2-976D-9BF9-D187-C2BC2F1E9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16522">
              <a:off x="640547" y="1940155"/>
              <a:ext cx="5645381" cy="10493997"/>
            </a:xfrm>
            <a:prstGeom prst="rect">
              <a:avLst/>
            </a:prstGeom>
          </p:spPr>
        </p:pic>
      </p:grpSp>
      <p:pic>
        <p:nvPicPr>
          <p:cNvPr id="15" name="Imagem 14">
            <a:extLst>
              <a:ext uri="{FF2B5EF4-FFF2-40B4-BE49-F238E27FC236}">
                <a16:creationId xmlns:a16="http://schemas.microsoft.com/office/drawing/2014/main" id="{2C967256-E864-341E-B4BE-81A4E2938C07}"/>
              </a:ext>
            </a:extLst>
          </p:cNvPr>
          <p:cNvPicPr>
            <a:picLocks noChangeAspect="1"/>
          </p:cNvPicPr>
          <p:nvPr/>
        </p:nvPicPr>
        <p:blipFill rotWithShape="1">
          <a:blip r:embed="rId5"/>
          <a:srcRect l="4509" t="5954"/>
          <a:stretch/>
        </p:blipFill>
        <p:spPr>
          <a:xfrm>
            <a:off x="1029135" y="1077810"/>
            <a:ext cx="1055320" cy="1046159"/>
          </a:xfrm>
          <a:prstGeom prst="rect">
            <a:avLst/>
          </a:prstGeom>
        </p:spPr>
      </p:pic>
      <p:sp>
        <p:nvSpPr>
          <p:cNvPr id="17" name="TextBox 10">
            <a:extLst>
              <a:ext uri="{FF2B5EF4-FFF2-40B4-BE49-F238E27FC236}">
                <a16:creationId xmlns:a16="http://schemas.microsoft.com/office/drawing/2014/main" id="{7A82BE1E-9F45-9E84-9DE3-AE7F860DD7D7}"/>
              </a:ext>
            </a:extLst>
          </p:cNvPr>
          <p:cNvSpPr txBox="1"/>
          <p:nvPr/>
        </p:nvSpPr>
        <p:spPr>
          <a:xfrm>
            <a:off x="2549290" y="839171"/>
            <a:ext cx="9173017" cy="1189108"/>
          </a:xfrm>
          <a:prstGeom prst="rect">
            <a:avLst/>
          </a:prstGeom>
        </p:spPr>
        <p:txBody>
          <a:bodyPr wrap="square" lIns="0" tIns="0" rIns="0" bIns="0" rtlCol="0" anchor="t">
            <a:spAutoFit/>
          </a:bodyPr>
          <a:lstStyle/>
          <a:p>
            <a:pPr>
              <a:lnSpc>
                <a:spcPts val="11672"/>
              </a:lnSpc>
            </a:pPr>
            <a:r>
              <a:rPr lang="pt-BR" sz="2400" dirty="0">
                <a:solidFill>
                  <a:srgbClr val="389E94"/>
                </a:solidFill>
                <a:latin typeface="Verdana" panose="020B0604030504040204" pitchFamily="34" charset="0"/>
                <a:ea typeface="Verdana" panose="020B0604030504040204" pitchFamily="34" charset="0"/>
                <a:cs typeface="Verdana" panose="020B0604030504040204" pitchFamily="34" charset="0"/>
              </a:rPr>
              <a:t>Educação antirracista</a:t>
            </a:r>
          </a:p>
        </p:txBody>
      </p:sp>
      <p:pic>
        <p:nvPicPr>
          <p:cNvPr id="22" name="Imagem 21">
            <a:extLst>
              <a:ext uri="{FF2B5EF4-FFF2-40B4-BE49-F238E27FC236}">
                <a16:creationId xmlns:a16="http://schemas.microsoft.com/office/drawing/2014/main" id="{D5B469F2-4291-DCAC-4CAE-1E1957A7A358}"/>
              </a:ext>
            </a:extLst>
          </p:cNvPr>
          <p:cNvPicPr>
            <a:picLocks noChangeAspect="1"/>
          </p:cNvPicPr>
          <p:nvPr/>
        </p:nvPicPr>
        <p:blipFill>
          <a:blip r:embed="rId6"/>
          <a:stretch>
            <a:fillRect/>
          </a:stretch>
        </p:blipFill>
        <p:spPr>
          <a:xfrm>
            <a:off x="2881116" y="6039428"/>
            <a:ext cx="5820090" cy="3273801"/>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3" name="Imagem 22">
            <a:extLst>
              <a:ext uri="{FF2B5EF4-FFF2-40B4-BE49-F238E27FC236}">
                <a16:creationId xmlns:a16="http://schemas.microsoft.com/office/drawing/2014/main" id="{83499ECB-3AF7-59AB-9ABF-C3126BF09FFE}"/>
              </a:ext>
            </a:extLst>
          </p:cNvPr>
          <p:cNvPicPr>
            <a:picLocks noChangeAspect="1"/>
          </p:cNvPicPr>
          <p:nvPr/>
        </p:nvPicPr>
        <p:blipFill>
          <a:blip r:embed="rId7"/>
          <a:stretch>
            <a:fillRect/>
          </a:stretch>
        </p:blipFill>
        <p:spPr>
          <a:xfrm>
            <a:off x="11443053" y="2101330"/>
            <a:ext cx="5991329" cy="3370123"/>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4" name="Imagem 23">
            <a:extLst>
              <a:ext uri="{FF2B5EF4-FFF2-40B4-BE49-F238E27FC236}">
                <a16:creationId xmlns:a16="http://schemas.microsoft.com/office/drawing/2014/main" id="{92841426-B5FD-AF64-C5B4-4025E1C64324}"/>
              </a:ext>
            </a:extLst>
          </p:cNvPr>
          <p:cNvPicPr>
            <a:picLocks noChangeAspect="1"/>
          </p:cNvPicPr>
          <p:nvPr/>
        </p:nvPicPr>
        <p:blipFill>
          <a:blip r:embed="rId8"/>
          <a:stretch>
            <a:fillRect/>
          </a:stretch>
        </p:blipFill>
        <p:spPr>
          <a:xfrm>
            <a:off x="9559362" y="5994181"/>
            <a:ext cx="5900530" cy="3319048"/>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395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Agrupar 12">
            <a:extLst>
              <a:ext uri="{FF2B5EF4-FFF2-40B4-BE49-F238E27FC236}">
                <a16:creationId xmlns:a16="http://schemas.microsoft.com/office/drawing/2014/main" id="{6B40287E-1902-DA04-B599-20186660EE91}"/>
              </a:ext>
            </a:extLst>
          </p:cNvPr>
          <p:cNvGrpSpPr/>
          <p:nvPr/>
        </p:nvGrpSpPr>
        <p:grpSpPr>
          <a:xfrm>
            <a:off x="-716027" y="7739347"/>
            <a:ext cx="4333052" cy="3643718"/>
            <a:chOff x="-1783761" y="4364463"/>
            <a:chExt cx="10493997" cy="8523518"/>
          </a:xfrm>
        </p:grpSpPr>
        <p:pic>
          <p:nvPicPr>
            <p:cNvPr id="14" name="Imagem 13" descr="Ícone&#10;&#10;Descrição gerada automaticamente">
              <a:extLst>
                <a:ext uri="{FF2B5EF4-FFF2-40B4-BE49-F238E27FC236}">
                  <a16:creationId xmlns:a16="http://schemas.microsoft.com/office/drawing/2014/main" id="{C5FFCABD-61D9-8986-4923-4C137A0A6B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422" y="6211256"/>
              <a:ext cx="5569615" cy="6676725"/>
            </a:xfrm>
            <a:prstGeom prst="rect">
              <a:avLst/>
            </a:prstGeom>
          </p:spPr>
        </p:pic>
        <p:pic>
          <p:nvPicPr>
            <p:cNvPr id="17" name="Imagem 16" descr="Forma&#10;&#10;Descrição gerada automaticamente">
              <a:extLst>
                <a:ext uri="{FF2B5EF4-FFF2-40B4-BE49-F238E27FC236}">
                  <a16:creationId xmlns:a16="http://schemas.microsoft.com/office/drawing/2014/main" id="{0DF883C6-8393-9CA8-01FB-1BC90CA39C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16522">
              <a:off x="640547" y="1940155"/>
              <a:ext cx="5645381" cy="10493997"/>
            </a:xfrm>
            <a:prstGeom prst="rect">
              <a:avLst/>
            </a:prstGeom>
          </p:spPr>
        </p:pic>
      </p:grpSp>
      <p:sp>
        <p:nvSpPr>
          <p:cNvPr id="16" name="TextBox 8">
            <a:extLst>
              <a:ext uri="{FF2B5EF4-FFF2-40B4-BE49-F238E27FC236}">
                <a16:creationId xmlns:a16="http://schemas.microsoft.com/office/drawing/2014/main" id="{02CE2377-E1DB-FC87-3FF5-1C9EF50C8ECE}"/>
              </a:ext>
            </a:extLst>
          </p:cNvPr>
          <p:cNvSpPr txBox="1"/>
          <p:nvPr/>
        </p:nvSpPr>
        <p:spPr>
          <a:xfrm>
            <a:off x="2549290" y="639354"/>
            <a:ext cx="11121739" cy="975267"/>
          </a:xfrm>
          <a:prstGeom prst="rect">
            <a:avLst/>
          </a:prstGeom>
        </p:spPr>
        <p:txBody>
          <a:bodyPr wrap="square" lIns="0" tIns="0" rIns="0" bIns="0" rtlCol="0" anchor="t">
            <a:spAutoFit/>
          </a:bodyPr>
          <a:lstStyle/>
          <a:p>
            <a:pPr marL="0" lvl="0" indent="0">
              <a:lnSpc>
                <a:spcPts val="9235"/>
              </a:lnSpc>
            </a:pPr>
            <a:r>
              <a:rPr lang="en-US" sz="3400" b="1" spc="703" dirty="0">
                <a:solidFill>
                  <a:srgbClr val="145DA0"/>
                </a:solidFill>
                <a:latin typeface="Verdana" panose="020B0604030504040204" pitchFamily="34" charset="0"/>
                <a:ea typeface="Verdana" panose="020B0604030504040204" pitchFamily="34" charset="0"/>
                <a:cs typeface="Verdana" panose="020B0604030504040204" pitchFamily="34" charset="0"/>
              </a:rPr>
              <a:t>PARA INÍCIO DE CONVERSA</a:t>
            </a:r>
          </a:p>
        </p:txBody>
      </p:sp>
      <p:sp>
        <p:nvSpPr>
          <p:cNvPr id="18" name="Oval 17">
            <a:extLst>
              <a:ext uri="{FF2B5EF4-FFF2-40B4-BE49-F238E27FC236}">
                <a16:creationId xmlns:a16="http://schemas.microsoft.com/office/drawing/2014/main" id="{9B0F8214-B224-91C1-159B-6437D26F266B}"/>
              </a:ext>
            </a:extLst>
          </p:cNvPr>
          <p:cNvSpPr/>
          <p:nvPr/>
        </p:nvSpPr>
        <p:spPr>
          <a:xfrm>
            <a:off x="735378" y="780658"/>
            <a:ext cx="1604211" cy="1604211"/>
          </a:xfrm>
          <a:prstGeom prst="ellipse">
            <a:avLst/>
          </a:prstGeom>
          <a:solidFill>
            <a:schemeClr val="bg1"/>
          </a:solidFill>
          <a:ln>
            <a:solidFill>
              <a:srgbClr val="389E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8" name="Agrupar 7">
            <a:extLst>
              <a:ext uri="{FF2B5EF4-FFF2-40B4-BE49-F238E27FC236}">
                <a16:creationId xmlns:a16="http://schemas.microsoft.com/office/drawing/2014/main" id="{5DD19BD2-1044-0677-92C1-CE9AF5421A9C}"/>
              </a:ext>
            </a:extLst>
          </p:cNvPr>
          <p:cNvGrpSpPr/>
          <p:nvPr/>
        </p:nvGrpSpPr>
        <p:grpSpPr>
          <a:xfrm>
            <a:off x="15738709" y="-748339"/>
            <a:ext cx="2829203" cy="4333052"/>
            <a:chOff x="15675743" y="-804518"/>
            <a:chExt cx="2829203" cy="4333052"/>
          </a:xfrm>
        </p:grpSpPr>
        <p:pic>
          <p:nvPicPr>
            <p:cNvPr id="11" name="Imagem 10" descr="Ícone&#10;&#10;Descrição gerada automaticamente">
              <a:extLst>
                <a:ext uri="{FF2B5EF4-FFF2-40B4-BE49-F238E27FC236}">
                  <a16:creationId xmlns:a16="http://schemas.microsoft.com/office/drawing/2014/main" id="{E3FAD4C3-D1E3-1807-8750-F82DE541D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5209" y="-507288"/>
              <a:ext cx="2299737" cy="2854233"/>
            </a:xfrm>
            <a:prstGeom prst="rect">
              <a:avLst/>
            </a:prstGeom>
          </p:spPr>
        </p:pic>
        <p:pic>
          <p:nvPicPr>
            <p:cNvPr id="12" name="Imagem 11" descr="Forma&#10;&#10;Descrição gerada automaticamente">
              <a:extLst>
                <a:ext uri="{FF2B5EF4-FFF2-40B4-BE49-F238E27FC236}">
                  <a16:creationId xmlns:a16="http://schemas.microsoft.com/office/drawing/2014/main" id="{E412233E-90AF-D58E-D400-52CD6DD4B7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15675743" y="-804518"/>
              <a:ext cx="2413343" cy="4333052"/>
            </a:xfrm>
            <a:prstGeom prst="rect">
              <a:avLst/>
            </a:prstGeom>
          </p:spPr>
        </p:pic>
      </p:grpSp>
      <p:sp>
        <p:nvSpPr>
          <p:cNvPr id="2" name="Google Shape;213;p28">
            <a:extLst>
              <a:ext uri="{FF2B5EF4-FFF2-40B4-BE49-F238E27FC236}">
                <a16:creationId xmlns:a16="http://schemas.microsoft.com/office/drawing/2014/main" id="{341A52EF-7996-E795-ECAC-BD7F5A1AC18D}"/>
              </a:ext>
            </a:extLst>
          </p:cNvPr>
          <p:cNvSpPr txBox="1"/>
          <p:nvPr/>
        </p:nvSpPr>
        <p:spPr>
          <a:xfrm>
            <a:off x="1532465" y="5001395"/>
            <a:ext cx="6746846" cy="1175676"/>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Clr>
                <a:srgbClr val="000000"/>
              </a:buClr>
              <a:buSzPts val="2400"/>
              <a:buFont typeface="Arial"/>
              <a:buNone/>
            </a:pPr>
            <a:r>
              <a:rPr lang="pt-BR" sz="2000" b="1" i="0" u="none" strike="noStrike" cap="none" dirty="0">
                <a:solidFill>
                  <a:srgbClr val="389E94"/>
                </a:solidFill>
                <a:latin typeface="Verdana"/>
                <a:ea typeface="Verdana"/>
                <a:cs typeface="Verdana"/>
                <a:sym typeface="Verdana"/>
              </a:rPr>
              <a:t>Entenda a importância das cotas! </a:t>
            </a:r>
            <a:r>
              <a:rPr lang="pt-BR" b="1" i="0" u="none" strike="noStrike" cap="none" dirty="0">
                <a:solidFill>
                  <a:srgbClr val="389E94"/>
                </a:solidFill>
                <a:latin typeface="Verdana"/>
                <a:ea typeface="Verdana"/>
                <a:cs typeface="Verdana"/>
                <a:sym typeface="Verdana"/>
              </a:rPr>
              <a:t>|</a:t>
            </a:r>
            <a:br>
              <a:rPr lang="pt-BR" b="1" dirty="0">
                <a:solidFill>
                  <a:srgbClr val="389E94"/>
                </a:solidFill>
                <a:latin typeface="Verdana"/>
                <a:ea typeface="Verdana"/>
                <a:cs typeface="Verdana"/>
                <a:sym typeface="Verdana"/>
              </a:rPr>
            </a:br>
            <a:r>
              <a:rPr lang="pt-BR" i="0" u="none" strike="noStrike" cap="none" dirty="0">
                <a:solidFill>
                  <a:srgbClr val="389E94"/>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https://www.youtube.com/watch?v=SwN4ndBFaPg</a:t>
            </a:r>
            <a:endParaRPr lang="pt-BR" i="0" u="none" strike="noStrike" cap="none" dirty="0">
              <a:solidFill>
                <a:srgbClr val="389E94"/>
              </a:solidFill>
              <a:latin typeface="Verdana"/>
              <a:ea typeface="Verdana"/>
              <a:cs typeface="Verdana"/>
              <a:sym typeface="Verdana"/>
            </a:endParaRPr>
          </a:p>
          <a:p>
            <a:pPr marL="0" marR="0" lvl="0" indent="0" rtl="0">
              <a:lnSpc>
                <a:spcPct val="115000"/>
              </a:lnSpc>
              <a:spcBef>
                <a:spcPts val="0"/>
              </a:spcBef>
              <a:spcAft>
                <a:spcPts val="0"/>
              </a:spcAft>
              <a:buClr>
                <a:srgbClr val="000000"/>
              </a:buClr>
              <a:buSzPts val="2400"/>
              <a:buFont typeface="Arial"/>
              <a:buNone/>
            </a:pPr>
            <a:r>
              <a:rPr lang="pt-BR" i="0" u="none" strike="noStrike" cap="none" dirty="0">
                <a:solidFill>
                  <a:srgbClr val="389E94"/>
                </a:solidFill>
                <a:latin typeface="Verdana"/>
                <a:ea typeface="Verdana"/>
                <a:cs typeface="Verdana"/>
                <a:sym typeface="Verdana"/>
              </a:rPr>
              <a:t> </a:t>
            </a:r>
          </a:p>
        </p:txBody>
      </p:sp>
      <p:grpSp>
        <p:nvGrpSpPr>
          <p:cNvPr id="34" name="Agrupar 33">
            <a:extLst>
              <a:ext uri="{FF2B5EF4-FFF2-40B4-BE49-F238E27FC236}">
                <a16:creationId xmlns:a16="http://schemas.microsoft.com/office/drawing/2014/main" id="{C245786D-26B4-7922-3733-BA0127D61A28}"/>
              </a:ext>
            </a:extLst>
          </p:cNvPr>
          <p:cNvGrpSpPr/>
          <p:nvPr/>
        </p:nvGrpSpPr>
        <p:grpSpPr>
          <a:xfrm>
            <a:off x="1398068" y="4897878"/>
            <a:ext cx="7000655" cy="4619100"/>
            <a:chOff x="1398068" y="5324098"/>
            <a:chExt cx="7000655" cy="4191895"/>
          </a:xfrm>
        </p:grpSpPr>
        <p:cxnSp>
          <p:nvCxnSpPr>
            <p:cNvPr id="5" name="Google Shape;106;p4">
              <a:extLst>
                <a:ext uri="{FF2B5EF4-FFF2-40B4-BE49-F238E27FC236}">
                  <a16:creationId xmlns:a16="http://schemas.microsoft.com/office/drawing/2014/main" id="{E462FFB5-D434-3E46-0864-0C33E38AFFD4}"/>
                </a:ext>
              </a:extLst>
            </p:cNvPr>
            <p:cNvCxnSpPr>
              <a:cxnSpLocks/>
            </p:cNvCxnSpPr>
            <p:nvPr/>
          </p:nvCxnSpPr>
          <p:spPr>
            <a:xfrm flipH="1">
              <a:off x="1398068" y="9515993"/>
              <a:ext cx="6999459" cy="0"/>
            </a:xfrm>
            <a:prstGeom prst="straightConnector1">
              <a:avLst/>
            </a:prstGeom>
            <a:noFill/>
            <a:ln w="31750" cap="flat" cmpd="sng">
              <a:solidFill>
                <a:srgbClr val="389E94"/>
              </a:solidFill>
              <a:prstDash val="dot"/>
              <a:round/>
              <a:headEnd type="none" w="sm" len="sm"/>
              <a:tailEnd type="none" w="sm" len="sm"/>
            </a:ln>
          </p:spPr>
        </p:cxnSp>
        <p:cxnSp>
          <p:nvCxnSpPr>
            <p:cNvPr id="6" name="Google Shape;106;p4">
              <a:extLst>
                <a:ext uri="{FF2B5EF4-FFF2-40B4-BE49-F238E27FC236}">
                  <a16:creationId xmlns:a16="http://schemas.microsoft.com/office/drawing/2014/main" id="{A112A038-F942-C5DD-F6C6-8BACC020DFA0}"/>
                </a:ext>
              </a:extLst>
            </p:cNvPr>
            <p:cNvCxnSpPr>
              <a:cxnSpLocks/>
            </p:cNvCxnSpPr>
            <p:nvPr/>
          </p:nvCxnSpPr>
          <p:spPr>
            <a:xfrm>
              <a:off x="1413052" y="5334846"/>
              <a:ext cx="0" cy="4171496"/>
            </a:xfrm>
            <a:prstGeom prst="straightConnector1">
              <a:avLst/>
            </a:prstGeom>
            <a:noFill/>
            <a:ln w="31750" cap="flat" cmpd="sng">
              <a:solidFill>
                <a:srgbClr val="389E94"/>
              </a:solidFill>
              <a:prstDash val="dot"/>
              <a:round/>
              <a:headEnd type="none" w="sm" len="sm"/>
              <a:tailEnd type="none" w="sm" len="sm"/>
            </a:ln>
          </p:spPr>
        </p:cxnSp>
        <p:cxnSp>
          <p:nvCxnSpPr>
            <p:cNvPr id="7" name="Google Shape;106;p4">
              <a:extLst>
                <a:ext uri="{FF2B5EF4-FFF2-40B4-BE49-F238E27FC236}">
                  <a16:creationId xmlns:a16="http://schemas.microsoft.com/office/drawing/2014/main" id="{93F2335B-E119-791F-F342-3EB107735FC1}"/>
                </a:ext>
              </a:extLst>
            </p:cNvPr>
            <p:cNvCxnSpPr>
              <a:cxnSpLocks/>
            </p:cNvCxnSpPr>
            <p:nvPr/>
          </p:nvCxnSpPr>
          <p:spPr>
            <a:xfrm>
              <a:off x="8398723" y="5324098"/>
              <a:ext cx="0" cy="4171496"/>
            </a:xfrm>
            <a:prstGeom prst="straightConnector1">
              <a:avLst/>
            </a:prstGeom>
            <a:noFill/>
            <a:ln w="31750" cap="flat" cmpd="sng">
              <a:solidFill>
                <a:srgbClr val="389E94"/>
              </a:solidFill>
              <a:prstDash val="dot"/>
              <a:round/>
              <a:headEnd type="none" w="sm" len="sm"/>
              <a:tailEnd type="none" w="sm" len="sm"/>
            </a:ln>
          </p:spPr>
        </p:cxnSp>
      </p:grpSp>
      <p:sp>
        <p:nvSpPr>
          <p:cNvPr id="15" name="Google Shape;227;g1ff1e3da25a_0_766">
            <a:extLst>
              <a:ext uri="{FF2B5EF4-FFF2-40B4-BE49-F238E27FC236}">
                <a16:creationId xmlns:a16="http://schemas.microsoft.com/office/drawing/2014/main" id="{4D302B9C-D4FB-9BB0-ABBC-9A393B4AAB63}"/>
              </a:ext>
            </a:extLst>
          </p:cNvPr>
          <p:cNvSpPr txBox="1"/>
          <p:nvPr/>
        </p:nvSpPr>
        <p:spPr>
          <a:xfrm>
            <a:off x="2549290" y="2195700"/>
            <a:ext cx="13288940" cy="17235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t-BR" sz="2000" dirty="0">
                <a:solidFill>
                  <a:schemeClr val="dk1"/>
                </a:solidFill>
                <a:latin typeface="Verdana" panose="020B0604030504040204" pitchFamily="34" charset="0"/>
                <a:ea typeface="Verdana" panose="020B0604030504040204" pitchFamily="34" charset="0"/>
              </a:rPr>
              <a:t>Já uma abordagem que se inicie com oposição de argumentos pode ser também muito produtiva, pois cobre habilidades de interpretação textual, em textos escritos ou não, análise de argumentos e elementos das falas de cada lado, auxiliando o treino sobre síntese de argumentos. Deve-se tomar o cuidado de utilizar fontes que estejam alinhadas com o combate às fake </a:t>
            </a:r>
            <a:r>
              <a:rPr lang="pt-BR" sz="2000" dirty="0" err="1">
                <a:solidFill>
                  <a:schemeClr val="dk1"/>
                </a:solidFill>
                <a:latin typeface="Verdana" panose="020B0604030504040204" pitchFamily="34" charset="0"/>
                <a:ea typeface="Verdana" panose="020B0604030504040204" pitchFamily="34" charset="0"/>
              </a:rPr>
              <a:t>news</a:t>
            </a:r>
            <a:r>
              <a:rPr lang="pt-BR" sz="2000" dirty="0">
                <a:solidFill>
                  <a:schemeClr val="dk1"/>
                </a:solidFill>
                <a:latin typeface="Verdana" panose="020B0604030504040204" pitchFamily="34" charset="0"/>
                <a:ea typeface="Verdana" panose="020B0604030504040204" pitchFamily="34" charset="0"/>
              </a:rPr>
              <a:t> e estejam distantes dos discursos de ódio. </a:t>
            </a:r>
            <a:endParaRPr sz="20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22" name="Google Shape;232;g1ff1e3da25a_0_766">
            <a:extLst>
              <a:ext uri="{FF2B5EF4-FFF2-40B4-BE49-F238E27FC236}">
                <a16:creationId xmlns:a16="http://schemas.microsoft.com/office/drawing/2014/main" id="{3E714E15-5481-C950-64FA-59C63D53ADF2}"/>
              </a:ext>
            </a:extLst>
          </p:cNvPr>
          <p:cNvSpPr txBox="1"/>
          <p:nvPr/>
        </p:nvSpPr>
        <p:spPr>
          <a:xfrm>
            <a:off x="1413053" y="3980071"/>
            <a:ext cx="6874349"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2000" dirty="0">
                <a:solidFill>
                  <a:schemeClr val="dk1"/>
                </a:solidFill>
                <a:latin typeface="Verdana" panose="020B0604030504040204" pitchFamily="34" charset="0"/>
                <a:ea typeface="Verdana" panose="020B0604030504040204" pitchFamily="34" charset="0"/>
              </a:rPr>
              <a:t>Argumentos populares a favor das cotas raciais.</a:t>
            </a:r>
            <a:endParaRPr sz="2000" dirty="0">
              <a:solidFill>
                <a:schemeClr val="dk1"/>
              </a:solidFill>
              <a:latin typeface="Verdana" panose="020B0604030504040204" pitchFamily="34" charset="0"/>
              <a:ea typeface="Verdana" panose="020B0604030504040204" pitchFamily="34" charset="0"/>
            </a:endParaRPr>
          </a:p>
          <a:p>
            <a:pPr marL="0" lvl="0" indent="0" algn="ctr" rtl="0">
              <a:spcBef>
                <a:spcPts val="0"/>
              </a:spcBef>
              <a:spcAft>
                <a:spcPts val="0"/>
              </a:spcAft>
              <a:buNone/>
            </a:pPr>
            <a:r>
              <a:rPr lang="pt-BR" sz="2000" dirty="0">
                <a:solidFill>
                  <a:schemeClr val="dk1"/>
                </a:solidFill>
                <a:latin typeface="Verdana" panose="020B0604030504040204" pitchFamily="34" charset="0"/>
                <a:ea typeface="Verdana" panose="020B0604030504040204" pitchFamily="34" charset="0"/>
              </a:rPr>
              <a:t>Helena Teodoro, escritora, pedagoga e professora da Universidade Federal do Rio de Janeiro.</a:t>
            </a:r>
            <a:endParaRPr sz="2000" dirty="0">
              <a:solidFill>
                <a:schemeClr val="dk1"/>
              </a:solidFill>
              <a:latin typeface="Verdana" panose="020B0604030504040204" pitchFamily="34" charset="0"/>
              <a:ea typeface="Verdana" panose="020B0604030504040204" pitchFamily="34" charset="0"/>
            </a:endParaRPr>
          </a:p>
        </p:txBody>
      </p:sp>
      <p:sp>
        <p:nvSpPr>
          <p:cNvPr id="24" name="Google Shape;233;g1ff1e3da25a_0_766">
            <a:extLst>
              <a:ext uri="{FF2B5EF4-FFF2-40B4-BE49-F238E27FC236}">
                <a16:creationId xmlns:a16="http://schemas.microsoft.com/office/drawing/2014/main" id="{C3DFC4F0-CFB7-FC8E-2125-AF41CEA6313D}"/>
              </a:ext>
            </a:extLst>
          </p:cNvPr>
          <p:cNvSpPr txBox="1"/>
          <p:nvPr/>
        </p:nvSpPr>
        <p:spPr>
          <a:xfrm>
            <a:off x="8853758" y="3940550"/>
            <a:ext cx="6741157"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t-BR" sz="2000" dirty="0">
                <a:solidFill>
                  <a:schemeClr val="dk1"/>
                </a:solidFill>
                <a:latin typeface="Verdana" panose="020B0604030504040204" pitchFamily="34" charset="0"/>
                <a:ea typeface="Verdana" panose="020B0604030504040204" pitchFamily="34" charset="0"/>
              </a:rPr>
              <a:t>Argumentos populares contrários às cotas raciais.</a:t>
            </a:r>
            <a:endParaRPr sz="2000" dirty="0">
              <a:solidFill>
                <a:schemeClr val="dk1"/>
              </a:solidFill>
              <a:latin typeface="Verdana" panose="020B0604030504040204" pitchFamily="34" charset="0"/>
              <a:ea typeface="Verdana" panose="020B0604030504040204" pitchFamily="34" charset="0"/>
            </a:endParaRPr>
          </a:p>
          <a:p>
            <a:pPr marL="0" lvl="0" indent="0" algn="ctr" rtl="0">
              <a:spcBef>
                <a:spcPts val="0"/>
              </a:spcBef>
              <a:spcAft>
                <a:spcPts val="0"/>
              </a:spcAft>
              <a:buNone/>
            </a:pPr>
            <a:r>
              <a:rPr lang="pt-BR" sz="2000" dirty="0">
                <a:solidFill>
                  <a:schemeClr val="dk1"/>
                </a:solidFill>
                <a:latin typeface="Verdana" panose="020B0604030504040204" pitchFamily="34" charset="0"/>
                <a:ea typeface="Verdana" panose="020B0604030504040204" pitchFamily="34" charset="0"/>
              </a:rPr>
              <a:t>Luiz Felipe </a:t>
            </a:r>
            <a:r>
              <a:rPr lang="pt-BR" sz="2000" dirty="0" err="1">
                <a:solidFill>
                  <a:schemeClr val="dk1"/>
                </a:solidFill>
                <a:latin typeface="Verdana" panose="020B0604030504040204" pitchFamily="34" charset="0"/>
                <a:ea typeface="Verdana" panose="020B0604030504040204" pitchFamily="34" charset="0"/>
              </a:rPr>
              <a:t>Pondé</a:t>
            </a:r>
            <a:r>
              <a:rPr lang="pt-BR" sz="2000" dirty="0">
                <a:solidFill>
                  <a:schemeClr val="dk1"/>
                </a:solidFill>
                <a:latin typeface="Verdana" panose="020B0604030504040204" pitchFamily="34" charset="0"/>
                <a:ea typeface="Verdana" panose="020B0604030504040204" pitchFamily="34" charset="0"/>
              </a:rPr>
              <a:t>, filósofo, escritor, ensaísta, professor universitário. </a:t>
            </a:r>
            <a:endParaRPr sz="2000" dirty="0">
              <a:latin typeface="Verdana" panose="020B0604030504040204" pitchFamily="34" charset="0"/>
              <a:ea typeface="Verdana" panose="020B0604030504040204" pitchFamily="34" charset="0"/>
            </a:endParaRPr>
          </a:p>
        </p:txBody>
      </p:sp>
      <p:sp>
        <p:nvSpPr>
          <p:cNvPr id="26" name="Google Shape;213;p28">
            <a:extLst>
              <a:ext uri="{FF2B5EF4-FFF2-40B4-BE49-F238E27FC236}">
                <a16:creationId xmlns:a16="http://schemas.microsoft.com/office/drawing/2014/main" id="{999B9C61-E418-2322-2FC6-CB764CE4EF39}"/>
              </a:ext>
            </a:extLst>
          </p:cNvPr>
          <p:cNvSpPr txBox="1"/>
          <p:nvPr/>
        </p:nvSpPr>
        <p:spPr>
          <a:xfrm>
            <a:off x="8965080" y="5010926"/>
            <a:ext cx="6746846" cy="1175676"/>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Clr>
                <a:srgbClr val="000000"/>
              </a:buClr>
              <a:buSzPts val="2400"/>
              <a:buFont typeface="Arial"/>
              <a:buNone/>
            </a:pPr>
            <a:r>
              <a:rPr lang="pt-BR" sz="2000" b="1" i="0" u="none" strike="noStrike" cap="none" dirty="0">
                <a:solidFill>
                  <a:srgbClr val="389E94"/>
                </a:solidFill>
                <a:latin typeface="Verdana"/>
                <a:ea typeface="Verdana"/>
                <a:cs typeface="Verdana"/>
                <a:sym typeface="Verdana"/>
              </a:rPr>
              <a:t>Cotas Raciais - Luiz Felipe Pondé |</a:t>
            </a:r>
            <a:br>
              <a:rPr lang="pt-BR" b="1" dirty="0">
                <a:solidFill>
                  <a:srgbClr val="389E94"/>
                </a:solidFill>
                <a:latin typeface="Verdana"/>
                <a:ea typeface="Verdana"/>
                <a:cs typeface="Verdana"/>
                <a:sym typeface="Verdana"/>
              </a:rPr>
            </a:br>
            <a:r>
              <a:rPr lang="pt-BR" i="0" u="none" strike="noStrike" cap="none" dirty="0">
                <a:solidFill>
                  <a:srgbClr val="389E94"/>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https://www.youtube.com/watch?v=w9ah0QeH77I</a:t>
            </a:r>
            <a:endParaRPr lang="pt-BR" i="0" u="none" strike="noStrike" cap="none" dirty="0">
              <a:solidFill>
                <a:srgbClr val="389E94"/>
              </a:solidFill>
              <a:latin typeface="Verdana"/>
              <a:ea typeface="Verdana"/>
              <a:cs typeface="Verdana"/>
              <a:sym typeface="Verdana"/>
            </a:endParaRPr>
          </a:p>
          <a:p>
            <a:pPr marL="0" marR="0" lvl="0" indent="0" rtl="0">
              <a:lnSpc>
                <a:spcPct val="115000"/>
              </a:lnSpc>
              <a:spcBef>
                <a:spcPts val="0"/>
              </a:spcBef>
              <a:spcAft>
                <a:spcPts val="0"/>
              </a:spcAft>
              <a:buClr>
                <a:srgbClr val="000000"/>
              </a:buClr>
              <a:buSzPts val="2400"/>
              <a:buFont typeface="Arial"/>
              <a:buNone/>
            </a:pPr>
            <a:endParaRPr lang="pt-BR" i="0" u="none" strike="noStrike" cap="none" dirty="0">
              <a:solidFill>
                <a:srgbClr val="389E94"/>
              </a:solidFill>
              <a:latin typeface="Verdana"/>
              <a:ea typeface="Verdana"/>
              <a:cs typeface="Verdana"/>
              <a:sym typeface="Verdana"/>
            </a:endParaRPr>
          </a:p>
        </p:txBody>
      </p:sp>
      <p:pic>
        <p:nvPicPr>
          <p:cNvPr id="31" name="Google Shape;228;g1ff1e3da25a_0_766">
            <a:hlinkClick r:id="rId5"/>
            <a:extLst>
              <a:ext uri="{FF2B5EF4-FFF2-40B4-BE49-F238E27FC236}">
                <a16:creationId xmlns:a16="http://schemas.microsoft.com/office/drawing/2014/main" id="{27808DD7-6BD1-484E-2D5F-985615EAC54B}"/>
              </a:ext>
            </a:extLst>
          </p:cNvPr>
          <p:cNvPicPr preferRelativeResize="0"/>
          <p:nvPr/>
        </p:nvPicPr>
        <p:blipFill rotWithShape="1">
          <a:blip r:embed="rId7">
            <a:alphaModFix/>
          </a:blip>
          <a:srcRect l="6327" t="15729" r="27912" b="23056"/>
          <a:stretch/>
        </p:blipFill>
        <p:spPr>
          <a:xfrm>
            <a:off x="1665057" y="5933381"/>
            <a:ext cx="6466676" cy="3386195"/>
          </a:xfrm>
          <a:prstGeom prst="rect">
            <a:avLst/>
          </a:prstGeom>
          <a:noFill/>
          <a:ln>
            <a:noFill/>
          </a:ln>
        </p:spPr>
      </p:pic>
      <p:pic>
        <p:nvPicPr>
          <p:cNvPr id="32" name="Google Shape;230;g1ff1e3da25a_0_766">
            <a:hlinkClick r:id="rId6"/>
            <a:extLst>
              <a:ext uri="{FF2B5EF4-FFF2-40B4-BE49-F238E27FC236}">
                <a16:creationId xmlns:a16="http://schemas.microsoft.com/office/drawing/2014/main" id="{725067B9-AC09-87C2-69EB-70599EF9232D}"/>
              </a:ext>
            </a:extLst>
          </p:cNvPr>
          <p:cNvPicPr preferRelativeResize="0"/>
          <p:nvPr/>
        </p:nvPicPr>
        <p:blipFill rotWithShape="1">
          <a:blip r:embed="rId8">
            <a:alphaModFix/>
          </a:blip>
          <a:srcRect l="5739" t="18168" r="29269" b="20132"/>
          <a:stretch/>
        </p:blipFill>
        <p:spPr>
          <a:xfrm>
            <a:off x="9073565" y="5892964"/>
            <a:ext cx="6498873" cy="3470191"/>
          </a:xfrm>
          <a:prstGeom prst="rect">
            <a:avLst/>
          </a:prstGeom>
          <a:noFill/>
          <a:ln>
            <a:noFill/>
          </a:ln>
        </p:spPr>
      </p:pic>
      <p:pic>
        <p:nvPicPr>
          <p:cNvPr id="23" name="Imagem 22">
            <a:extLst>
              <a:ext uri="{FF2B5EF4-FFF2-40B4-BE49-F238E27FC236}">
                <a16:creationId xmlns:a16="http://schemas.microsoft.com/office/drawing/2014/main" id="{7A40B519-ABC8-7017-8D1A-4B150C3B4106}"/>
              </a:ext>
            </a:extLst>
          </p:cNvPr>
          <p:cNvPicPr>
            <a:picLocks noChangeAspect="1"/>
          </p:cNvPicPr>
          <p:nvPr/>
        </p:nvPicPr>
        <p:blipFill rotWithShape="1">
          <a:blip r:embed="rId9"/>
          <a:srcRect l="4509" t="5954"/>
          <a:stretch/>
        </p:blipFill>
        <p:spPr>
          <a:xfrm>
            <a:off x="1029135" y="1077810"/>
            <a:ext cx="1055320" cy="1046159"/>
          </a:xfrm>
          <a:prstGeom prst="rect">
            <a:avLst/>
          </a:prstGeom>
        </p:spPr>
      </p:pic>
      <p:sp>
        <p:nvSpPr>
          <p:cNvPr id="33" name="TextBox 10">
            <a:extLst>
              <a:ext uri="{FF2B5EF4-FFF2-40B4-BE49-F238E27FC236}">
                <a16:creationId xmlns:a16="http://schemas.microsoft.com/office/drawing/2014/main" id="{889AD839-48A6-77C3-596E-256EAEDF53A0}"/>
              </a:ext>
            </a:extLst>
          </p:cNvPr>
          <p:cNvSpPr txBox="1"/>
          <p:nvPr/>
        </p:nvSpPr>
        <p:spPr>
          <a:xfrm>
            <a:off x="2549290" y="839171"/>
            <a:ext cx="9173017" cy="1189108"/>
          </a:xfrm>
          <a:prstGeom prst="rect">
            <a:avLst/>
          </a:prstGeom>
        </p:spPr>
        <p:txBody>
          <a:bodyPr wrap="square" lIns="0" tIns="0" rIns="0" bIns="0" rtlCol="0" anchor="t">
            <a:spAutoFit/>
          </a:bodyPr>
          <a:lstStyle/>
          <a:p>
            <a:pPr>
              <a:lnSpc>
                <a:spcPts val="11672"/>
              </a:lnSpc>
            </a:pPr>
            <a:r>
              <a:rPr lang="pt-BR" sz="2400" dirty="0">
                <a:solidFill>
                  <a:srgbClr val="389E94"/>
                </a:solidFill>
                <a:latin typeface="Verdana" panose="020B0604030504040204" pitchFamily="34" charset="0"/>
                <a:ea typeface="Verdana" panose="020B0604030504040204" pitchFamily="34" charset="0"/>
                <a:cs typeface="Verdana" panose="020B0604030504040204" pitchFamily="34" charset="0"/>
              </a:rPr>
              <a:t>Educação antirracista</a:t>
            </a:r>
          </a:p>
        </p:txBody>
      </p:sp>
      <p:grpSp>
        <p:nvGrpSpPr>
          <p:cNvPr id="35" name="Agrupar 34">
            <a:extLst>
              <a:ext uri="{FF2B5EF4-FFF2-40B4-BE49-F238E27FC236}">
                <a16:creationId xmlns:a16="http://schemas.microsoft.com/office/drawing/2014/main" id="{AA9976D8-916D-ED99-5DB9-C7D5FFBD0D29}"/>
              </a:ext>
            </a:extLst>
          </p:cNvPr>
          <p:cNvGrpSpPr/>
          <p:nvPr/>
        </p:nvGrpSpPr>
        <p:grpSpPr>
          <a:xfrm>
            <a:off x="8838774" y="4897878"/>
            <a:ext cx="7000655" cy="4619100"/>
            <a:chOff x="1398068" y="5324098"/>
            <a:chExt cx="7000655" cy="4191895"/>
          </a:xfrm>
        </p:grpSpPr>
        <p:cxnSp>
          <p:nvCxnSpPr>
            <p:cNvPr id="36" name="Google Shape;106;p4">
              <a:extLst>
                <a:ext uri="{FF2B5EF4-FFF2-40B4-BE49-F238E27FC236}">
                  <a16:creationId xmlns:a16="http://schemas.microsoft.com/office/drawing/2014/main" id="{9B2476CD-99E9-EF13-127D-894501BD043F}"/>
                </a:ext>
              </a:extLst>
            </p:cNvPr>
            <p:cNvCxnSpPr>
              <a:cxnSpLocks/>
            </p:cNvCxnSpPr>
            <p:nvPr/>
          </p:nvCxnSpPr>
          <p:spPr>
            <a:xfrm flipH="1">
              <a:off x="1398068" y="9515993"/>
              <a:ext cx="6999459" cy="0"/>
            </a:xfrm>
            <a:prstGeom prst="straightConnector1">
              <a:avLst/>
            </a:prstGeom>
            <a:noFill/>
            <a:ln w="31750" cap="flat" cmpd="sng">
              <a:solidFill>
                <a:srgbClr val="389E94"/>
              </a:solidFill>
              <a:prstDash val="dot"/>
              <a:round/>
              <a:headEnd type="none" w="sm" len="sm"/>
              <a:tailEnd type="none" w="sm" len="sm"/>
            </a:ln>
          </p:spPr>
        </p:cxnSp>
        <p:cxnSp>
          <p:nvCxnSpPr>
            <p:cNvPr id="37" name="Google Shape;106;p4">
              <a:extLst>
                <a:ext uri="{FF2B5EF4-FFF2-40B4-BE49-F238E27FC236}">
                  <a16:creationId xmlns:a16="http://schemas.microsoft.com/office/drawing/2014/main" id="{B8DB2573-62CD-7072-5E30-F56E80182909}"/>
                </a:ext>
              </a:extLst>
            </p:cNvPr>
            <p:cNvCxnSpPr>
              <a:cxnSpLocks/>
            </p:cNvCxnSpPr>
            <p:nvPr/>
          </p:nvCxnSpPr>
          <p:spPr>
            <a:xfrm>
              <a:off x="1413052" y="5334846"/>
              <a:ext cx="0" cy="4171496"/>
            </a:xfrm>
            <a:prstGeom prst="straightConnector1">
              <a:avLst/>
            </a:prstGeom>
            <a:noFill/>
            <a:ln w="31750" cap="flat" cmpd="sng">
              <a:solidFill>
                <a:srgbClr val="389E94"/>
              </a:solidFill>
              <a:prstDash val="dot"/>
              <a:round/>
              <a:headEnd type="none" w="sm" len="sm"/>
              <a:tailEnd type="none" w="sm" len="sm"/>
            </a:ln>
          </p:spPr>
        </p:cxnSp>
        <p:cxnSp>
          <p:nvCxnSpPr>
            <p:cNvPr id="38" name="Google Shape;106;p4">
              <a:extLst>
                <a:ext uri="{FF2B5EF4-FFF2-40B4-BE49-F238E27FC236}">
                  <a16:creationId xmlns:a16="http://schemas.microsoft.com/office/drawing/2014/main" id="{08A0F53D-1BBE-A7AE-9413-1F14479A9F58}"/>
                </a:ext>
              </a:extLst>
            </p:cNvPr>
            <p:cNvCxnSpPr>
              <a:cxnSpLocks/>
            </p:cNvCxnSpPr>
            <p:nvPr/>
          </p:nvCxnSpPr>
          <p:spPr>
            <a:xfrm>
              <a:off x="8398723" y="5324098"/>
              <a:ext cx="0" cy="4171496"/>
            </a:xfrm>
            <a:prstGeom prst="straightConnector1">
              <a:avLst/>
            </a:prstGeom>
            <a:noFill/>
            <a:ln w="31750" cap="flat" cmpd="sng">
              <a:solidFill>
                <a:srgbClr val="389E94"/>
              </a:solidFill>
              <a:prstDash val="dot"/>
              <a:round/>
              <a:headEnd type="none" w="sm" len="sm"/>
              <a:tailEnd type="none" w="sm" len="sm"/>
            </a:ln>
          </p:spPr>
        </p:cxnSp>
      </p:grpSp>
    </p:spTree>
    <p:extLst>
      <p:ext uri="{BB962C8B-B14F-4D97-AF65-F5344CB8AC3E}">
        <p14:creationId xmlns:p14="http://schemas.microsoft.com/office/powerpoint/2010/main" val="1154417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93D8E77C6AB9A41AD896F44C4DCD6FC" ma:contentTypeVersion="13" ma:contentTypeDescription="Crie um novo documento." ma:contentTypeScope="" ma:versionID="2e1e906edaa7ed2ccd212c7eb220aefa">
  <xsd:schema xmlns:xsd="http://www.w3.org/2001/XMLSchema" xmlns:xs="http://www.w3.org/2001/XMLSchema" xmlns:p="http://schemas.microsoft.com/office/2006/metadata/properties" xmlns:ns2="ffd51e29-918e-4930-8c82-1a1853184cf9" xmlns:ns3="a69ec1f2-e47e-46fc-a579-ceb6a0ffdbf2" targetNamespace="http://schemas.microsoft.com/office/2006/metadata/properties" ma:root="true" ma:fieldsID="2e5bdde509d40661e40239f5b349bacf" ns2:_="" ns3:_="">
    <xsd:import namespace="ffd51e29-918e-4930-8c82-1a1853184cf9"/>
    <xsd:import namespace="a69ec1f2-e47e-46fc-a579-ceb6a0ffdb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d51e29-918e-4930-8c82-1a1853184c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Marcações de imagem" ma:readOnly="false" ma:fieldId="{5cf76f15-5ced-4ddc-b409-7134ff3c332f}" ma:taxonomyMulti="true" ma:sspId="6cacc59b-30bb-4402-ae5a-237a54327a9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9ec1f2-e47e-46fc-a579-ceb6a0ffdbf2" elementFormDefault="qualified">
    <xsd:import namespace="http://schemas.microsoft.com/office/2006/documentManagement/types"/>
    <xsd:import namespace="http://schemas.microsoft.com/office/infopath/2007/PartnerControls"/>
    <xsd:element name="SharedWithUsers" ma:index="10"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Compartilhado Com" ma:internalName="SharedWithDetails" ma:readOnly="true">
      <xsd:simpleType>
        <xsd:restriction base="dms:Note">
          <xsd:maxLength value="255"/>
        </xsd:restriction>
      </xsd:simpleType>
    </xsd:element>
    <xsd:element name="TaxCatchAll" ma:index="16" nillable="true" ma:displayName="Taxonomy Catch All Column" ma:hidden="true" ma:list="{a42362d1-20e5-494d-a988-b02472749ede}" ma:internalName="TaxCatchAll" ma:showField="CatchAllData" ma:web="a69ec1f2-e47e-46fc-a579-ceb6a0ffdb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fd51e29-918e-4930-8c82-1a1853184cf9">
      <Terms xmlns="http://schemas.microsoft.com/office/infopath/2007/PartnerControls"/>
    </lcf76f155ced4ddcb4097134ff3c332f>
    <TaxCatchAll xmlns="a69ec1f2-e47e-46fc-a579-ceb6a0ffdbf2" xsi:nil="true"/>
  </documentManagement>
</p:properties>
</file>

<file path=customXml/itemProps1.xml><?xml version="1.0" encoding="utf-8"?>
<ds:datastoreItem xmlns:ds="http://schemas.openxmlformats.org/officeDocument/2006/customXml" ds:itemID="{CE825B55-1D56-46AB-A991-389678AEF356}">
  <ds:schemaRefs>
    <ds:schemaRef ds:uri="a69ec1f2-e47e-46fc-a579-ceb6a0ffdbf2"/>
    <ds:schemaRef ds:uri="ffd51e29-918e-4930-8c82-1a1853184c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6E2C8F2-8A22-44FB-B27A-7F82F6F94E9A}">
  <ds:schemaRefs>
    <ds:schemaRef ds:uri="http://schemas.microsoft.com/sharepoint/v3/contenttype/forms"/>
  </ds:schemaRefs>
</ds:datastoreItem>
</file>

<file path=customXml/itemProps3.xml><?xml version="1.0" encoding="utf-8"?>
<ds:datastoreItem xmlns:ds="http://schemas.openxmlformats.org/officeDocument/2006/customXml" ds:itemID="{FC07C290-DD7E-4A87-91DF-62E1CE10513D}">
  <ds:schemaRefs>
    <ds:schemaRef ds:uri="a69ec1f2-e47e-46fc-a579-ceb6a0ffdbf2"/>
    <ds:schemaRef ds:uri="ffd51e29-918e-4930-8c82-1a1853184cf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1058</TotalTime>
  <Words>5222</Words>
  <Application>Microsoft Office PowerPoint</Application>
  <PresentationFormat>Personalizar</PresentationFormat>
  <Paragraphs>241</Paragraphs>
  <Slides>16</Slides>
  <Notes>14</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16</vt:i4>
      </vt:variant>
    </vt:vector>
  </HeadingPairs>
  <TitlesOfParts>
    <vt:vector size="24" baseType="lpstr">
      <vt:lpstr>Open sans</vt:lpstr>
      <vt:lpstr>Calibri</vt:lpstr>
      <vt:lpstr>Barlow</vt:lpstr>
      <vt:lpstr>Verdana</vt:lpstr>
      <vt:lpstr>Arial</vt:lpstr>
      <vt:lpstr>Roboto</vt:lpstr>
      <vt:lpstr>rawline</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Layout Multiplica 1</dc:title>
  <dc:subject/>
  <dc:creator>Walter Junior</dc:creator>
  <cp:keywords/>
  <dc:description/>
  <cp:lastModifiedBy>Eduardo de Camargo Neto</cp:lastModifiedBy>
  <cp:revision>68</cp:revision>
  <dcterms:created xsi:type="dcterms:W3CDTF">2006-08-16T00:00:00Z</dcterms:created>
  <dcterms:modified xsi:type="dcterms:W3CDTF">2024-05-07T20:55:08Z</dcterms:modified>
  <cp:category/>
  <dc:identifier>DAFn-ggBv_4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0x010100693D8E77C6AB9A41AD896F44C4DCD6FC</vt:lpwstr>
  </property>
  <property fmtid="{D5CDD505-2E9C-101B-9397-08002B2CF9AE}" pid="3" name="MediaServiceImageTags">
    <vt:lpwstr/>
  </property>
</Properties>
</file>