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6" r:id="rId5"/>
    <p:sldId id="316" r:id="rId6"/>
    <p:sldId id="375" r:id="rId7"/>
    <p:sldId id="361" r:id="rId8"/>
    <p:sldId id="353" r:id="rId9"/>
    <p:sldId id="381" r:id="rId10"/>
    <p:sldId id="378" r:id="rId11"/>
    <p:sldId id="366" r:id="rId12"/>
    <p:sldId id="364" r:id="rId13"/>
    <p:sldId id="518" r:id="rId14"/>
    <p:sldId id="523" r:id="rId15"/>
    <p:sldId id="317" r:id="rId16"/>
  </p:sldIdLst>
  <p:sldSz cx="18288000" cy="10287000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2899E-BAD8-E3EE-BCB0-7F47075F9A1C}" name="Tatiana Souza" initials="TS" userId="8fb4d72d2972f56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 Pizzani" initials="VP" lastIdx="17" clrIdx="0">
    <p:extLst>
      <p:ext uri="{19B8F6BF-5375-455C-9EA6-DF929625EA0E}">
        <p15:presenceInfo xmlns:p15="http://schemas.microsoft.com/office/powerpoint/2012/main" userId="e08b5bcbaef3f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94"/>
    <a:srgbClr val="ACE2DD"/>
    <a:srgbClr val="8782D6"/>
    <a:srgbClr val="99B958"/>
    <a:srgbClr val="145DA0"/>
    <a:srgbClr val="4A91C2"/>
    <a:srgbClr val="267AC3"/>
    <a:srgbClr val="0E64D7"/>
    <a:srgbClr val="F98936"/>
    <a:srgbClr val="0BA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30" autoAdjust="0"/>
  </p:normalViewPr>
  <p:slideViewPr>
    <p:cSldViewPr snapToGrid="0">
      <p:cViewPr varScale="1">
        <p:scale>
          <a:sx n="36" d="100"/>
          <a:sy n="36" d="100"/>
        </p:scale>
        <p:origin x="1260" y="24"/>
      </p:cViewPr>
      <p:guideLst>
        <p:guide orient="horz" pos="3263"/>
        <p:guide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E159-4C6F-4F2E-9C80-F470BF226737}" type="datetimeFigureOut">
              <a:rPr lang="pt-BR" smtClean="0"/>
              <a:t>16/05/2024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0B5-CD0C-438D-B87F-B9400942C3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esp.sharepoint.com/:v:/r/sites/EquipeEducaoEspecial-FormadoresEFAPE/Documentos%20Compartilhados/ATPC%20-%20novo%20formato/PPT/2024/Imagens%20com%20audiodescri%C3%A7%C3%A3o/Imagem%20ppt%20padr%C3%A3o%20Efape.mp4?csf=1&amp;web=1&amp;e=D4Hjo0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anva.com/design/DAGBMr6EwMo/kCqjuWBIXrbCQqkqLub-dQ/edit?utm_content=DAGBMr6EwMo&amp;utm_campaign=designshare&amp;utm_medium=link2&amp;utm_source=sharebutton" TargetMode="External"/><Relationship Id="rId4" Type="http://schemas.openxmlformats.org/officeDocument/2006/relationships/hyperlink" Target="https://youtu.be/9GiafcoDf6E?si=8mwalllf1h2cW4XC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Lg0DJp02v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BMr6EwMo/kCqjuWBIXrbCQqkqLub-dQ/edit?utm_content=DAGBMr6EwMo&amp;utm_campaign=designshare&amp;utm_medium=link2&amp;utm_source=sharebutt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anva.com/design/DAGBMr6EwMo/kCqjuWBIXrbCQqkqLub-dQ/edit?utm_content=DAGBMr6EwMo&amp;utm_campaign=designshare&amp;utm_medium=link2&amp;utm_source=sharebutton" TargetMode="External"/><Relationship Id="rId4" Type="http://schemas.openxmlformats.org/officeDocument/2006/relationships/hyperlink" Target="https://youtu.be/9GiafcoDf6E?si=8mwalllf1h2cW4X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pt-BR" sz="900" u="sng" dirty="0">
                <a:solidFill>
                  <a:schemeClr val="hlink"/>
                </a:solidFill>
                <a:latin typeface="Verdana"/>
                <a:ea typeface="Verdana"/>
                <a:cs typeface="Arial"/>
                <a:sym typeface="Arial"/>
                <a:hlinkClick r:id="rId3"/>
              </a:rPr>
              <a:t>Imagem </a:t>
            </a:r>
            <a:r>
              <a:rPr lang="pt-BR" sz="900" u="sng" dirty="0" err="1">
                <a:solidFill>
                  <a:schemeClr val="hlink"/>
                </a:solidFill>
                <a:latin typeface="Verdana"/>
                <a:ea typeface="Verdana"/>
                <a:cs typeface="Arial"/>
                <a:sym typeface="Arial"/>
                <a:hlinkClick r:id="rId3"/>
              </a:rPr>
              <a:t>ppt</a:t>
            </a:r>
            <a:r>
              <a:rPr lang="pt-BR" sz="900" u="sng" dirty="0">
                <a:solidFill>
                  <a:schemeClr val="hlink"/>
                </a:solidFill>
                <a:latin typeface="Verdana"/>
                <a:ea typeface="Verdana"/>
                <a:cs typeface="Arial"/>
                <a:sym typeface="Arial"/>
                <a:hlinkClick r:id="rId3"/>
              </a:rPr>
              <a:t> padrão Efape.mp4</a:t>
            </a:r>
            <a:endParaRPr lang="pt-BR" sz="900" dirty="0">
              <a:latin typeface="Verdana"/>
              <a:ea typeface="Verdan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50" dirty="0">
                <a:effectLst/>
              </a:rPr>
              <a:t>Ler </a:t>
            </a:r>
            <a:r>
              <a:rPr lang="pt-BR" sz="1050" dirty="0"/>
              <a:t>e</a:t>
            </a:r>
            <a:r>
              <a:rPr lang="pt-BR" sz="1050" dirty="0">
                <a:effectLst/>
              </a:rPr>
              <a:t> </a:t>
            </a:r>
            <a:r>
              <a:rPr lang="pt-BR" sz="1050" dirty="0"/>
              <a:t>destacar </a:t>
            </a:r>
            <a:r>
              <a:rPr lang="pt-BR" sz="1050" dirty="0">
                <a:effectLst/>
              </a:rPr>
              <a:t>a audiodescrição da imagem e destacar</a:t>
            </a:r>
            <a:r>
              <a:rPr lang="pt-BR" sz="1050" b="1" dirty="0">
                <a:effectLst/>
              </a:rPr>
              <a:t> </a:t>
            </a:r>
            <a:r>
              <a:rPr lang="pt-BR" sz="1050" dirty="0">
                <a:effectLst/>
              </a:rPr>
              <a:t>o nome do curso.</a:t>
            </a:r>
            <a:r>
              <a:rPr lang="pt-BR" sz="1050" dirty="0"/>
              <a:t> 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Lista de </a:t>
            </a:r>
            <a:r>
              <a:rPr lang="pt-B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</a:t>
            </a: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imagens e vídeos: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2 – </a:t>
            </a:r>
            <a:r>
              <a:rPr lang="pt-BR" sz="1200" dirty="0"/>
              <a:t>Link do </a:t>
            </a:r>
            <a:r>
              <a:rPr lang="pt-BR" sz="1200" dirty="0" err="1"/>
              <a:t>Canva</a:t>
            </a:r>
            <a:r>
              <a:rPr lang="pt-BR" sz="1200" dirty="0"/>
              <a:t>: </a:t>
            </a:r>
            <a:r>
              <a:rPr lang="pt-BR" sz="1200" u="sng" dirty="0">
                <a:solidFill>
                  <a:schemeClr val="hlink"/>
                </a:solidFill>
                <a:hlinkClick r:id="rId3"/>
              </a:rPr>
              <a:t>https://www.canva.com/design/DAF5CcgQjS0/wnc8v7qfcKbyPDV94hwoEg/edit?utm_content=DAF5CcgQjS0&amp;utm_campaign=designshare&amp;utm_medium=link2&amp;utm_source=sharebutton</a:t>
            </a:r>
            <a:endParaRPr lang="pt-B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3 – </a:t>
            </a:r>
            <a:r>
              <a:rPr lang="pt-BR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https://youtu.be/9GiafcoDf6E?si=8mwalllf1h2cW4XC</a:t>
            </a:r>
            <a:endParaRPr lang="pt-BR" sz="12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4 – </a:t>
            </a:r>
            <a:r>
              <a:rPr lang="pt-BR" sz="1200" dirty="0">
                <a:hlinkClick r:id="rId5"/>
              </a:rPr>
              <a:t>https://www.canva.com/design/DAGBMr6EwMo/kCqjuWBIXrbCQqkqLub-dQ/edit?utm_content=DAGBMr6EwMo&amp;utm_campaign=designshare&amp;utm_medium=link2&amp;utm_source=sharebutton</a:t>
            </a:r>
            <a:endParaRPr lang="pt-BR" sz="1200" dirty="0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7 – https://br.freepik.com/vetores-gratis/ilustracao-do-conceito-do-projeto-da-faculdade_29808758.htm#fromView=search&amp;page=1&amp;position=1&amp;uuid=05e958b3-b5e5-46af-b0ec-e6a4ba90ae75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8 – https://br.freepik.com/fotos-gratis/conceito-de-ideia-com-lampada_18493779.htm#fromView=search&amp;page=1&amp;position=2&amp;uuid=ca3c9134-4eba-4233-b494-88f53d4aa72f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https://www.flaticon.com/br/icone-gratis/bubble-chat_9314332?term=chat&amp;page=1&amp;position=10&amp;origin=search&amp;related_id=9314332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79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65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dirty="0"/>
              <a:t>Link do </a:t>
            </a:r>
            <a:r>
              <a:rPr lang="pt-BR" dirty="0" err="1"/>
              <a:t>Canva</a:t>
            </a:r>
            <a:r>
              <a:rPr lang="pt-BR" dirty="0"/>
              <a:t>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https://www.canva.com/design/DAF5CcgQjS0/wnc8v7qfcKbyPDV94hwoEg/edit?utm_content=DAF5CcgQjS0&amp;utm_campaign=designshare&amp;utm_medium=link2&amp;utm_source=sharebutton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14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a typeface="Calibri" panose="020F0502020204030204"/>
                <a:cs typeface="Calibri"/>
              </a:rPr>
              <a:t>https://acervocmsp.educacao.sp.gov.br/106324/640602.pdf</a:t>
            </a:r>
          </a:p>
          <a:p>
            <a:endParaRPr lang="pt-BR" dirty="0">
              <a:ea typeface="Calibri" panose="020F0502020204030204"/>
              <a:cs typeface="Calibri"/>
            </a:endParaRPr>
          </a:p>
          <a:p>
            <a:r>
              <a:rPr lang="pt-BR" dirty="0">
                <a:ea typeface="Calibri" panose="020F0502020204030204"/>
                <a:cs typeface="Calibri"/>
              </a:rPr>
              <a:t>Link do vídeo: 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https://youtu.be/WLg0DJp02v4</a:t>
            </a:r>
            <a:endParaRPr lang="pt-BR" b="0" i="0" u="none" strike="noStrike" dirty="0">
              <a:solidFill>
                <a:srgbClr val="FFFFFF"/>
              </a:solidFill>
              <a:effectLst/>
              <a:latin typeface="YouTube Noto"/>
            </a:endParaRPr>
          </a:p>
          <a:p>
            <a:endParaRPr lang="pt-BR" dirty="0">
              <a:ea typeface="Calibri" panose="020F0502020204030204"/>
              <a:cs typeface="Calibri"/>
            </a:endParaRPr>
          </a:p>
          <a:p>
            <a:endParaRPr lang="pt-BR" dirty="0">
              <a:ea typeface="Calibri" panose="020F0502020204030204"/>
              <a:cs typeface="Calibri"/>
            </a:endParaRPr>
          </a:p>
          <a:p>
            <a:r>
              <a:rPr lang="pt-BR" dirty="0">
                <a:ea typeface="Calibri" panose="020F0502020204030204"/>
                <a:cs typeface="Calibri"/>
              </a:rPr>
              <a:t>Link da imagem: https://br.freepik.com/vetores-gratis/ilustracao-do-conceito-do-projeto-da-faculdade_29808758.htm#fromView=search&amp;page=1&amp;position=1&amp;uuid=05e958b3-b5e5-46af-b0ec-e6a4ba90ae75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113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Imagem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3"/>
              </a:rPr>
              <a:t>https://www.canva.com/design/DAGBMr6EwMo/kCqjuWBIXrbCQqkqLub-dQ/edit?utm_content=DAGBMr6EwMo&amp;utm_campaign=designshare&amp;utm_medium=link2&amp;utm_source=sharebutton</a:t>
            </a:r>
            <a:endParaRPr lang="en-US" dirty="0"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  <a:p>
            <a:endParaRPr lang="en-US" dirty="0"/>
          </a:p>
          <a:p>
            <a:r>
              <a:rPr lang="en-US" dirty="0"/>
              <a:t>6. </a:t>
            </a:r>
            <a:r>
              <a:rPr lang="en-US" dirty="0" err="1"/>
              <a:t>Valorizar</a:t>
            </a:r>
            <a:r>
              <a:rPr lang="en-US" dirty="0"/>
              <a:t> a </a:t>
            </a:r>
            <a:r>
              <a:rPr lang="en-US" dirty="0" err="1"/>
              <a:t>formação</a:t>
            </a:r>
            <a:r>
              <a:rPr lang="en-US" dirty="0"/>
              <a:t> </a:t>
            </a:r>
            <a:r>
              <a:rPr lang="en-US" dirty="0" err="1"/>
              <a:t>permanente</a:t>
            </a:r>
            <a:r>
              <a:rPr lang="en-US" dirty="0"/>
              <a:t> para o </a:t>
            </a:r>
            <a:r>
              <a:rPr lang="en-US" dirty="0" err="1"/>
              <a:t>exercício</a:t>
            </a:r>
            <a:r>
              <a:rPr lang="en-US" dirty="0"/>
              <a:t> </a:t>
            </a:r>
            <a:r>
              <a:rPr lang="en-US" dirty="0" err="1"/>
              <a:t>profissional</a:t>
            </a:r>
            <a:r>
              <a:rPr lang="en-US" dirty="0"/>
              <a:t>, </a:t>
            </a:r>
            <a:r>
              <a:rPr lang="en-US" dirty="0" err="1"/>
              <a:t>buscar</a:t>
            </a:r>
            <a:r>
              <a:rPr lang="en-US" dirty="0"/>
              <a:t> </a:t>
            </a:r>
            <a:r>
              <a:rPr lang="en-US" dirty="0" err="1"/>
              <a:t>atualização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sua</a:t>
            </a:r>
            <a:r>
              <a:rPr lang="en-US" dirty="0"/>
              <a:t> </a:t>
            </a:r>
            <a:r>
              <a:rPr lang="en-US" dirty="0" err="1"/>
              <a:t>área</a:t>
            </a:r>
            <a:r>
              <a:rPr lang="en-US" dirty="0"/>
              <a:t> e </a:t>
            </a:r>
            <a:r>
              <a:rPr lang="en-US" dirty="0" err="1"/>
              <a:t>afins</a:t>
            </a:r>
            <a:r>
              <a:rPr lang="en-US" dirty="0"/>
              <a:t>, </a:t>
            </a:r>
            <a:r>
              <a:rPr lang="en-US" dirty="0" err="1"/>
              <a:t>apropriar</a:t>
            </a:r>
            <a:r>
              <a:rPr lang="en-US" dirty="0"/>
              <a:t>-se de </a:t>
            </a:r>
            <a:r>
              <a:rPr lang="en-US" dirty="0" err="1"/>
              <a:t>novos</a:t>
            </a:r>
            <a:r>
              <a:rPr lang="en-US" dirty="0"/>
              <a:t> </a:t>
            </a:r>
            <a:r>
              <a:rPr lang="en-US" dirty="0" err="1"/>
              <a:t>conhecimentos</a:t>
            </a:r>
            <a:r>
              <a:rPr lang="en-US" dirty="0"/>
              <a:t> e </a:t>
            </a:r>
            <a:r>
              <a:rPr lang="en-US" dirty="0" err="1"/>
              <a:t>experiências</a:t>
            </a:r>
            <a:r>
              <a:rPr lang="en-US" dirty="0"/>
              <a:t> que </a:t>
            </a:r>
            <a:r>
              <a:rPr lang="en-US" dirty="0" err="1"/>
              <a:t>lhe</a:t>
            </a:r>
            <a:r>
              <a:rPr lang="en-US" dirty="0"/>
              <a:t> </a:t>
            </a:r>
            <a:r>
              <a:rPr lang="en-US" dirty="0" err="1"/>
              <a:t>possibilitem</a:t>
            </a:r>
            <a:r>
              <a:rPr lang="en-US" dirty="0"/>
              <a:t> </a:t>
            </a:r>
            <a:r>
              <a:rPr lang="en-US" dirty="0" err="1"/>
              <a:t>aperfeiçoamento</a:t>
            </a:r>
            <a:r>
              <a:rPr lang="en-US" dirty="0"/>
              <a:t> professional e </a:t>
            </a:r>
            <a:r>
              <a:rPr lang="en-US" dirty="0" err="1"/>
              <a:t>eficácia</a:t>
            </a:r>
            <a:r>
              <a:rPr lang="en-US" dirty="0"/>
              <a:t> e 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escolhas</a:t>
            </a:r>
            <a:r>
              <a:rPr lang="en-US" dirty="0"/>
              <a:t> </a:t>
            </a:r>
            <a:r>
              <a:rPr lang="en-US" dirty="0" err="1"/>
              <a:t>alinhadas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exercício</a:t>
            </a:r>
            <a:r>
              <a:rPr lang="en-US" dirty="0"/>
              <a:t> da </a:t>
            </a:r>
            <a:r>
              <a:rPr lang="en-US" dirty="0" err="1"/>
              <a:t>cidadania</a:t>
            </a:r>
            <a:r>
              <a:rPr lang="en-US" dirty="0"/>
              <a:t>, </a:t>
            </a:r>
            <a:r>
              <a:rPr lang="en-US" dirty="0" err="1"/>
              <a:t>ao</a:t>
            </a:r>
            <a:r>
              <a:rPr lang="en-US" dirty="0"/>
              <a:t> </a:t>
            </a:r>
            <a:r>
              <a:rPr lang="en-US" dirty="0" err="1"/>
              <a:t>seu</a:t>
            </a:r>
            <a:r>
              <a:rPr lang="en-US" dirty="0"/>
              <a:t> </a:t>
            </a:r>
            <a:r>
              <a:rPr lang="en-US" dirty="0" err="1"/>
              <a:t>projeto</a:t>
            </a:r>
            <a:r>
              <a:rPr lang="en-US" dirty="0"/>
              <a:t> de </a:t>
            </a:r>
            <a:r>
              <a:rPr lang="en-US" dirty="0" err="1"/>
              <a:t>vida</a:t>
            </a:r>
            <a:r>
              <a:rPr lang="en-US" dirty="0"/>
              <a:t>, com </a:t>
            </a:r>
            <a:r>
              <a:rPr lang="en-US" dirty="0" err="1"/>
              <a:t>liberdade</a:t>
            </a:r>
            <a:r>
              <a:rPr lang="en-US" dirty="0"/>
              <a:t>, </a:t>
            </a:r>
            <a:r>
              <a:rPr lang="en-US" dirty="0" err="1"/>
              <a:t>autonomia</a:t>
            </a:r>
            <a:r>
              <a:rPr lang="en-US" dirty="0"/>
              <a:t>, </a:t>
            </a:r>
            <a:r>
              <a:rPr lang="en-US" dirty="0" err="1"/>
              <a:t>consciência</a:t>
            </a:r>
            <a:r>
              <a:rPr lang="en-US" dirty="0"/>
              <a:t> </a:t>
            </a:r>
            <a:r>
              <a:rPr lang="en-US" dirty="0" err="1"/>
              <a:t>crítica</a:t>
            </a:r>
            <a:r>
              <a:rPr lang="en-US" dirty="0"/>
              <a:t> e </a:t>
            </a:r>
            <a:r>
              <a:rPr lang="en-US" dirty="0" err="1"/>
              <a:t>responsabilidade</a:t>
            </a:r>
            <a:r>
              <a:rPr lang="en-US" dirty="0"/>
              <a:t>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73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819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dirty="0"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23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Link da imagem: https://br.freepik.com/vetores-gratis/ilustracao-do-conceito-do-projeto-da-faculdade_29808758.htm#fromView=search&amp;page=1&amp;position=1&amp;uuid=05e958b3-b5e5-46af-b0ec-e6a4ba90ae75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87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 panose="020F0502020204030204"/>
              </a:rPr>
              <a:t>Link da imagem lâmpada: https://br.freepik.com/fotos-gratis/conceito-de-ideia-com-lampada_18493779.htm#fromView=search&amp;page=1&amp;position=2&amp;uuid=ca3c9134-4eba-4233-b494-88f53d4aa72f</a:t>
            </a:r>
            <a:endParaRPr lang="pt-BR" dirty="0"/>
          </a:p>
          <a:p>
            <a:endParaRPr lang="pt-BR" dirty="0">
              <a:cs typeface="Calibri" panose="020F0502020204030204"/>
            </a:endParaRPr>
          </a:p>
          <a:p>
            <a:r>
              <a:rPr lang="pt-BR" dirty="0">
                <a:cs typeface="Calibri" panose="020F0502020204030204"/>
              </a:rPr>
              <a:t>Link do chat: https://www.flaticon.com/br/icone-gratis/bubble-chat_9314332?term=chat&amp;page=1&amp;position=10&amp;origin=search&amp;related_id=9314332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47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Lista de </a:t>
            </a:r>
            <a:r>
              <a:rPr lang="pt-B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</a:t>
            </a: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imagens e vídeos: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2 – </a:t>
            </a:r>
            <a:r>
              <a:rPr lang="pt-BR" sz="1200" dirty="0"/>
              <a:t>Link do </a:t>
            </a:r>
            <a:r>
              <a:rPr lang="pt-BR" sz="1200" dirty="0" err="1"/>
              <a:t>Canva</a:t>
            </a:r>
            <a:r>
              <a:rPr lang="pt-BR" sz="1200" dirty="0"/>
              <a:t>: </a:t>
            </a:r>
            <a:r>
              <a:rPr lang="pt-BR" sz="1200" u="sng" dirty="0">
                <a:solidFill>
                  <a:schemeClr val="hlink"/>
                </a:solidFill>
                <a:hlinkClick r:id="rId3"/>
              </a:rPr>
              <a:t>https://www.canva.com/design/DAF5CcgQjS0/wnc8v7qfcKbyPDV94hwoEg/edit?utm_content=DAF5CcgQjS0&amp;utm_campaign=designshare&amp;utm_medium=link2&amp;utm_source=sharebutton</a:t>
            </a:r>
            <a:endParaRPr lang="pt-B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3 – </a:t>
            </a:r>
            <a:r>
              <a:rPr lang="pt-BR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https://youtu.be/9GiafcoDf6E?si=8mwalllf1h2cW4XC</a:t>
            </a:r>
            <a:endParaRPr lang="pt-BR" sz="12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4 – </a:t>
            </a:r>
            <a:r>
              <a:rPr lang="pt-BR" sz="1200" dirty="0">
                <a:hlinkClick r:id="rId5"/>
              </a:rPr>
              <a:t>https://www.canva.com/design/DAGBMr6EwMo/kCqjuWBIXrbCQqkqLub-dQ/edit?utm_content=DAGBMr6EwMo&amp;utm_campaign=designshare&amp;utm_medium=link2&amp;utm_source=sharebutton</a:t>
            </a:r>
            <a:endParaRPr lang="pt-BR" sz="1200" dirty="0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7 – https://br.freepik.com/vetores-gratis/ilustracao-do-conceito-do-projeto-da-faculdade_29808758.htm#fromView=search&amp;page=1&amp;position=1&amp;uuid=05e958b3-b5e5-46af-b0ec-e6a4ba90ae75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8 – https://br.freepik.com/fotos-gratis/conceito-de-ideia-com-lampada_18493779.htm#fromView=search&amp;page=1&amp;position=2&amp;uuid=ca3c9134-4eba-4233-b494-88f53d4aa72f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https://www.flaticon.com/br/icone-gratis/bubble-chat_9314332?term=chat&amp;page=1&amp;position=10&amp;origin=search&amp;related_id=9314332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6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64F166-BCE0-778F-31A4-F709AA234E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12C4B4C-C68F-6082-7FF5-496ABF2B4357}"/>
              </a:ext>
            </a:extLst>
          </p:cNvPr>
          <p:cNvSpPr/>
          <p:nvPr userDrawn="1"/>
        </p:nvSpPr>
        <p:spPr>
          <a:xfrm>
            <a:off x="525676" y="582132"/>
            <a:ext cx="17236648" cy="9122735"/>
          </a:xfrm>
          <a:prstGeom prst="rect">
            <a:avLst/>
          </a:prstGeom>
          <a:solidFill>
            <a:schemeClr val="lt1">
              <a:alpha val="84147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EE32C3-69CF-8C4F-44BD-7D7BEEFABE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04923" y="8305800"/>
            <a:ext cx="1313091" cy="126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curriculopaulista/wp-content/uploads/2023/02/Curriculo_Paulista-etapas-Educa%C3%A7%C3%A3o-Infantil-e-Ensino-Fundamental-ISBN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hyperlink" Target="https://efape.educacao.sp.gov.br/curriculopaulista/wp-content/uploads/2020/08/CURR%C3%8DCULO%20PAULISTA%20etapa%20Ensino%20M%C3%A9dio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hyperlink" Target="https://www.flaticon.com/br/icone-gratis/bubble-chat_9314332?term=chat&amp;page=1&amp;position=10&amp;origin=search&amp;related_id=931433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freepik.com/fotos-gratis/conceito-de-ideia-com-lampada_18493779.htm#fromView=search&amp;page=1&amp;position=2&amp;uuid=ca3c9134-4eba-4233-b494-88f53d4aa72f" TargetMode="External"/><Relationship Id="rId5" Type="http://schemas.openxmlformats.org/officeDocument/2006/relationships/hyperlink" Target="https://br.freepik.com/vetores-gratis/ilustracao-do-conceito-do-projeto-da-faculdade_29808758.htm#fromView=search&amp;page=1&amp;position=1&amp;uuid=05e958b3-b5e5-46af-b0ec-e6a4ba90ae75" TargetMode="External"/><Relationship Id="rId4" Type="http://schemas.openxmlformats.org/officeDocument/2006/relationships/hyperlink" Target="https://youtu.be/WLg0DJp02v4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Lg0DJp02v4?feature=oembed" TargetMode="External"/><Relationship Id="rId6" Type="http://schemas.openxmlformats.org/officeDocument/2006/relationships/image" Target="../media/image12.jpeg"/><Relationship Id="rId5" Type="http://schemas.openxmlformats.org/officeDocument/2006/relationships/hyperlink" Target="https://youtu.be/WLg0DJp02v4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2A0E14-BCA1-2EAE-1FEC-9270979183B7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1696750" y="842920"/>
            <a:ext cx="839163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 FORMATIVA</a:t>
            </a:r>
          </a:p>
        </p:txBody>
      </p:sp>
      <p:pic>
        <p:nvPicPr>
          <p:cNvPr id="15" name="Imagem 14" descr="Uma imagem contendo objeto, relógio, mesa, pequeno&#10;&#10;Descrição gerada automaticamente">
            <a:extLst>
              <a:ext uri="{FF2B5EF4-FFF2-40B4-BE49-F238E27FC236}">
                <a16:creationId xmlns:a16="http://schemas.microsoft.com/office/drawing/2014/main" id="{76D407D4-57EB-D3BA-577A-B6B60DEFA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36" y="2997761"/>
            <a:ext cx="11315726" cy="6789435"/>
          </a:xfrm>
          <a:prstGeom prst="rect">
            <a:avLst/>
          </a:prstGeom>
          <a:effectLst/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4101A19-BFD3-4A96-C8AA-96054861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</p:spPr>
      </p:pic>
      <p:pic>
        <p:nvPicPr>
          <p:cNvPr id="21" name="Imagem 20" descr="Forma&#10;&#10;Descrição gerada automaticamente">
            <a:extLst>
              <a:ext uri="{FF2B5EF4-FFF2-40B4-BE49-F238E27FC236}">
                <a16:creationId xmlns:a16="http://schemas.microsoft.com/office/drawing/2014/main" id="{E49BD82A-4D15-ECA5-D54F-A95FB6A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59806" y="2034424"/>
            <a:ext cx="5645381" cy="1049399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59E40BB4-3D7E-CAA9-4091-5028E99FB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3" y="5547022"/>
            <a:ext cx="5449091" cy="3065114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1B851C3-8519-D47F-72E0-69867B4B3FA2}"/>
              </a:ext>
            </a:extLst>
          </p:cNvPr>
          <p:cNvSpPr txBox="1"/>
          <p:nvPr/>
        </p:nvSpPr>
        <p:spPr>
          <a:xfrm>
            <a:off x="1696750" y="1998795"/>
            <a:ext cx="14951636" cy="106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66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06E511-E990-7516-25F1-AEF4C2286710}"/>
              </a:ext>
            </a:extLst>
          </p:cNvPr>
          <p:cNvSpPr txBox="1"/>
          <p:nvPr/>
        </p:nvSpPr>
        <p:spPr>
          <a:xfrm>
            <a:off x="5448368" y="9112117"/>
            <a:ext cx="4478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r>
              <a:rPr lang="pt-BR" sz="3200" b="1" i="0" u="sng" strike="noStrike" cap="none" baseline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32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ENCONTRO</a:t>
            </a:r>
            <a:endParaRPr lang="pt-BR"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;p22">
            <a:extLst>
              <a:ext uri="{FF2B5EF4-FFF2-40B4-BE49-F238E27FC236}">
                <a16:creationId xmlns:a16="http://schemas.microsoft.com/office/drawing/2014/main" id="{491B0134-37FD-3CBA-D63A-C8CBDB7A309C}"/>
              </a:ext>
            </a:extLst>
          </p:cNvPr>
          <p:cNvSpPr txBox="1">
            <a:spLocks/>
          </p:cNvSpPr>
          <p:nvPr/>
        </p:nvSpPr>
        <p:spPr>
          <a:xfrm>
            <a:off x="2549291" y="2560906"/>
            <a:ext cx="13955629" cy="51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BRASIL.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Resolução CNE/CP n</a:t>
            </a:r>
            <a:r>
              <a:rPr lang="pt-BR" sz="2000" i="1" u="sng" baseline="30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o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1/2020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Diretrizes Curriculares Nacionais para a Formação Continuada de Professores da Educação Básica e Base Nacional Comum para a Formação Continuada de Professores da Educação Básica (BNC – Formação Continuada). Brasília: MEC, 2020.</a:t>
            </a:r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  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4999"/>
              </a:lnSpc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SÃO PAULO (Estado). Secretaria da Educação.</a:t>
            </a:r>
            <a:r>
              <a:rPr lang="pt-BR" sz="2000" b="1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Currículo Paulista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: etapa Ensino Fundamental, 2020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Disponível em: 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https://efape.educacao.sp.gov.br/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curriculopaulista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wp-content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/uploads/2023/02/Curriculo_Paulista-etapas-Educa%C3%A7%C3%A3o-Infantil-e-Ensino-Fundamental-ISBN.pdf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Acesso em: 22 mar. 2024.</a:t>
            </a:r>
          </a:p>
          <a:p>
            <a:pPr>
              <a:lnSpc>
                <a:spcPct val="114999"/>
              </a:lnSpc>
              <a:buSzPts val="1100"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>
              <a:lnSpc>
                <a:spcPct val="114999"/>
              </a:lnSpc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SÃO PAULO (Estado). Secretaria da Educação.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Currículo Paulista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: etapa Ensino Médio, 2020. Disponível em: 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https://efape.educacao.sp.gov.br/curriculopaulista/wp-content/uploads/2020/08/CURR%C3%8DCULO%20PAULISTA%20etapa%20Ensino%20M%C3%A9dio.pdf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Acesso em: 22 mar. 2024.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6FBFF1E-8043-58E4-C73B-7A79F9CC27B6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80788C0F-00ED-7776-EA3D-3E6490F6CA2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B7BA3D3-477B-CC1D-528A-03035CCD7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9278970-0809-3734-0FD9-C7DCDF6DDE87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8" name="Imagem 7" descr="Ícone&#10;&#10;Descrição gerada automaticamente">
              <a:extLst>
                <a:ext uri="{FF2B5EF4-FFF2-40B4-BE49-F238E27FC236}">
                  <a16:creationId xmlns:a16="http://schemas.microsoft.com/office/drawing/2014/main" id="{B1199872-17D7-D6BF-49C4-CC2EE41C7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C93DDF6E-C524-BB2D-4718-1D19D058C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51C4152-FBEF-4745-0A80-E16EC58761CF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0E2CB806-8B3F-24D2-865E-5D36F68BC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A1A0E745-CDEF-0829-EB63-B30E78EC1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76FBFF1E-8043-58E4-C73B-7A79F9CC27B6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80788C0F-00ED-7776-EA3D-3E6490F6CA2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B7BA3D3-477B-CC1D-528A-03035CCD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  <p:sp>
        <p:nvSpPr>
          <p:cNvPr id="6" name="Google Shape;276;p22">
            <a:extLst>
              <a:ext uri="{FF2B5EF4-FFF2-40B4-BE49-F238E27FC236}">
                <a16:creationId xmlns:a16="http://schemas.microsoft.com/office/drawing/2014/main" id="{42714E51-E264-0AA9-526C-6769D793C3F6}"/>
              </a:ext>
            </a:extLst>
          </p:cNvPr>
          <p:cNvSpPr txBox="1">
            <a:spLocks/>
          </p:cNvSpPr>
          <p:nvPr/>
        </p:nvSpPr>
        <p:spPr>
          <a:xfrm>
            <a:off x="2549292" y="2898719"/>
            <a:ext cx="14576336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Lista de imagens e vídeos</a:t>
            </a:r>
          </a:p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3 –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https://youtu.be/WLg0DJp02v4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7 –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5"/>
              </a:rPr>
              <a:t>https://br.freepik.com/vetores-gratis/ilustracao-do-conceito-do-projeto-da-faculdade_29808758.htm#fromView=search&amp;page=1&amp;position=1&amp;uuid=05e958b3-b5e5-46af-b0ec-e6a4ba90ae75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8 –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6"/>
              </a:rPr>
              <a:t>https://br.freepik.com/fotos-gratis/conceito-de-ideia-com-lampada_18493779.htm#fromView=search&amp;page=1&amp;position=2&amp;uuid=ca3c9134-4eba-4233-b494-88f53d4aa72f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7"/>
              </a:rPr>
              <a:t>https://www.flaticon.com/br/icone-gratis/bubble-chat_9314332?term=chat&amp;page=1&amp;position=10&amp;origin=search&amp;related_id=9314332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AE80B53-DE08-828C-CD5A-4C307CFCDDAF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8" name="Imagem 7" descr="Ícone&#10;&#10;Descrição gerada automaticamente">
              <a:extLst>
                <a:ext uri="{FF2B5EF4-FFF2-40B4-BE49-F238E27FC236}">
                  <a16:creationId xmlns:a16="http://schemas.microsoft.com/office/drawing/2014/main" id="{A54DB92F-48DF-E8F9-407F-34430BC0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CE9BBEFC-F950-0C8B-B5C0-B17764893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B27E069-E298-151F-0795-D9ECCFC49CD8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809E4EDC-84E8-9888-999B-0083EA407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FEF3EAF4-3503-1699-C226-B877D1A43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3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EEA5D2-155E-0A1E-941F-D51B0C4CBE6C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solidFill>
              <a:srgbClr val="389E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FC5C21F-CD04-0EF2-C5DB-71BADD2C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5D6983F2-9A7E-0CC8-850D-17179945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40547" y="1940155"/>
            <a:ext cx="5645381" cy="1049399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4AA1B16B-FA2C-6676-7311-44B55A7D1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294512"/>
            <a:ext cx="6807199" cy="1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>
            <a:extLst>
              <a:ext uri="{FF2B5EF4-FFF2-40B4-BE49-F238E27FC236}">
                <a16:creationId xmlns:a16="http://schemas.microsoft.com/office/drawing/2014/main" id="{5FB557F3-11A0-8990-5511-32F00E9AD07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2549291" y="639354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PERCURSO FORMATIVO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21F27B-3ACF-816B-02C3-5A712EF3FB73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49709DA-C23B-BA81-5C7E-EB6A6C0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B582008F-8656-A4D1-5B0F-0D4709CC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43B4A37-6860-B71D-CDB3-6535BCFF826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DF63C970-61ED-8A9D-4987-02F7769D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3" name="Imagem 22" descr="Forma&#10;&#10;Descrição gerada automaticamente">
              <a:extLst>
                <a:ext uri="{FF2B5EF4-FFF2-40B4-BE49-F238E27FC236}">
                  <a16:creationId xmlns:a16="http://schemas.microsoft.com/office/drawing/2014/main" id="{4B662A93-F750-81ED-9DE2-A2D80277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2E89485-8019-42F2-79CA-8A7F7A24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27" y="1049065"/>
            <a:ext cx="1076960" cy="1084580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C16D426-4FF6-C98F-79D8-2169831C4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8" y="2584686"/>
            <a:ext cx="16609523" cy="636190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C44923E9-0EC6-06D6-6A13-9F40B7353E30}"/>
              </a:ext>
            </a:extLst>
          </p:cNvPr>
          <p:cNvSpPr txBox="1"/>
          <p:nvPr/>
        </p:nvSpPr>
        <p:spPr>
          <a:xfrm>
            <a:off x="2549290" y="839171"/>
            <a:ext cx="455190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</p:spTree>
    <p:extLst>
      <p:ext uri="{BB962C8B-B14F-4D97-AF65-F5344CB8AC3E}">
        <p14:creationId xmlns:p14="http://schemas.microsoft.com/office/powerpoint/2010/main" val="41425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9B0F8214-B224-91C1-159B-6437D26F266B}"/>
              </a:ext>
            </a:extLst>
          </p:cNvPr>
          <p:cNvSpPr/>
          <p:nvPr/>
        </p:nvSpPr>
        <p:spPr>
          <a:xfrm>
            <a:off x="735378" y="780659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40C45E-60D9-8008-85A7-C3A5FEDE06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907" y="933598"/>
            <a:ext cx="1105154" cy="1112393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24FC0554-277C-FA10-DDCE-3EDC51F7B320}"/>
              </a:ext>
            </a:extLst>
          </p:cNvPr>
          <p:cNvSpPr txBox="1"/>
          <p:nvPr/>
        </p:nvSpPr>
        <p:spPr>
          <a:xfrm>
            <a:off x="2549293" y="639355"/>
            <a:ext cx="126288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36"/>
              </a:lnSpc>
            </a:pP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</a:rPr>
              <a:t>PARA </a:t>
            </a:r>
            <a:r>
              <a:rPr lang="pt-BR" sz="3401" b="1" spc="704" dirty="0">
                <a:solidFill>
                  <a:srgbClr val="145DA0"/>
                </a:solidFill>
                <a:latin typeface="Verdana"/>
                <a:ea typeface="Verdana"/>
              </a:rPr>
              <a:t>INÍCIO</a:t>
            </a: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</a:rPr>
              <a:t> DE CONVERSA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0B0F861-D18A-4226-BA3C-CEF123A9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28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37AAF7-2BEF-48CE-D846-048B68411C92}"/>
              </a:ext>
            </a:extLst>
          </p:cNvPr>
          <p:cNvSpPr txBox="1"/>
          <p:nvPr/>
        </p:nvSpPr>
        <p:spPr>
          <a:xfrm>
            <a:off x="1013902" y="3359310"/>
            <a:ext cx="6661349" cy="3967043"/>
          </a:xfrm>
          <a:prstGeom prst="roundRect">
            <a:avLst/>
          </a:prstGeom>
          <a:solidFill>
            <a:srgbClr val="ACE2DD"/>
          </a:solidFill>
          <a:ln w="28575">
            <a:solidFill>
              <a:srgbClr val="389E9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latin typeface="Verdana"/>
                <a:ea typeface="Verdana"/>
              </a:rPr>
              <a:t>Quais são as cenas que podem demonstrar a relação com o Programa Multiplica?</a:t>
            </a:r>
          </a:p>
          <a:p>
            <a:pPr algn="ctr"/>
            <a:endParaRPr lang="pt-BR" sz="3200" b="1" dirty="0">
              <a:latin typeface="Verdana"/>
              <a:ea typeface="Verdana"/>
            </a:endParaRPr>
          </a:p>
          <a:p>
            <a:pPr algn="ctr"/>
            <a:r>
              <a:rPr lang="pt-BR" sz="3200" b="1" dirty="0">
                <a:latin typeface="Verdana"/>
                <a:ea typeface="Verdana"/>
              </a:rPr>
              <a:t>Qual é a relação com a formação de professores?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8685F6F-2078-4EC4-3A5F-34FE702C83DF}"/>
              </a:ext>
            </a:extLst>
          </p:cNvPr>
          <p:cNvGrpSpPr/>
          <p:nvPr/>
        </p:nvGrpSpPr>
        <p:grpSpPr>
          <a:xfrm>
            <a:off x="8203650" y="2080824"/>
            <a:ext cx="9227851" cy="6132593"/>
            <a:chOff x="2317819" y="1408840"/>
            <a:chExt cx="12155814" cy="8078442"/>
          </a:xfrm>
        </p:grpSpPr>
        <p:sp>
          <p:nvSpPr>
            <p:cNvPr id="7" name="Google Shape;213;p28">
              <a:extLst>
                <a:ext uri="{FF2B5EF4-FFF2-40B4-BE49-F238E27FC236}">
                  <a16:creationId xmlns:a16="http://schemas.microsoft.com/office/drawing/2014/main" id="{3673290B-2047-A449-EDF1-C900BC9C53B5}"/>
                </a:ext>
              </a:extLst>
            </p:cNvPr>
            <p:cNvSpPr txBox="1"/>
            <p:nvPr/>
          </p:nvSpPr>
          <p:spPr>
            <a:xfrm>
              <a:off x="2549290" y="1408840"/>
              <a:ext cx="11716998" cy="1362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O homem mal-humorado</a:t>
              </a:r>
              <a:br>
                <a:rPr lang="pt-BR" sz="2000" b="1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pt-BR" sz="2000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  <a:hlinkClick r:id="rId5"/>
                </a:rPr>
                <a:t>https://youtu.be/WLg0DJp02v4</a:t>
              </a:r>
              <a:r>
                <a:rPr lang="pt-BR" sz="2000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7D3287F-960C-50CD-DC01-8423A34DF94A}"/>
                </a:ext>
              </a:extLst>
            </p:cNvPr>
            <p:cNvSpPr/>
            <p:nvPr/>
          </p:nvSpPr>
          <p:spPr>
            <a:xfrm>
              <a:off x="2567962" y="2726958"/>
              <a:ext cx="11698325" cy="6580308"/>
            </a:xfrm>
            <a:prstGeom prst="rect">
              <a:avLst/>
            </a:prstGeom>
            <a:solidFill>
              <a:srgbClr val="ACE2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0" name="Google Shape;106;p4">
              <a:extLst>
                <a:ext uri="{FF2B5EF4-FFF2-40B4-BE49-F238E27FC236}">
                  <a16:creationId xmlns:a16="http://schemas.microsoft.com/office/drawing/2014/main" id="{D20BF32C-9101-CB7F-B1E1-30F677E3B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819" y="9487282"/>
              <a:ext cx="12153739" cy="0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06;p4">
              <a:extLst>
                <a:ext uri="{FF2B5EF4-FFF2-40B4-BE49-F238E27FC236}">
                  <a16:creationId xmlns:a16="http://schemas.microsoft.com/office/drawing/2014/main" id="{0ED073F0-35B8-07A3-96C6-8183B869C5A2}"/>
                </a:ext>
              </a:extLst>
            </p:cNvPr>
            <p:cNvCxnSpPr>
              <a:cxnSpLocks/>
            </p:cNvCxnSpPr>
            <p:nvPr/>
          </p:nvCxnSpPr>
          <p:spPr>
            <a:xfrm>
              <a:off x="2343837" y="2349589"/>
              <a:ext cx="0" cy="7137693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06;p4">
              <a:extLst>
                <a:ext uri="{FF2B5EF4-FFF2-40B4-BE49-F238E27FC236}">
                  <a16:creationId xmlns:a16="http://schemas.microsoft.com/office/drawing/2014/main" id="{3C0F6F8C-D743-D7C8-3A48-66208F0EB2E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3633" y="2330927"/>
              <a:ext cx="0" cy="7156355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2" name="Mídia Online 31" title="O homem mal humorado.">
            <a:hlinkClick r:id="" action="ppaction://media"/>
            <a:extLst>
              <a:ext uri="{FF2B5EF4-FFF2-40B4-BE49-F238E27FC236}">
                <a16:creationId xmlns:a16="http://schemas.microsoft.com/office/drawing/2014/main" id="{51E2D1C5-E746-34E2-9F4A-2D142D5227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93541" y="3081447"/>
            <a:ext cx="8880557" cy="499531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9F7F17C9-3446-CE2C-B962-2F65D4532D67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17" name="Imagem 16" descr="Ícone&#10;&#10;Descrição gerada automaticamente">
              <a:extLst>
                <a:ext uri="{FF2B5EF4-FFF2-40B4-BE49-F238E27FC236}">
                  <a16:creationId xmlns:a16="http://schemas.microsoft.com/office/drawing/2014/main" id="{34EBBE05-6D94-CBFB-BDBF-CA6604E5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3EB58E50-6954-0A80-5551-CEDF20D0E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06629D2-A9B4-41E1-096C-BB5247833B8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4" name="Imagem 23" descr="Ícone&#10;&#10;Descrição gerada automaticamente">
              <a:extLst>
                <a:ext uri="{FF2B5EF4-FFF2-40B4-BE49-F238E27FC236}">
                  <a16:creationId xmlns:a16="http://schemas.microsoft.com/office/drawing/2014/main" id="{65DA8BDA-117D-6A22-0A7E-14D353D9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5" name="Imagem 24" descr="Forma&#10;&#10;Descrição gerada automaticamente">
              <a:extLst>
                <a:ext uri="{FF2B5EF4-FFF2-40B4-BE49-F238E27FC236}">
                  <a16:creationId xmlns:a16="http://schemas.microsoft.com/office/drawing/2014/main" id="{137B80FA-70E8-464E-F32B-2B730F847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6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14B5B89-88AF-597B-91BD-EF84C25C22EE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26" name="Imagem 25" descr="Ícone&#10;&#10;Descrição gerada automaticamente">
              <a:extLst>
                <a:ext uri="{FF2B5EF4-FFF2-40B4-BE49-F238E27FC236}">
                  <a16:creationId xmlns:a16="http://schemas.microsoft.com/office/drawing/2014/main" id="{1028AFBB-91FD-06EF-E324-F97C3847E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7" name="Imagem 26" descr="Forma&#10;&#10;Descrição gerada automaticamente">
              <a:extLst>
                <a:ext uri="{FF2B5EF4-FFF2-40B4-BE49-F238E27FC236}">
                  <a16:creationId xmlns:a16="http://schemas.microsoft.com/office/drawing/2014/main" id="{87916BF2-12AB-DDAE-2C1C-85057D7DE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066A2A-2A6A-A5B5-3CB0-78528C920927}"/>
              </a:ext>
            </a:extLst>
          </p:cNvPr>
          <p:cNvSpPr txBox="1"/>
          <p:nvPr/>
        </p:nvSpPr>
        <p:spPr>
          <a:xfrm>
            <a:off x="14847053" y="9219760"/>
            <a:ext cx="130937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Canva</a:t>
            </a:r>
          </a:p>
        </p:txBody>
      </p:sp>
      <p:pic>
        <p:nvPicPr>
          <p:cNvPr id="4" name="Imagem 3" descr="Forma, Padrão do plano de fundo, Seta&#10;&#10;Descrição gerada automaticamente">
            <a:extLst>
              <a:ext uri="{FF2B5EF4-FFF2-40B4-BE49-F238E27FC236}">
                <a16:creationId xmlns:a16="http://schemas.microsoft.com/office/drawing/2014/main" id="{2CD71AE1-26C3-D8AD-E630-953E96E40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91" y="2066152"/>
            <a:ext cx="13133502" cy="7532444"/>
          </a:xfrm>
          <a:prstGeom prst="rect">
            <a:avLst/>
          </a:prstGeom>
        </p:spPr>
      </p:pic>
      <p:sp>
        <p:nvSpPr>
          <p:cNvPr id="5" name="CaixaDeTexto 22">
            <a:extLst>
              <a:ext uri="{FF2B5EF4-FFF2-40B4-BE49-F238E27FC236}">
                <a16:creationId xmlns:a16="http://schemas.microsoft.com/office/drawing/2014/main" id="{DD8E3065-9C8B-9791-4D51-4FAC7E040ABA}"/>
              </a:ext>
            </a:extLst>
          </p:cNvPr>
          <p:cNvSpPr txBox="1"/>
          <p:nvPr/>
        </p:nvSpPr>
        <p:spPr>
          <a:xfrm>
            <a:off x="3440273" y="2890567"/>
            <a:ext cx="22770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OBJETIVO 1</a:t>
            </a:r>
            <a:endParaRPr lang="pt-BR" sz="2400" b="1" dirty="0">
              <a:latin typeface="Verdana"/>
              <a:ea typeface="Verdana"/>
            </a:endParaRPr>
          </a:p>
        </p:txBody>
      </p:sp>
      <p:sp>
        <p:nvSpPr>
          <p:cNvPr id="7" name="CaixaDeTexto 22">
            <a:extLst>
              <a:ext uri="{FF2B5EF4-FFF2-40B4-BE49-F238E27FC236}">
                <a16:creationId xmlns:a16="http://schemas.microsoft.com/office/drawing/2014/main" id="{66093CC9-10F6-CEAE-F220-E3592662FBC8}"/>
              </a:ext>
            </a:extLst>
          </p:cNvPr>
          <p:cNvSpPr txBox="1"/>
          <p:nvPr/>
        </p:nvSpPr>
        <p:spPr>
          <a:xfrm>
            <a:off x="3440273" y="4747964"/>
            <a:ext cx="22770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OBJETIVO 2</a:t>
            </a:r>
            <a:endParaRPr lang="pt-BR" sz="2400" b="1" dirty="0">
              <a:latin typeface="Verdana"/>
              <a:ea typeface="Verdana"/>
            </a:endParaRPr>
          </a:p>
        </p:txBody>
      </p:sp>
      <p:sp>
        <p:nvSpPr>
          <p:cNvPr id="9" name="CaixaDeTexto 22">
            <a:extLst>
              <a:ext uri="{FF2B5EF4-FFF2-40B4-BE49-F238E27FC236}">
                <a16:creationId xmlns:a16="http://schemas.microsoft.com/office/drawing/2014/main" id="{01A1445B-0E98-7D4A-8BE9-6ADAA54B8339}"/>
              </a:ext>
            </a:extLst>
          </p:cNvPr>
          <p:cNvSpPr txBox="1"/>
          <p:nvPr/>
        </p:nvSpPr>
        <p:spPr>
          <a:xfrm>
            <a:off x="3435198" y="6605361"/>
            <a:ext cx="22770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TÉCNICA</a:t>
            </a:r>
          </a:p>
        </p:txBody>
      </p:sp>
      <p:sp>
        <p:nvSpPr>
          <p:cNvPr id="10" name="CaixaDeTexto 22">
            <a:extLst>
              <a:ext uri="{FF2B5EF4-FFF2-40B4-BE49-F238E27FC236}">
                <a16:creationId xmlns:a16="http://schemas.microsoft.com/office/drawing/2014/main" id="{4D56E21F-FD0E-9E6B-701E-30997074F8FC}"/>
              </a:ext>
            </a:extLst>
          </p:cNvPr>
          <p:cNvSpPr txBox="1"/>
          <p:nvPr/>
        </p:nvSpPr>
        <p:spPr>
          <a:xfrm>
            <a:off x="3343875" y="8397893"/>
            <a:ext cx="257786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ESTRATÉGIA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33BAE0-FD50-8125-B08B-7D3EA7AA3FFF}"/>
              </a:ext>
            </a:extLst>
          </p:cNvPr>
          <p:cNvSpPr txBox="1"/>
          <p:nvPr/>
        </p:nvSpPr>
        <p:spPr>
          <a:xfrm>
            <a:off x="6649270" y="6460905"/>
            <a:ext cx="5959928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Mostre-me.</a:t>
            </a:r>
            <a:endParaRPr lang="pt-BR" sz="3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1FD959-07B9-0F9E-F67D-FD5D72C93EBA}"/>
              </a:ext>
            </a:extLst>
          </p:cNvPr>
          <p:cNvSpPr txBox="1"/>
          <p:nvPr/>
        </p:nvSpPr>
        <p:spPr>
          <a:xfrm>
            <a:off x="6654901" y="2301763"/>
            <a:ext cx="8192152" cy="15465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Dialogar sobre os conceitos que fundamentam a socialização da prática. 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A40D33-3506-14EB-14A7-B5CECA5502A4}"/>
              </a:ext>
            </a:extLst>
          </p:cNvPr>
          <p:cNvSpPr txBox="1"/>
          <p:nvPr/>
        </p:nvSpPr>
        <p:spPr>
          <a:xfrm>
            <a:off x="6654901" y="4399121"/>
            <a:ext cx="7297582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Socializar a prática pedagógica com os demais colegas de turma. 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9A05EF-AE2E-7536-887B-8EF8BABB3A20}"/>
              </a:ext>
            </a:extLst>
          </p:cNvPr>
          <p:cNvSpPr txBox="1"/>
          <p:nvPr/>
        </p:nvSpPr>
        <p:spPr>
          <a:xfrm>
            <a:off x="6649270" y="8293340"/>
            <a:ext cx="5959928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Relato de prática.</a:t>
            </a:r>
            <a:endParaRPr lang="pt-BR" sz="3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83A55A1-0594-F4E2-54C5-7F41770958E7}"/>
              </a:ext>
            </a:extLst>
          </p:cNvPr>
          <p:cNvSpPr txBox="1"/>
          <p:nvPr/>
        </p:nvSpPr>
        <p:spPr>
          <a:xfrm>
            <a:off x="12791714" y="7389441"/>
            <a:ext cx="311483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Competência geral docente: 6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6F10314-4AB5-AECC-7360-AB738B35EC66}"/>
              </a:ext>
            </a:extLst>
          </p:cNvPr>
          <p:cNvSpPr txBox="1"/>
          <p:nvPr/>
        </p:nvSpPr>
        <p:spPr>
          <a:xfrm>
            <a:off x="2549290" y="639354"/>
            <a:ext cx="1194066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DA PAUTA FORMATIVA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BFF522F8-8AF7-A8F1-50E0-12BD27FFD6A9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C8CBB4-0AD0-1092-57EE-E7AC02182D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02" y="1022115"/>
            <a:ext cx="1090295" cy="1090295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999D5F8-7AF6-AF30-547A-FD8D281093C7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E97AAE39-9E55-57FA-A6F4-5EE4D4F2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E80533E9-1B96-5722-7DAD-3A674582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0422-65BC-D981-8F5F-9D7A6641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909F48E5-7248-1673-841E-C887936DC197}"/>
              </a:ext>
            </a:extLst>
          </p:cNvPr>
          <p:cNvSpPr/>
          <p:nvPr/>
        </p:nvSpPr>
        <p:spPr>
          <a:xfrm>
            <a:off x="989111" y="3760860"/>
            <a:ext cx="4551901" cy="3627647"/>
          </a:xfrm>
          <a:custGeom>
            <a:avLst/>
            <a:gdLst>
              <a:gd name="connsiteX0" fmla="*/ 0 w 4398263"/>
              <a:gd name="connsiteY0" fmla="*/ 362765 h 3627647"/>
              <a:gd name="connsiteX1" fmla="*/ 362765 w 4398263"/>
              <a:gd name="connsiteY1" fmla="*/ 0 h 3627647"/>
              <a:gd name="connsiteX2" fmla="*/ 4035498 w 4398263"/>
              <a:gd name="connsiteY2" fmla="*/ 0 h 3627647"/>
              <a:gd name="connsiteX3" fmla="*/ 4398263 w 4398263"/>
              <a:gd name="connsiteY3" fmla="*/ 362765 h 3627647"/>
              <a:gd name="connsiteX4" fmla="*/ 4398263 w 4398263"/>
              <a:gd name="connsiteY4" fmla="*/ 3264882 h 3627647"/>
              <a:gd name="connsiteX5" fmla="*/ 4035498 w 4398263"/>
              <a:gd name="connsiteY5" fmla="*/ 3627647 h 3627647"/>
              <a:gd name="connsiteX6" fmla="*/ 362765 w 4398263"/>
              <a:gd name="connsiteY6" fmla="*/ 3627647 h 3627647"/>
              <a:gd name="connsiteX7" fmla="*/ 0 w 4398263"/>
              <a:gd name="connsiteY7" fmla="*/ 3264882 h 3627647"/>
              <a:gd name="connsiteX8" fmla="*/ 0 w 4398263"/>
              <a:gd name="connsiteY8" fmla="*/ 362765 h 36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8263" h="3627647">
                <a:moveTo>
                  <a:pt x="0" y="362765"/>
                </a:moveTo>
                <a:cubicBezTo>
                  <a:pt x="0" y="162415"/>
                  <a:pt x="162415" y="0"/>
                  <a:pt x="362765" y="0"/>
                </a:cubicBezTo>
                <a:lnTo>
                  <a:pt x="4035498" y="0"/>
                </a:lnTo>
                <a:cubicBezTo>
                  <a:pt x="4235848" y="0"/>
                  <a:pt x="4398263" y="162415"/>
                  <a:pt x="4398263" y="362765"/>
                </a:cubicBezTo>
                <a:lnTo>
                  <a:pt x="4398263" y="3264882"/>
                </a:lnTo>
                <a:cubicBezTo>
                  <a:pt x="4398263" y="3465232"/>
                  <a:pt x="4235848" y="3627647"/>
                  <a:pt x="4035498" y="3627647"/>
                </a:cubicBezTo>
                <a:lnTo>
                  <a:pt x="362765" y="3627647"/>
                </a:lnTo>
                <a:cubicBezTo>
                  <a:pt x="162415" y="3627647"/>
                  <a:pt x="0" y="3465232"/>
                  <a:pt x="0" y="3264882"/>
                </a:cubicBezTo>
                <a:lnTo>
                  <a:pt x="0" y="3627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62" tIns="113962" rIns="113962" bIns="891315" numCol="1" spcCol="1270" anchor="t" anchorCtr="0">
            <a:noAutofit/>
          </a:bodyPr>
          <a:lstStyle/>
          <a:p>
            <a:pPr marL="171450" lvl="1" indent="-171450" algn="just" defTabSz="7112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 Conhecimentos específicos de sua área, ambiente institucional e sociocultural. Dividem-se em </a:t>
            </a:r>
            <a:b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duas áreas: conhecimento de conteúdo curricular e conhecimento didático-pedagógico.</a:t>
            </a:r>
          </a:p>
        </p:txBody>
      </p:sp>
      <p:sp>
        <p:nvSpPr>
          <p:cNvPr id="23" name="Forma 22">
            <a:extLst>
              <a:ext uri="{FF2B5EF4-FFF2-40B4-BE49-F238E27FC236}">
                <a16:creationId xmlns:a16="http://schemas.microsoft.com/office/drawing/2014/main" id="{02D3D7D0-4E15-0389-E9C3-0551B17D7D29}"/>
              </a:ext>
            </a:extLst>
          </p:cNvPr>
          <p:cNvSpPr/>
          <p:nvPr/>
        </p:nvSpPr>
        <p:spPr>
          <a:xfrm>
            <a:off x="3492266" y="4737792"/>
            <a:ext cx="4683624" cy="4683624"/>
          </a:xfrm>
          <a:prstGeom prst="leftCircularArrow">
            <a:avLst>
              <a:gd name="adj1" fmla="val 2801"/>
              <a:gd name="adj2" fmla="val 341802"/>
              <a:gd name="adj3" fmla="val 2117312"/>
              <a:gd name="adj4" fmla="val 9024489"/>
              <a:gd name="adj5" fmla="val 326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C07A80C4-BC8E-83D5-68A7-8478FE702B96}"/>
              </a:ext>
            </a:extLst>
          </p:cNvPr>
          <p:cNvSpPr/>
          <p:nvPr/>
        </p:nvSpPr>
        <p:spPr>
          <a:xfrm>
            <a:off x="1966503" y="6611155"/>
            <a:ext cx="3909567" cy="1554706"/>
          </a:xfrm>
          <a:custGeom>
            <a:avLst/>
            <a:gdLst>
              <a:gd name="connsiteX0" fmla="*/ 0 w 3909567"/>
              <a:gd name="connsiteY0" fmla="*/ 155471 h 1554706"/>
              <a:gd name="connsiteX1" fmla="*/ 155471 w 3909567"/>
              <a:gd name="connsiteY1" fmla="*/ 0 h 1554706"/>
              <a:gd name="connsiteX2" fmla="*/ 3754096 w 3909567"/>
              <a:gd name="connsiteY2" fmla="*/ 0 h 1554706"/>
              <a:gd name="connsiteX3" fmla="*/ 3909567 w 3909567"/>
              <a:gd name="connsiteY3" fmla="*/ 155471 h 1554706"/>
              <a:gd name="connsiteX4" fmla="*/ 3909567 w 3909567"/>
              <a:gd name="connsiteY4" fmla="*/ 1399235 h 1554706"/>
              <a:gd name="connsiteX5" fmla="*/ 3754096 w 3909567"/>
              <a:gd name="connsiteY5" fmla="*/ 1554706 h 1554706"/>
              <a:gd name="connsiteX6" fmla="*/ 155471 w 3909567"/>
              <a:gd name="connsiteY6" fmla="*/ 1554706 h 1554706"/>
              <a:gd name="connsiteX7" fmla="*/ 0 w 3909567"/>
              <a:gd name="connsiteY7" fmla="*/ 1399235 h 1554706"/>
              <a:gd name="connsiteX8" fmla="*/ 0 w 3909567"/>
              <a:gd name="connsiteY8" fmla="*/ 155471 h 15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567" h="1554706">
                <a:moveTo>
                  <a:pt x="0" y="155471"/>
                </a:moveTo>
                <a:cubicBezTo>
                  <a:pt x="0" y="69607"/>
                  <a:pt x="69607" y="0"/>
                  <a:pt x="155471" y="0"/>
                </a:cubicBezTo>
                <a:lnTo>
                  <a:pt x="3754096" y="0"/>
                </a:lnTo>
                <a:cubicBezTo>
                  <a:pt x="3839960" y="0"/>
                  <a:pt x="3909567" y="69607"/>
                  <a:pt x="3909567" y="155471"/>
                </a:cubicBezTo>
                <a:lnTo>
                  <a:pt x="3909567" y="1399235"/>
                </a:lnTo>
                <a:cubicBezTo>
                  <a:pt x="3909567" y="1485099"/>
                  <a:pt x="3839960" y="1554706"/>
                  <a:pt x="3754096" y="1554706"/>
                </a:cubicBezTo>
                <a:lnTo>
                  <a:pt x="155471" y="1554706"/>
                </a:lnTo>
                <a:cubicBezTo>
                  <a:pt x="69607" y="1554706"/>
                  <a:pt x="0" y="1485099"/>
                  <a:pt x="0" y="1399235"/>
                </a:cubicBezTo>
                <a:lnTo>
                  <a:pt x="0" y="155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71" tIns="105226" rIns="135071" bIns="105226" numCol="1" spcCol="1270" anchor="ctr" anchorCtr="0">
            <a:noAutofit/>
          </a:bodyPr>
          <a:lstStyle/>
          <a:p>
            <a:pPr marL="0" lvl="0" indent="0" algn="ctr" defTabSz="2089150" rtl="0">
              <a:spcBef>
                <a:spcPct val="0"/>
              </a:spcBef>
              <a:buNone/>
            </a:pPr>
            <a:r>
              <a:rPr lang="pt-BR" sz="3600" kern="1200" dirty="0">
                <a:latin typeface="Verdana" panose="020B0604030504040204" pitchFamily="34" charset="0"/>
                <a:ea typeface="Verdana" panose="020B0604030504040204" pitchFamily="34" charset="0"/>
              </a:rPr>
              <a:t>Conhecimento profissional</a:t>
            </a: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924AEC3-F9B2-02F9-9386-E31E8D911F8A}"/>
              </a:ext>
            </a:extLst>
          </p:cNvPr>
          <p:cNvSpPr/>
          <p:nvPr/>
        </p:nvSpPr>
        <p:spPr>
          <a:xfrm>
            <a:off x="6165636" y="3760860"/>
            <a:ext cx="5511584" cy="3627647"/>
          </a:xfrm>
          <a:custGeom>
            <a:avLst/>
            <a:gdLst>
              <a:gd name="connsiteX0" fmla="*/ 0 w 4398263"/>
              <a:gd name="connsiteY0" fmla="*/ 362765 h 3627647"/>
              <a:gd name="connsiteX1" fmla="*/ 362765 w 4398263"/>
              <a:gd name="connsiteY1" fmla="*/ 0 h 3627647"/>
              <a:gd name="connsiteX2" fmla="*/ 4035498 w 4398263"/>
              <a:gd name="connsiteY2" fmla="*/ 0 h 3627647"/>
              <a:gd name="connsiteX3" fmla="*/ 4398263 w 4398263"/>
              <a:gd name="connsiteY3" fmla="*/ 362765 h 3627647"/>
              <a:gd name="connsiteX4" fmla="*/ 4398263 w 4398263"/>
              <a:gd name="connsiteY4" fmla="*/ 3264882 h 3627647"/>
              <a:gd name="connsiteX5" fmla="*/ 4035498 w 4398263"/>
              <a:gd name="connsiteY5" fmla="*/ 3627647 h 3627647"/>
              <a:gd name="connsiteX6" fmla="*/ 362765 w 4398263"/>
              <a:gd name="connsiteY6" fmla="*/ 3627647 h 3627647"/>
              <a:gd name="connsiteX7" fmla="*/ 0 w 4398263"/>
              <a:gd name="connsiteY7" fmla="*/ 3264882 h 3627647"/>
              <a:gd name="connsiteX8" fmla="*/ 0 w 4398263"/>
              <a:gd name="connsiteY8" fmla="*/ 362765 h 36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8263" h="3627647">
                <a:moveTo>
                  <a:pt x="0" y="362765"/>
                </a:moveTo>
                <a:cubicBezTo>
                  <a:pt x="0" y="162415"/>
                  <a:pt x="162415" y="0"/>
                  <a:pt x="362765" y="0"/>
                </a:cubicBezTo>
                <a:lnTo>
                  <a:pt x="4035498" y="0"/>
                </a:lnTo>
                <a:cubicBezTo>
                  <a:pt x="4235848" y="0"/>
                  <a:pt x="4398263" y="162415"/>
                  <a:pt x="4398263" y="362765"/>
                </a:cubicBezTo>
                <a:lnTo>
                  <a:pt x="4398263" y="3264882"/>
                </a:lnTo>
                <a:cubicBezTo>
                  <a:pt x="4398263" y="3465232"/>
                  <a:pt x="4235848" y="3627647"/>
                  <a:pt x="4035498" y="3627647"/>
                </a:cubicBezTo>
                <a:lnTo>
                  <a:pt x="362765" y="3627647"/>
                </a:lnTo>
                <a:cubicBezTo>
                  <a:pt x="162415" y="3627647"/>
                  <a:pt x="0" y="3465232"/>
                  <a:pt x="0" y="3264882"/>
                </a:cubicBezTo>
                <a:lnTo>
                  <a:pt x="0" y="3627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62" tIns="891315" rIns="113962" bIns="113962" numCol="1" spcCol="1270" anchor="t" anchorCtr="0">
            <a:noAutofit/>
          </a:bodyPr>
          <a:lstStyle/>
          <a:p>
            <a:pPr marL="171450" lvl="1" indent="-171450" algn="just" defTabSz="7112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 Refere-se à cultura organizacional das instituições de ensino e do contexto sociocultural em que se está inserido e abrange os itens de observação </a:t>
            </a:r>
            <a:r>
              <a:rPr lang="pt-BR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Netiqueta, Encontro Formativo, Feedback e </a:t>
            </a:r>
            <a:r>
              <a:rPr lang="pt-BR" b="1" i="1" kern="1200" dirty="0">
                <a:latin typeface="Verdana" panose="020B0604030504040204" pitchFamily="34" charset="0"/>
                <a:ea typeface="Verdana" panose="020B0604030504040204" pitchFamily="34" charset="0"/>
              </a:rPr>
              <a:t>Feedforward</a:t>
            </a:r>
            <a:r>
              <a:rPr lang="pt-BR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0" kern="12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 Acompanhamento</a:t>
            </a: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6" name="Seta: Circular 25">
            <a:extLst>
              <a:ext uri="{FF2B5EF4-FFF2-40B4-BE49-F238E27FC236}">
                <a16:creationId xmlns:a16="http://schemas.microsoft.com/office/drawing/2014/main" id="{9C0644EF-AFDE-9D23-E9BA-A00205C32E42}"/>
              </a:ext>
            </a:extLst>
          </p:cNvPr>
          <p:cNvSpPr/>
          <p:nvPr/>
        </p:nvSpPr>
        <p:spPr>
          <a:xfrm>
            <a:off x="8967198" y="1585714"/>
            <a:ext cx="5245624" cy="5245624"/>
          </a:xfrm>
          <a:prstGeom prst="circularArrow">
            <a:avLst>
              <a:gd name="adj1" fmla="val 2501"/>
              <a:gd name="adj2" fmla="val 303058"/>
              <a:gd name="adj3" fmla="val 19521432"/>
              <a:gd name="adj4" fmla="val 12575511"/>
              <a:gd name="adj5" fmla="val 291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4AE3F2D-C0F5-4A76-7192-26AB824F2B3D}"/>
              </a:ext>
            </a:extLst>
          </p:cNvPr>
          <p:cNvSpPr/>
          <p:nvPr/>
        </p:nvSpPr>
        <p:spPr>
          <a:xfrm>
            <a:off x="7478087" y="2983507"/>
            <a:ext cx="3909567" cy="1554706"/>
          </a:xfrm>
          <a:custGeom>
            <a:avLst/>
            <a:gdLst>
              <a:gd name="connsiteX0" fmla="*/ 0 w 3909567"/>
              <a:gd name="connsiteY0" fmla="*/ 155471 h 1554706"/>
              <a:gd name="connsiteX1" fmla="*/ 155471 w 3909567"/>
              <a:gd name="connsiteY1" fmla="*/ 0 h 1554706"/>
              <a:gd name="connsiteX2" fmla="*/ 3754096 w 3909567"/>
              <a:gd name="connsiteY2" fmla="*/ 0 h 1554706"/>
              <a:gd name="connsiteX3" fmla="*/ 3909567 w 3909567"/>
              <a:gd name="connsiteY3" fmla="*/ 155471 h 1554706"/>
              <a:gd name="connsiteX4" fmla="*/ 3909567 w 3909567"/>
              <a:gd name="connsiteY4" fmla="*/ 1399235 h 1554706"/>
              <a:gd name="connsiteX5" fmla="*/ 3754096 w 3909567"/>
              <a:gd name="connsiteY5" fmla="*/ 1554706 h 1554706"/>
              <a:gd name="connsiteX6" fmla="*/ 155471 w 3909567"/>
              <a:gd name="connsiteY6" fmla="*/ 1554706 h 1554706"/>
              <a:gd name="connsiteX7" fmla="*/ 0 w 3909567"/>
              <a:gd name="connsiteY7" fmla="*/ 1399235 h 1554706"/>
              <a:gd name="connsiteX8" fmla="*/ 0 w 3909567"/>
              <a:gd name="connsiteY8" fmla="*/ 155471 h 15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567" h="1554706">
                <a:moveTo>
                  <a:pt x="0" y="155471"/>
                </a:moveTo>
                <a:cubicBezTo>
                  <a:pt x="0" y="69607"/>
                  <a:pt x="69607" y="0"/>
                  <a:pt x="155471" y="0"/>
                </a:cubicBezTo>
                <a:lnTo>
                  <a:pt x="3754096" y="0"/>
                </a:lnTo>
                <a:cubicBezTo>
                  <a:pt x="3839960" y="0"/>
                  <a:pt x="3909567" y="69607"/>
                  <a:pt x="3909567" y="155471"/>
                </a:cubicBezTo>
                <a:lnTo>
                  <a:pt x="3909567" y="1399235"/>
                </a:lnTo>
                <a:cubicBezTo>
                  <a:pt x="3909567" y="1485099"/>
                  <a:pt x="3839960" y="1554706"/>
                  <a:pt x="3754096" y="1554706"/>
                </a:cubicBezTo>
                <a:lnTo>
                  <a:pt x="155471" y="1554706"/>
                </a:lnTo>
                <a:cubicBezTo>
                  <a:pt x="69607" y="1554706"/>
                  <a:pt x="0" y="1485099"/>
                  <a:pt x="0" y="1399235"/>
                </a:cubicBezTo>
                <a:lnTo>
                  <a:pt x="0" y="155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71" tIns="105226" rIns="135071" bIns="105226" numCol="1" spcCol="1270" anchor="ctr" anchorCtr="0">
            <a:noAutofit/>
          </a:bodyPr>
          <a:lstStyle/>
          <a:p>
            <a:pPr marL="0" lvl="0" indent="0" algn="ctr" defTabSz="2089150" rtl="0">
              <a:spcBef>
                <a:spcPct val="0"/>
              </a:spcBef>
              <a:buNone/>
            </a:pPr>
            <a:r>
              <a:rPr lang="pt-BR" sz="3600" kern="1200" dirty="0">
                <a:latin typeface="Verdana" panose="020B0604030504040204" pitchFamily="34" charset="0"/>
                <a:ea typeface="Verdana" panose="020B0604030504040204" pitchFamily="34" charset="0"/>
              </a:rPr>
              <a:t>Prática profissional</a:t>
            </a: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DF5B49A-F79B-03E2-594C-807BAECB59C4}"/>
              </a:ext>
            </a:extLst>
          </p:cNvPr>
          <p:cNvSpPr/>
          <p:nvPr/>
        </p:nvSpPr>
        <p:spPr>
          <a:xfrm>
            <a:off x="12012278" y="3760860"/>
            <a:ext cx="4544199" cy="3627647"/>
          </a:xfrm>
          <a:custGeom>
            <a:avLst/>
            <a:gdLst>
              <a:gd name="connsiteX0" fmla="*/ 0 w 4398263"/>
              <a:gd name="connsiteY0" fmla="*/ 362765 h 3627647"/>
              <a:gd name="connsiteX1" fmla="*/ 362765 w 4398263"/>
              <a:gd name="connsiteY1" fmla="*/ 0 h 3627647"/>
              <a:gd name="connsiteX2" fmla="*/ 4035498 w 4398263"/>
              <a:gd name="connsiteY2" fmla="*/ 0 h 3627647"/>
              <a:gd name="connsiteX3" fmla="*/ 4398263 w 4398263"/>
              <a:gd name="connsiteY3" fmla="*/ 362765 h 3627647"/>
              <a:gd name="connsiteX4" fmla="*/ 4398263 w 4398263"/>
              <a:gd name="connsiteY4" fmla="*/ 3264882 h 3627647"/>
              <a:gd name="connsiteX5" fmla="*/ 4035498 w 4398263"/>
              <a:gd name="connsiteY5" fmla="*/ 3627647 h 3627647"/>
              <a:gd name="connsiteX6" fmla="*/ 362765 w 4398263"/>
              <a:gd name="connsiteY6" fmla="*/ 3627647 h 3627647"/>
              <a:gd name="connsiteX7" fmla="*/ 0 w 4398263"/>
              <a:gd name="connsiteY7" fmla="*/ 3264882 h 3627647"/>
              <a:gd name="connsiteX8" fmla="*/ 0 w 4398263"/>
              <a:gd name="connsiteY8" fmla="*/ 362765 h 36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8263" h="3627647">
                <a:moveTo>
                  <a:pt x="0" y="362765"/>
                </a:moveTo>
                <a:cubicBezTo>
                  <a:pt x="0" y="162415"/>
                  <a:pt x="162415" y="0"/>
                  <a:pt x="362765" y="0"/>
                </a:cubicBezTo>
                <a:lnTo>
                  <a:pt x="4035498" y="0"/>
                </a:lnTo>
                <a:cubicBezTo>
                  <a:pt x="4235848" y="0"/>
                  <a:pt x="4398263" y="162415"/>
                  <a:pt x="4398263" y="362765"/>
                </a:cubicBezTo>
                <a:lnTo>
                  <a:pt x="4398263" y="3264882"/>
                </a:lnTo>
                <a:cubicBezTo>
                  <a:pt x="4398263" y="3465232"/>
                  <a:pt x="4235848" y="3627647"/>
                  <a:pt x="4035498" y="3627647"/>
                </a:cubicBezTo>
                <a:lnTo>
                  <a:pt x="362765" y="3627647"/>
                </a:lnTo>
                <a:cubicBezTo>
                  <a:pt x="162415" y="3627647"/>
                  <a:pt x="0" y="3465232"/>
                  <a:pt x="0" y="3264882"/>
                </a:cubicBezTo>
                <a:lnTo>
                  <a:pt x="0" y="3627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62" tIns="113962" rIns="113962" bIns="891315" numCol="1" spcCol="1270" anchor="t" anchorCtr="0">
            <a:noAutofit/>
          </a:bodyPr>
          <a:lstStyle/>
          <a:p>
            <a:pPr marL="171450" lvl="1" indent="-171450" algn="just" defTabSz="7112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Comprometimento com a profissão docente, assumindo o pleno exercício de suas atribuições e responsabilidades.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AD4471E3-7225-21E3-A3DF-3C8FECE28E05}"/>
              </a:ext>
            </a:extLst>
          </p:cNvPr>
          <p:cNvSpPr/>
          <p:nvPr/>
        </p:nvSpPr>
        <p:spPr>
          <a:xfrm>
            <a:off x="12989670" y="6611155"/>
            <a:ext cx="3909567" cy="1554706"/>
          </a:xfrm>
          <a:custGeom>
            <a:avLst/>
            <a:gdLst>
              <a:gd name="connsiteX0" fmla="*/ 0 w 3909567"/>
              <a:gd name="connsiteY0" fmla="*/ 155471 h 1554706"/>
              <a:gd name="connsiteX1" fmla="*/ 155471 w 3909567"/>
              <a:gd name="connsiteY1" fmla="*/ 0 h 1554706"/>
              <a:gd name="connsiteX2" fmla="*/ 3754096 w 3909567"/>
              <a:gd name="connsiteY2" fmla="*/ 0 h 1554706"/>
              <a:gd name="connsiteX3" fmla="*/ 3909567 w 3909567"/>
              <a:gd name="connsiteY3" fmla="*/ 155471 h 1554706"/>
              <a:gd name="connsiteX4" fmla="*/ 3909567 w 3909567"/>
              <a:gd name="connsiteY4" fmla="*/ 1399235 h 1554706"/>
              <a:gd name="connsiteX5" fmla="*/ 3754096 w 3909567"/>
              <a:gd name="connsiteY5" fmla="*/ 1554706 h 1554706"/>
              <a:gd name="connsiteX6" fmla="*/ 155471 w 3909567"/>
              <a:gd name="connsiteY6" fmla="*/ 1554706 h 1554706"/>
              <a:gd name="connsiteX7" fmla="*/ 0 w 3909567"/>
              <a:gd name="connsiteY7" fmla="*/ 1399235 h 1554706"/>
              <a:gd name="connsiteX8" fmla="*/ 0 w 3909567"/>
              <a:gd name="connsiteY8" fmla="*/ 155471 h 15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567" h="1554706">
                <a:moveTo>
                  <a:pt x="0" y="155471"/>
                </a:moveTo>
                <a:cubicBezTo>
                  <a:pt x="0" y="69607"/>
                  <a:pt x="69607" y="0"/>
                  <a:pt x="155471" y="0"/>
                </a:cubicBezTo>
                <a:lnTo>
                  <a:pt x="3754096" y="0"/>
                </a:lnTo>
                <a:cubicBezTo>
                  <a:pt x="3839960" y="0"/>
                  <a:pt x="3909567" y="69607"/>
                  <a:pt x="3909567" y="155471"/>
                </a:cubicBezTo>
                <a:lnTo>
                  <a:pt x="3909567" y="1399235"/>
                </a:lnTo>
                <a:cubicBezTo>
                  <a:pt x="3909567" y="1485099"/>
                  <a:pt x="3839960" y="1554706"/>
                  <a:pt x="3754096" y="1554706"/>
                </a:cubicBezTo>
                <a:lnTo>
                  <a:pt x="155471" y="1554706"/>
                </a:lnTo>
                <a:cubicBezTo>
                  <a:pt x="69607" y="1554706"/>
                  <a:pt x="0" y="1485099"/>
                  <a:pt x="0" y="1399235"/>
                </a:cubicBezTo>
                <a:lnTo>
                  <a:pt x="0" y="155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71" tIns="105226" rIns="135071" bIns="105226" numCol="1" spcCol="1270" anchor="ctr" anchorCtr="0">
            <a:noAutofit/>
          </a:bodyPr>
          <a:lstStyle/>
          <a:p>
            <a:pPr marL="0" lvl="0" indent="0" algn="ctr" defTabSz="2089150">
              <a:spcBef>
                <a:spcPct val="0"/>
              </a:spcBef>
              <a:buNone/>
            </a:pPr>
            <a:r>
              <a:rPr lang="pt-BR" sz="3600" kern="1200" dirty="0">
                <a:latin typeface="Verdana" panose="020B0604030504040204" pitchFamily="34" charset="0"/>
                <a:ea typeface="Verdana" panose="020B0604030504040204" pitchFamily="34" charset="0"/>
              </a:rPr>
              <a:t>Engajamento profissional</a:t>
            </a:r>
          </a:p>
        </p:txBody>
      </p:sp>
      <p:sp>
        <p:nvSpPr>
          <p:cNvPr id="570" name="CaixaDeTexto 569">
            <a:extLst>
              <a:ext uri="{FF2B5EF4-FFF2-40B4-BE49-F238E27FC236}">
                <a16:creationId xmlns:a16="http://schemas.microsoft.com/office/drawing/2014/main" id="{05C772BC-1F70-950E-20B8-0762C95C3279}"/>
              </a:ext>
            </a:extLst>
          </p:cNvPr>
          <p:cNvSpPr txBox="1"/>
          <p:nvPr/>
        </p:nvSpPr>
        <p:spPr>
          <a:xfrm>
            <a:off x="5116275" y="9426895"/>
            <a:ext cx="8055450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</a:rPr>
              <a:t>EFAPE. </a:t>
            </a:r>
            <a:r>
              <a:rPr lang="pt-BR" sz="2000" i="1" dirty="0">
                <a:latin typeface="Verdana" panose="020B0604030504040204" pitchFamily="34" charset="0"/>
              </a:rPr>
              <a:t>Documento de Orientação e Estudos</a:t>
            </a:r>
            <a:r>
              <a:rPr lang="pt-BR" sz="2000" dirty="0">
                <a:latin typeface="Verdana" panose="020B0604030504040204" pitchFamily="34" charset="0"/>
              </a:rPr>
              <a:t>, 2024.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EF43BA4-2DF1-E208-85BB-27003319B690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67F23CF7-C7D3-7F43-13F8-4DE2B072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5D7D52E6-CB2E-61D4-B821-8B318AAD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64EE1A5-5C14-28CE-B0AF-6C6641D7362E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22F7FE1B-8F5D-D927-452C-132B69611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FE2F61E1-FE79-EA32-F3A4-40EBAC0D5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46AF6CCD-F064-22D1-1503-026383C9A262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178D9F8-5108-E6FB-9231-1DC879943B2C}"/>
              </a:ext>
            </a:extLst>
          </p:cNvPr>
          <p:cNvSpPr txBox="1"/>
          <p:nvPr/>
        </p:nvSpPr>
        <p:spPr>
          <a:xfrm>
            <a:off x="2549290" y="839171"/>
            <a:ext cx="455190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Socialização da prática </a:t>
            </a: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E9EC2455-49C3-690D-6350-484483B3CEFB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B8CBCD4-82CF-6B28-264F-6B088CC7D7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0422-65BC-D981-8F5F-9D7A6641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680C0A2-6961-9F98-3147-23F122F547CB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D956A6D6-078B-8795-F012-65ACA8A3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">
              <a:extLst>
                <a:ext uri="{FF2B5EF4-FFF2-40B4-BE49-F238E27FC236}">
                  <a16:creationId xmlns:a16="http://schemas.microsoft.com/office/drawing/2014/main" id="{CEDE719D-6F24-BCC5-D4DC-0387D292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A9BF356-25CA-1924-B8A1-4DD133904A88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5" name="Imagem 14" descr="Ícone&#10;&#10;Descrição gerada automaticamente">
              <a:extLst>
                <a:ext uri="{FF2B5EF4-FFF2-40B4-BE49-F238E27FC236}">
                  <a16:creationId xmlns:a16="http://schemas.microsoft.com/office/drawing/2014/main" id="{F1962CE9-2057-5D52-4916-8F49CF5E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8" name="Imagem 17" descr="Forma&#10;&#10;Descrição gerada automaticamente">
              <a:extLst>
                <a:ext uri="{FF2B5EF4-FFF2-40B4-BE49-F238E27FC236}">
                  <a16:creationId xmlns:a16="http://schemas.microsoft.com/office/drawing/2014/main" id="{8BD5CD9A-55CC-8DB7-9438-D8AB639B6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B1B25E72-576E-FA7F-0F48-25F2F86916A6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837EA7F0-E816-584D-5B63-CA259F361E8D}"/>
              </a:ext>
            </a:extLst>
          </p:cNvPr>
          <p:cNvSpPr txBox="1"/>
          <p:nvPr/>
        </p:nvSpPr>
        <p:spPr>
          <a:xfrm>
            <a:off x="2549290" y="839171"/>
            <a:ext cx="7688014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Socialização da prática</a:t>
            </a: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B532C8C6-671A-3ED4-3F90-A53198E6739A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23A15A0-6915-033C-BD2F-B4097F0569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45AC3C2B-9CEE-CD25-FAAE-BCC409A59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46487"/>
              </p:ext>
            </p:extLst>
          </p:nvPr>
        </p:nvGraphicFramePr>
        <p:xfrm>
          <a:off x="1253450" y="2803295"/>
          <a:ext cx="15914451" cy="5484975"/>
        </p:xfrm>
        <a:graphic>
          <a:graphicData uri="http://schemas.openxmlformats.org/drawingml/2006/table">
            <a:tbl>
              <a:tblPr bandRow="1"/>
              <a:tblGrid>
                <a:gridCol w="463477">
                  <a:extLst>
                    <a:ext uri="{9D8B030D-6E8A-4147-A177-3AD203B41FA5}">
                      <a16:colId xmlns:a16="http://schemas.microsoft.com/office/drawing/2014/main" val="1062106301"/>
                    </a:ext>
                  </a:extLst>
                </a:gridCol>
                <a:gridCol w="1734974">
                  <a:extLst>
                    <a:ext uri="{9D8B030D-6E8A-4147-A177-3AD203B41FA5}">
                      <a16:colId xmlns:a16="http://schemas.microsoft.com/office/drawing/2014/main" val="1145897078"/>
                    </a:ext>
                  </a:extLst>
                </a:gridCol>
                <a:gridCol w="2101175">
                  <a:extLst>
                    <a:ext uri="{9D8B030D-6E8A-4147-A177-3AD203B41FA5}">
                      <a16:colId xmlns:a16="http://schemas.microsoft.com/office/drawing/2014/main" val="3462736116"/>
                    </a:ext>
                  </a:extLst>
                </a:gridCol>
                <a:gridCol w="5486692">
                  <a:extLst>
                    <a:ext uri="{9D8B030D-6E8A-4147-A177-3AD203B41FA5}">
                      <a16:colId xmlns:a16="http://schemas.microsoft.com/office/drawing/2014/main" val="4029461444"/>
                    </a:ext>
                  </a:extLst>
                </a:gridCol>
                <a:gridCol w="1624116">
                  <a:extLst>
                    <a:ext uri="{9D8B030D-6E8A-4147-A177-3AD203B41FA5}">
                      <a16:colId xmlns:a16="http://schemas.microsoft.com/office/drawing/2014/main" val="2246214423"/>
                    </a:ext>
                  </a:extLst>
                </a:gridCol>
                <a:gridCol w="1624115">
                  <a:extLst>
                    <a:ext uri="{9D8B030D-6E8A-4147-A177-3AD203B41FA5}">
                      <a16:colId xmlns:a16="http://schemas.microsoft.com/office/drawing/2014/main" val="2129171292"/>
                    </a:ext>
                  </a:extLst>
                </a:gridCol>
                <a:gridCol w="1271989">
                  <a:extLst>
                    <a:ext uri="{9D8B030D-6E8A-4147-A177-3AD203B41FA5}">
                      <a16:colId xmlns:a16="http://schemas.microsoft.com/office/drawing/2014/main" val="4101574355"/>
                    </a:ext>
                  </a:extLst>
                </a:gridCol>
                <a:gridCol w="1607913">
                  <a:extLst>
                    <a:ext uri="{9D8B030D-6E8A-4147-A177-3AD203B41FA5}">
                      <a16:colId xmlns:a16="http://schemas.microsoft.com/office/drawing/2014/main" val="677529208"/>
                    </a:ext>
                  </a:extLst>
                </a:gridCol>
              </a:tblGrid>
              <a:tr h="999323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500" kern="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Dimensão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Área 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Descritor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Atendeu plenamente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Atendeu parcialmente </a:t>
                      </a: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Não atendeu 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Observações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93401"/>
                  </a:ext>
                </a:extLst>
              </a:tr>
              <a:tr h="1360082">
                <a:tc rowSpan="3"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endParaRPr lang="pt-BR" sz="1500" kern="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184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Engajamento profissional </a:t>
                      </a:r>
                      <a:r>
                        <a:rPr lang="pt-BR" sz="1500" kern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Engajamento</a:t>
                      </a:r>
                      <a:r>
                        <a:rPr lang="pt-BR" sz="15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C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Promove incentivos constantes, oportunizando diálogos para troca entre os pares, apoiando e estimulando os participantes que demonstram dificuldades.  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281410"/>
                  </a:ext>
                </a:extLst>
              </a:tr>
              <a:tr h="777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Medeia situações conflituosas, estabelecendo espaços de escuta ativa.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23028"/>
                  </a:ext>
                </a:extLst>
              </a:tr>
              <a:tr h="23483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Acompanhamento</a:t>
                      </a:r>
                      <a:r>
                        <a:rPr lang="pt-BR" sz="15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C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Acompanha a frequência e a avaliação dos participantes, respondendo e atendendo às solicitações dentro do prazo solicitado. 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4625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Demonstra atuação como mediador nas discussões do grupo, para garantir um desenvolvimento que atenda às diversas realidades.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7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43263"/>
                  </a:ext>
                </a:extLst>
              </a:tr>
            </a:tbl>
          </a:graphicData>
        </a:graphic>
      </p:graphicFrame>
      <p:pic>
        <p:nvPicPr>
          <p:cNvPr id="4" name="Gráfico 3" descr="Selo 3 com preenchimento sólido">
            <a:extLst>
              <a:ext uri="{FF2B5EF4-FFF2-40B4-BE49-F238E27FC236}">
                <a16:creationId xmlns:a16="http://schemas.microsoft.com/office/drawing/2014/main" id="{2507645E-12F9-D92C-8F2F-E419BDFDA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869" y="2390771"/>
            <a:ext cx="951614" cy="9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31E794-5A0A-DE87-4826-4DF83199BBD5}"/>
              </a:ext>
            </a:extLst>
          </p:cNvPr>
          <p:cNvSpPr txBox="1"/>
          <p:nvPr/>
        </p:nvSpPr>
        <p:spPr>
          <a:xfrm>
            <a:off x="1920035" y="5010352"/>
            <a:ext cx="6398567" cy="766167"/>
          </a:xfrm>
          <a:prstGeom prst="roundRect">
            <a:avLst/>
          </a:prstGeom>
          <a:solidFill>
            <a:srgbClr val="ACE2DD"/>
          </a:solidFill>
          <a:ln w="28575">
            <a:solidFill>
              <a:srgbClr val="389E9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/>
                <a:ea typeface="Verdana"/>
              </a:rPr>
              <a:t>Socialização da prática</a:t>
            </a:r>
            <a:endParaRPr lang="pt-B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6A4AF7-28C4-6CDD-573A-050A07252B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758" r="4797"/>
          <a:stretch/>
        </p:blipFill>
        <p:spPr>
          <a:xfrm>
            <a:off x="9144000" y="2238703"/>
            <a:ext cx="6858000" cy="74186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EDE351D-D293-A71B-7636-29EEB65A2DEB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657F15F-EABC-A48B-45CB-AFF462CD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6A959B64-F139-857E-D22A-77012E7B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7" name="Oval 14">
            <a:extLst>
              <a:ext uri="{FF2B5EF4-FFF2-40B4-BE49-F238E27FC236}">
                <a16:creationId xmlns:a16="http://schemas.microsoft.com/office/drawing/2014/main" id="{13BC2968-1993-B29E-F18F-A1C15426AF31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3F86A26-0C9C-AC9F-13BC-B9C0FA71228B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BDDA6F-91CE-7BCF-55ED-AF3724FE0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01" y="1044410"/>
            <a:ext cx="1083564" cy="10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7EC6275-6A48-B35D-F6E4-DC181321A798}"/>
              </a:ext>
            </a:extLst>
          </p:cNvPr>
          <p:cNvGrpSpPr/>
          <p:nvPr/>
        </p:nvGrpSpPr>
        <p:grpSpPr>
          <a:xfrm>
            <a:off x="-716027" y="7757635"/>
            <a:ext cx="4333052" cy="3643718"/>
            <a:chOff x="-1783761" y="4364463"/>
            <a:chExt cx="10493997" cy="8523518"/>
          </a:xfrm>
        </p:grpSpPr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08150A99-7A80-717A-0A80-1ADE86F3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32D675E5-E768-F041-DE5B-D9B7EEAC4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pic>
        <p:nvPicPr>
          <p:cNvPr id="9" name="Imagem 8" descr="Uma imagem contendo Ícone&#10;&#10;Descrição gerada automaticamente">
            <a:extLst>
              <a:ext uri="{FF2B5EF4-FFF2-40B4-BE49-F238E27FC236}">
                <a16:creationId xmlns:a16="http://schemas.microsoft.com/office/drawing/2014/main" id="{E20BAFBF-89EF-A668-452C-E6BF0A9205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402" y="2751720"/>
            <a:ext cx="10907453" cy="619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1E8F781-7F6A-4313-E7ED-19385BB821ED}"/>
              </a:ext>
            </a:extLst>
          </p:cNvPr>
          <p:cNvSpPr/>
          <p:nvPr/>
        </p:nvSpPr>
        <p:spPr>
          <a:xfrm>
            <a:off x="5370491" y="4889197"/>
            <a:ext cx="6295674" cy="18752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/>
                <a:ea typeface="Verdana"/>
              </a:rPr>
              <a:t>O que podemos levar das socializações deste encontro?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1A8946C-56DB-7B91-A91B-19176A85DB98}"/>
              </a:ext>
            </a:extLst>
          </p:cNvPr>
          <p:cNvSpPr/>
          <p:nvPr/>
        </p:nvSpPr>
        <p:spPr>
          <a:xfrm>
            <a:off x="12517835" y="6389517"/>
            <a:ext cx="4521677" cy="1479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Escreva uma palavra no chat.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6D55039-1D58-6DBE-068F-46D87971D505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CONCLUIR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CF691209-4697-8E83-F25D-DDC0E2BF5330}"/>
              </a:ext>
            </a:extLst>
          </p:cNvPr>
          <p:cNvSpPr txBox="1"/>
          <p:nvPr/>
        </p:nvSpPr>
        <p:spPr>
          <a:xfrm>
            <a:off x="2549291" y="839171"/>
            <a:ext cx="8298920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Tecnologias e ferramentas plugadas e desplugadas</a:t>
            </a: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0251F485-BE17-35A5-2DA9-9B65F15F1303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FDD729-A52F-6611-B60E-00D2B5BEF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20" y="1050763"/>
            <a:ext cx="1093089" cy="1093089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D826F68-8DD2-B86B-EC50-F7B7F1058762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3522BE96-22B2-5D4B-84DE-796D0BF04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C5BC89EA-1039-B9E3-6217-9974183A6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7FF8D6B5-0B25-E379-91AE-61A9D1AFB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7525" y="2028279"/>
            <a:ext cx="4523624" cy="452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>
            <a:extLst>
              <a:ext uri="{FF2B5EF4-FFF2-40B4-BE49-F238E27FC236}">
                <a16:creationId xmlns:a16="http://schemas.microsoft.com/office/drawing/2014/main" id="{CF74D212-5CE1-A1C8-49EB-B06A633CD668}"/>
              </a:ext>
            </a:extLst>
          </p:cNvPr>
          <p:cNvSpPr txBox="1"/>
          <p:nvPr/>
        </p:nvSpPr>
        <p:spPr>
          <a:xfrm>
            <a:off x="2549291" y="639356"/>
            <a:ext cx="11698337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36"/>
              </a:lnSpc>
            </a:pP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  <a:cs typeface="Verdana" panose="020B0604030504040204" pitchFamily="34" charset="0"/>
              </a:rPr>
              <a:t>AVALIAÇÃO/FEEDBACK</a:t>
            </a:r>
            <a:endParaRPr lang="en-US" sz="3401" b="1" spc="704" dirty="0">
              <a:solidFill>
                <a:srgbClr val="145D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F38204-3A4C-017C-008F-E12D26D12FA2}"/>
              </a:ext>
            </a:extLst>
          </p:cNvPr>
          <p:cNvSpPr/>
          <p:nvPr/>
        </p:nvSpPr>
        <p:spPr>
          <a:xfrm>
            <a:off x="735378" y="780659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A43C26-4457-756F-3A65-813D78A9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72" y="1020218"/>
            <a:ext cx="1112393" cy="111239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E2DDBA86-C7FB-A880-E8AE-E84117939D11}"/>
              </a:ext>
            </a:extLst>
          </p:cNvPr>
          <p:cNvSpPr txBox="1"/>
          <p:nvPr/>
        </p:nvSpPr>
        <p:spPr>
          <a:xfrm>
            <a:off x="2549290" y="839171"/>
            <a:ext cx="455190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graphicFrame>
        <p:nvGraphicFramePr>
          <p:cNvPr id="10" name="Google Shape;315;p10">
            <a:extLst>
              <a:ext uri="{FF2B5EF4-FFF2-40B4-BE49-F238E27FC236}">
                <a16:creationId xmlns:a16="http://schemas.microsoft.com/office/drawing/2014/main" id="{CA3546BE-A8FB-DDB8-9481-B38DD434D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112351"/>
              </p:ext>
            </p:extLst>
          </p:nvPr>
        </p:nvGraphicFramePr>
        <p:xfrm>
          <a:off x="2602771" y="2382805"/>
          <a:ext cx="13416122" cy="682130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68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descritivo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 uma proposta de diálogo, sem julgamentos, apenas relatando o que foi observado.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específico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Proporcionar ao formador a reflexão sobre seu comportamento e das atitudes diante do saber docente, focado no diálogo.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compatível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Estar pautado nas necessidades do observador e do observado, sem constrangimentos, mantendo a ética, sem deixar de enfatizar pontos, tópicos e momentos visíveis a serem trabalhados na melhoria e na dinâmica do formador, durante a reunião com seus cursistas.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dirigido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voltado para comportamentos que o observador deva refletir para a melhoria da sua prática. As fragilidades identificadas precisam ser analisadas de forma construtiva e, a partir disso, definidas metas e estratégias para solucionar as dificuldades apresentadas.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solicitado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clara para o formador a importância da devolutiva; assim, observador e observado devem combinar previamente o momento das devolutivas, pois, quando isso acontece, fica mais fácil a execução do feedback.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oportuno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observador precisa atentar ao prazo da devolutiva, pois, se passar muito tempo entre o ato de observar e o feedback, a devolutiva pode perder o sentido, tornando-se ineficaz.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esclarecedor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 uma comunicação clara e objetiva, favorecendo, dessa forma, a construção de um novo olhar sobre os processos de ensino e aprendizagem do adulto professor, contribuindo para o seu processo formativo.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Google Shape;316;p10">
            <a:extLst>
              <a:ext uri="{FF2B5EF4-FFF2-40B4-BE49-F238E27FC236}">
                <a16:creationId xmlns:a16="http://schemas.microsoft.com/office/drawing/2014/main" id="{075B76AF-EE1D-BDD9-8E72-AD630891D967}"/>
              </a:ext>
            </a:extLst>
          </p:cNvPr>
          <p:cNvSpPr txBox="1"/>
          <p:nvPr/>
        </p:nvSpPr>
        <p:spPr>
          <a:xfrm rot="-5400000">
            <a:off x="-1385223" y="5331793"/>
            <a:ext cx="68213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Feedback útil</a:t>
            </a:r>
            <a:endParaRPr sz="5400" i="0" u="none" strike="noStrike" cap="none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317;p10">
            <a:extLst>
              <a:ext uri="{FF2B5EF4-FFF2-40B4-BE49-F238E27FC236}">
                <a16:creationId xmlns:a16="http://schemas.microsoft.com/office/drawing/2014/main" id="{9F8A5E8B-909A-B9A2-7AEC-47534C40E3F9}"/>
              </a:ext>
            </a:extLst>
          </p:cNvPr>
          <p:cNvSpPr txBox="1"/>
          <p:nvPr/>
        </p:nvSpPr>
        <p:spPr>
          <a:xfrm>
            <a:off x="2602772" y="9303970"/>
            <a:ext cx="13416122" cy="34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 Documento de Orientação e Estudo – Programa Multiplica SP #Professores.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6BDB034-6E39-ED78-ECF1-7AFD09DC1DF3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EA2843EF-AF06-027F-EF9A-910E4ED78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FA891A79-97A0-48ED-A581-020CF277F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47908BC-34CA-3483-BF5D-915D4961F383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4" name="Imagem 13" descr="Ícone&#10;&#10;Descrição gerada automaticamente">
              <a:extLst>
                <a:ext uri="{FF2B5EF4-FFF2-40B4-BE49-F238E27FC236}">
                  <a16:creationId xmlns:a16="http://schemas.microsoft.com/office/drawing/2014/main" id="{E76BCEF9-1F8B-EB65-66B3-10B52E92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6" name="Imagem 15" descr="Forma&#10;&#10;Descrição gerada automaticamente">
              <a:extLst>
                <a:ext uri="{FF2B5EF4-FFF2-40B4-BE49-F238E27FC236}">
                  <a16:creationId xmlns:a16="http://schemas.microsoft.com/office/drawing/2014/main" id="{744CE215-B54C-AD6F-6F41-E35DB42DC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3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07C290-DD7E-4A87-91DF-62E1CE10513D}">
  <ds:schemaRefs>
    <ds:schemaRef ds:uri="http://purl.org/dc/terms/"/>
    <ds:schemaRef ds:uri="http://schemas.openxmlformats.org/package/2006/metadata/core-properties"/>
    <ds:schemaRef ds:uri="http://purl.org/dc/elements/1.1/"/>
    <ds:schemaRef ds:uri="ffd51e29-918e-4930-8c82-1a1853184cf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a69ec1f2-e47e-46fc-a579-ceb6a0ffdbf2"/>
  </ds:schemaRefs>
</ds:datastoreItem>
</file>

<file path=customXml/itemProps2.xml><?xml version="1.0" encoding="utf-8"?>
<ds:datastoreItem xmlns:ds="http://schemas.openxmlformats.org/officeDocument/2006/customXml" ds:itemID="{06E2C8F2-8A22-44FB-B27A-7F82F6F94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25B55-1D56-46AB-A991-389678AEF356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1662</Words>
  <Application>Microsoft Office PowerPoint</Application>
  <PresentationFormat>Personalizar</PresentationFormat>
  <Paragraphs>151</Paragraphs>
  <Slides>12</Slides>
  <Notes>11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Verdana</vt:lpstr>
      <vt:lpstr>Times New Roman</vt:lpstr>
      <vt:lpstr>YouTube Noto</vt:lpstr>
      <vt:lpstr>Calibri</vt:lpstr>
      <vt:lpstr>Arial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1</dc:title>
  <dc:subject/>
  <dc:creator>Walter Junior</dc:creator>
  <cp:keywords/>
  <dc:description/>
  <cp:lastModifiedBy>MARCIO CIQUE</cp:lastModifiedBy>
  <cp:revision>80</cp:revision>
  <dcterms:created xsi:type="dcterms:W3CDTF">2006-08-16T00:00:00Z</dcterms:created>
  <dcterms:modified xsi:type="dcterms:W3CDTF">2024-05-16T12:45:56Z</dcterms:modified>
  <cp:category/>
  <dc:identifier>DAFn-ggBv_4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