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56" r:id="rId5"/>
    <p:sldId id="316" r:id="rId6"/>
    <p:sldId id="361" r:id="rId7"/>
    <p:sldId id="375" r:id="rId8"/>
    <p:sldId id="353" r:id="rId9"/>
    <p:sldId id="379" r:id="rId10"/>
    <p:sldId id="378" r:id="rId11"/>
    <p:sldId id="366" r:id="rId12"/>
    <p:sldId id="364" r:id="rId13"/>
    <p:sldId id="518" r:id="rId14"/>
    <p:sldId id="523" r:id="rId15"/>
    <p:sldId id="317" r:id="rId16"/>
  </p:sldIdLst>
  <p:sldSz cx="18288000" cy="10287000"/>
  <p:notesSz cx="6858000" cy="9144000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7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C2899E-BAD8-E3EE-BCB0-7F47075F9A1C}" name="Tatiana Souza" initials="TS" userId="8fb4d72d2972f569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 Pizzani" initials="VP" lastIdx="19" clrIdx="0">
    <p:extLst>
      <p:ext uri="{19B8F6BF-5375-455C-9EA6-DF929625EA0E}">
        <p15:presenceInfo xmlns:p15="http://schemas.microsoft.com/office/powerpoint/2012/main" userId="e08b5bcbaef3f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AC3"/>
    <a:srgbClr val="ACE2DD"/>
    <a:srgbClr val="389E94"/>
    <a:srgbClr val="8782D6"/>
    <a:srgbClr val="99B958"/>
    <a:srgbClr val="145DA0"/>
    <a:srgbClr val="4A91C2"/>
    <a:srgbClr val="0E64D7"/>
    <a:srgbClr val="F98936"/>
    <a:srgbClr val="0BA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40" autoAdjust="0"/>
  </p:normalViewPr>
  <p:slideViewPr>
    <p:cSldViewPr snapToGrid="0">
      <p:cViewPr varScale="1">
        <p:scale>
          <a:sx n="37" d="100"/>
          <a:sy n="37" d="100"/>
        </p:scale>
        <p:origin x="1200" y="24"/>
      </p:cViewPr>
      <p:guideLst>
        <p:guide orient="horz" pos="3263"/>
        <p:guide pos="288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E159-4C6F-4F2E-9C80-F470BF226737}" type="datetimeFigureOut">
              <a:rPr lang="pt-BR" smtClean="0"/>
              <a:t>20/05/2024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20B5-CD0C-438D-B87F-B9400942C3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560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eesp.sharepoint.com/:v:/r/sites/EquipeEducaoEspecial-FormadoresEFAPE/Documentos%20Compartilhados/ATPC%20-%20novo%20formato/PPT/2024/Imagens%20com%20audiodescri%C3%A7%C3%A3o/Imagem%20ppt%20padr%C3%A3o%20Efape.mp4?csf=1&amp;web=1&amp;e=D4Hjo0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5CcgQjS0/wnc8v7qfcKbyPDV94hwoEg/edit?utm_content=DAF5CcgQjS0&amp;utm_campaign=designshare&amp;utm_medium=link2&amp;utm_source=sharebutt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GBMr6EwMo/kCqjuWBIXrbCQqkqLub-dQ/edit?utm_content=DAGBMr6EwMo&amp;utm_campaign=designshare&amp;utm_medium=link2&amp;utm_source=sharebutt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fape.educacao.sp.gov.br/wp-content/uploads/2023/11/Documento_Orientador_MultiplicaSP_v03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pt-BR" sz="900" u="sng" dirty="0">
                <a:solidFill>
                  <a:schemeClr val="hlink"/>
                </a:solidFill>
                <a:latin typeface="Verdana"/>
                <a:ea typeface="Verdana"/>
                <a:cs typeface="Arial"/>
                <a:sym typeface="Arial"/>
                <a:hlinkClick r:id="rId3"/>
              </a:rPr>
              <a:t>Imagem </a:t>
            </a:r>
            <a:r>
              <a:rPr lang="pt-BR" sz="900" u="sng" dirty="0" err="1">
                <a:solidFill>
                  <a:schemeClr val="hlink"/>
                </a:solidFill>
                <a:latin typeface="Verdana"/>
                <a:ea typeface="Verdana"/>
                <a:cs typeface="Arial"/>
                <a:sym typeface="Arial"/>
                <a:hlinkClick r:id="rId3"/>
              </a:rPr>
              <a:t>ppt</a:t>
            </a:r>
            <a:r>
              <a:rPr lang="pt-BR" sz="900" u="sng" dirty="0">
                <a:solidFill>
                  <a:schemeClr val="hlink"/>
                </a:solidFill>
                <a:latin typeface="Verdana"/>
                <a:ea typeface="Verdana"/>
                <a:cs typeface="Arial"/>
                <a:sym typeface="Arial"/>
                <a:hlinkClick r:id="rId3"/>
              </a:rPr>
              <a:t> padrão Efape.mp4</a:t>
            </a:r>
            <a:endParaRPr lang="pt-BR" sz="900" dirty="0">
              <a:latin typeface="Verdana"/>
              <a:ea typeface="Verdan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50" dirty="0">
                <a:effectLst/>
              </a:rPr>
              <a:t>Ler, </a:t>
            </a:r>
            <a:r>
              <a:rPr lang="pt-BR" sz="1050" dirty="0"/>
              <a:t>e</a:t>
            </a:r>
            <a:r>
              <a:rPr lang="pt-BR" sz="1050" dirty="0">
                <a:effectLst/>
              </a:rPr>
              <a:t> </a:t>
            </a:r>
            <a:r>
              <a:rPr lang="pt-BR" sz="1050" dirty="0"/>
              <a:t>destacar </a:t>
            </a:r>
            <a:r>
              <a:rPr lang="pt-BR" sz="1050" dirty="0">
                <a:effectLst/>
              </a:rPr>
              <a:t>a audiodescrição da imagem e destacar</a:t>
            </a:r>
            <a:r>
              <a:rPr lang="pt-BR" sz="1050" b="1" dirty="0">
                <a:effectLst/>
              </a:rPr>
              <a:t> </a:t>
            </a:r>
            <a:r>
              <a:rPr lang="pt-BR" sz="1050" dirty="0">
                <a:effectLst/>
              </a:rPr>
              <a:t>o nome do curso.</a:t>
            </a:r>
            <a:r>
              <a:rPr lang="pt-BR" sz="1050" dirty="0"/>
              <a:t> 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000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796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865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dirty="0"/>
              <a:t>Link:</a:t>
            </a:r>
            <a:br>
              <a:rPr lang="pt-BR" dirty="0"/>
            </a:br>
            <a:r>
              <a:rPr lang="pt-BR" dirty="0" err="1"/>
              <a:t>Canva</a:t>
            </a:r>
            <a:r>
              <a:rPr lang="pt-BR" dirty="0"/>
              <a:t>. Disponível em: 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https://www.canva.com/design/DAF5CcgQjS0/wnc8v7qfcKbyPDV94hwoEg/edit?utm_content=DAF5CcgQjS0&amp;utm_campaign=designshare&amp;utm_medium=link2&amp;utm_source=</a:t>
            </a:r>
            <a:r>
              <a:rPr lang="pt-BR" u="sng" dirty="0" err="1">
                <a:solidFill>
                  <a:schemeClr val="hlink"/>
                </a:solidFill>
                <a:hlinkClick r:id="rId3"/>
              </a:rPr>
              <a:t>sharebutton</a:t>
            </a:r>
            <a:r>
              <a:rPr lang="pt-BR" dirty="0"/>
              <a:t>. Acesso em: 14 maio 2024.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614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>
                <a:cs typeface="Calibri"/>
              </a:rPr>
              <a:t>Imagem: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Canva. Disponível em: </a:t>
            </a:r>
            <a:r>
              <a:rPr lang="en-US" dirty="0">
                <a:hlinkClick r:id="rId3"/>
              </a:rPr>
              <a:t>https://www.canva.com/design/DAGBMr6EwMo/kCqjuWBIXrbCQqkqLub-dQ/edit?utm_content=DAGBMr6EwMo&amp;utm_campaign=designshare&amp;utm_medium=link2&amp;utm_source=sharebutton</a:t>
            </a:r>
            <a:r>
              <a:rPr lang="en-US" dirty="0">
                <a:cs typeface="Calibri"/>
              </a:rPr>
              <a:t>. Acesso em: 14 maio 2024.</a:t>
            </a:r>
          </a:p>
          <a:p>
            <a:endParaRPr lang="en-US" dirty="0">
              <a:ea typeface="Calibri" panose="020F0502020204030204"/>
              <a:cs typeface="Calibri"/>
            </a:endParaRPr>
          </a:p>
          <a:p>
            <a:r>
              <a:rPr lang="en-US" dirty="0"/>
              <a:t>6. </a:t>
            </a:r>
            <a:r>
              <a:rPr lang="pt-BR" noProof="0" dirty="0"/>
              <a:t>Valorizar a formação permanente para o exercício profissional, buscar atualização na sua área e afins, apropriar-se de novos conhecimentos e experiências que lhe possibilitem aperfeiçoamento profissional e eficácia e fazer escolhas alinhadas ao exercício da cidadania, ao seu projeto devida, com liberdade, autonomia, consciência crítica e responsabilidade</a:t>
            </a:r>
            <a:r>
              <a:rPr lang="en-US" dirty="0"/>
              <a:t>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573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ea typeface="Calibri" panose="020F0502020204030204"/>
                <a:cs typeface="Calibri"/>
              </a:rPr>
              <a:t>Prazer, Karnal. O poder do feedback. Disponível em: https://www.youtube.com/</a:t>
            </a:r>
            <a:r>
              <a:rPr lang="pt-BR" dirty="0" err="1">
                <a:ea typeface="Calibri" panose="020F0502020204030204"/>
                <a:cs typeface="Calibri"/>
              </a:rPr>
              <a:t>watch?v</a:t>
            </a:r>
            <a:r>
              <a:rPr lang="pt-BR" dirty="0">
                <a:ea typeface="Calibri" panose="020F0502020204030204"/>
                <a:cs typeface="Calibri"/>
              </a:rPr>
              <a:t>=9GiafcoDf6E. Acesso em: 14 maio 2024.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113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ea typeface="Calibri"/>
                <a:cs typeface="Calibri" panose="020F0502020204030204"/>
              </a:rPr>
              <a:t>Para aplicabilidade de atividades que se munem do Pensamento Computacional de maneira desplugadas em sala de aula, ver CREMA (2020); BRACKMANN (2017).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819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pt-BR" dirty="0">
                <a:latin typeface="Verdana"/>
                <a:ea typeface="Verdana"/>
                <a:cs typeface="Calibri" panose="020F0502020204030204"/>
              </a:rPr>
              <a:t>Link da foto:</a:t>
            </a:r>
            <a:br>
              <a:rPr lang="pt-BR" dirty="0">
                <a:latin typeface="Verdana"/>
                <a:ea typeface="Verdana"/>
                <a:cs typeface="Calibri" panose="020F0502020204030204"/>
              </a:rPr>
            </a:br>
            <a:r>
              <a:rPr lang="pt-BR" dirty="0">
                <a:latin typeface="Verdana"/>
                <a:ea typeface="Verdana"/>
                <a:cs typeface="Calibri" panose="020F0502020204030204"/>
              </a:rPr>
              <a:t>Wikipedia. Disponível em: https://pt.wikipedia.org/wiki/Conhece_a_ti_mesmo#/media/Ficheiro:Delphi-temple-to-appolo1.jpg. Acesso em: 14 maio 2024.</a:t>
            </a:r>
          </a:p>
          <a:p>
            <a:pPr algn="l">
              <a:defRPr/>
            </a:pPr>
            <a:endParaRPr lang="pt-BR" dirty="0">
              <a:latin typeface="Verdana"/>
              <a:ea typeface="Verdana"/>
              <a:cs typeface="Calibri" panose="020F0502020204030204"/>
            </a:endParaRPr>
          </a:p>
          <a:p>
            <a:pPr algn="l">
              <a:defRPr/>
            </a:pPr>
            <a:r>
              <a:rPr lang="pt-BR" dirty="0">
                <a:latin typeface="Verdana"/>
                <a:ea typeface="Verdana"/>
                <a:cs typeface="Calibri" panose="020F0502020204030204"/>
              </a:rPr>
              <a:t>Link do desenho:</a:t>
            </a:r>
            <a:br>
              <a:rPr lang="pt-BR" dirty="0">
                <a:latin typeface="Verdana"/>
                <a:ea typeface="Verdana"/>
                <a:cs typeface="Calibri" panose="020F0502020204030204"/>
              </a:rPr>
            </a:br>
            <a:r>
              <a:rPr lang="pt-BR" dirty="0">
                <a:latin typeface="Verdana"/>
                <a:ea typeface="Verdana"/>
                <a:cs typeface="Calibri" panose="020F0502020204030204"/>
              </a:rPr>
              <a:t>Wikipedia. Disponível em: https://pt.wikipedia.org/wiki/M%C3%A1ximas_d%C3%A9lficas#/media/Ficheiro:Athena_RI1.png. Acesso em: 14 maio 2024.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01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Link da imagem:</a:t>
            </a:r>
            <a:br>
              <a:rPr lang="pt-BR" dirty="0"/>
            </a:br>
            <a:r>
              <a:rPr lang="pt-BR" dirty="0" err="1"/>
              <a:t>Freepik</a:t>
            </a:r>
            <a:r>
              <a:rPr lang="pt-BR" dirty="0"/>
              <a:t>. Disponível em: https://br.freepik.com/vetores-</a:t>
            </a:r>
            <a:r>
              <a:rPr lang="pt-BR" dirty="0" err="1"/>
              <a:t>gratis</a:t>
            </a:r>
            <a:r>
              <a:rPr lang="pt-BR" dirty="0"/>
              <a:t>/ilustracao-do-conceito-do-projeto-da-faculdade_29808758.htm#fromView=</a:t>
            </a:r>
            <a:r>
              <a:rPr lang="pt-BR" dirty="0" err="1"/>
              <a:t>search&amp;page</a:t>
            </a:r>
            <a:r>
              <a:rPr lang="pt-BR" dirty="0"/>
              <a:t>=1&amp;position=1&amp;uuid=05e958b3-b5e5-46af-b0ec-e6a4ba90ae75. Acesso em: 14 maio 2024.</a:t>
            </a:r>
            <a:endParaRPr lang="en-US" dirty="0"/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587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>
                <a:cs typeface="Calibri" panose="020F0502020204030204"/>
              </a:rPr>
              <a:t>Freepik</a:t>
            </a:r>
            <a:r>
              <a:rPr lang="pt-BR" dirty="0">
                <a:cs typeface="Calibri" panose="020F0502020204030204"/>
              </a:rPr>
              <a:t>. Disponível em: https://br.freepik.com/fotos-gratis/Imagem: </a:t>
            </a:r>
            <a:r>
              <a:rPr lang="pt-BR" dirty="0" err="1">
                <a:cs typeface="Calibri" panose="020F0502020204030204"/>
              </a:rPr>
              <a:t>Freepik</a:t>
            </a:r>
            <a:r>
              <a:rPr lang="pt-BR" dirty="0">
                <a:cs typeface="Calibri" panose="020F0502020204030204"/>
              </a:rPr>
              <a:t>. Disponível em: https://br.freepik.com/fotos-</a:t>
            </a:r>
            <a:r>
              <a:rPr lang="pt-BR" dirty="0" err="1">
                <a:cs typeface="Calibri" panose="020F0502020204030204"/>
              </a:rPr>
              <a:t>gratis</a:t>
            </a:r>
            <a:r>
              <a:rPr lang="pt-BR" dirty="0">
                <a:cs typeface="Calibri" panose="020F0502020204030204"/>
              </a:rPr>
              <a:t>/conceito-de-ideia-com-lampada_18493779.htm#fromView=</a:t>
            </a:r>
            <a:r>
              <a:rPr lang="pt-BR" dirty="0" err="1">
                <a:cs typeface="Calibri" panose="020F0502020204030204"/>
              </a:rPr>
              <a:t>search&amp;page</a:t>
            </a:r>
            <a:r>
              <a:rPr lang="pt-BR" dirty="0">
                <a:cs typeface="Calibri" panose="020F0502020204030204"/>
              </a:rPr>
              <a:t>=1&amp;position=2&amp;uuid=ca3c9134-4eba-4233-b494-88f53d4aa72f. Acesso em: 14 maio 2024.</a:t>
            </a:r>
            <a:endParaRPr lang="pt-BR" dirty="0"/>
          </a:p>
          <a:p>
            <a:endParaRPr lang="pt-BR" dirty="0">
              <a:cs typeface="Calibri" panose="020F0502020204030204"/>
            </a:endParaRPr>
          </a:p>
          <a:p>
            <a:r>
              <a:rPr lang="pt-BR" dirty="0" err="1">
                <a:cs typeface="Calibri" panose="020F0502020204030204"/>
              </a:rPr>
              <a:t>Flaticon</a:t>
            </a:r>
            <a:r>
              <a:rPr lang="pt-BR" dirty="0">
                <a:cs typeface="Calibri" panose="020F0502020204030204"/>
              </a:rPr>
              <a:t>. Disponível em: https://www.flaticon.com/</a:t>
            </a:r>
            <a:r>
              <a:rPr lang="pt-BR" dirty="0" err="1">
                <a:cs typeface="Calibri" panose="020F0502020204030204"/>
              </a:rPr>
              <a:t>br</a:t>
            </a:r>
            <a:r>
              <a:rPr lang="pt-BR" dirty="0">
                <a:cs typeface="Calibri" panose="020F0502020204030204"/>
              </a:rPr>
              <a:t>/</a:t>
            </a:r>
            <a:r>
              <a:rPr lang="pt-BR" dirty="0" err="1">
                <a:cs typeface="Calibri" panose="020F0502020204030204"/>
              </a:rPr>
              <a:t>icone-gratis</a:t>
            </a:r>
            <a:r>
              <a:rPr lang="pt-BR" dirty="0">
                <a:cs typeface="Calibri" panose="020F0502020204030204"/>
              </a:rPr>
              <a:t>/bubble-chat_9314332?term=</a:t>
            </a:r>
            <a:r>
              <a:rPr lang="pt-BR" dirty="0" err="1">
                <a:cs typeface="Calibri" panose="020F0502020204030204"/>
              </a:rPr>
              <a:t>chat&amp;page</a:t>
            </a:r>
            <a:r>
              <a:rPr lang="pt-BR" dirty="0">
                <a:cs typeface="Calibri" panose="020F0502020204030204"/>
              </a:rPr>
              <a:t>=1&amp;position=10&amp;origin=</a:t>
            </a:r>
            <a:r>
              <a:rPr lang="pt-BR" dirty="0" err="1">
                <a:cs typeface="Calibri" panose="020F0502020204030204"/>
              </a:rPr>
              <a:t>search&amp;related_id</a:t>
            </a:r>
            <a:r>
              <a:rPr lang="pt-BR" dirty="0">
                <a:cs typeface="Calibri" panose="020F0502020204030204"/>
              </a:rPr>
              <a:t>=9314332. Acesso em: 14 maio 2024.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47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Fonte:</a:t>
            </a:r>
            <a:br>
              <a:rPr lang="pt-BR" dirty="0"/>
            </a:b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PAULO (Estado). Escola de Formação e Aperfeiçoamento dos Profissionais da Educação (EFAPE). </a:t>
            </a:r>
            <a:r>
              <a:rPr lang="pt-B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 de Orientação e Estudos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Disponível em: </a:t>
            </a:r>
            <a:r>
              <a:rPr lang="pt-B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https://efape.educacao.sp.gov.br/</a:t>
            </a:r>
            <a:r>
              <a:rPr lang="pt-BR" sz="18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wp-content</a:t>
            </a:r>
            <a:r>
              <a:rPr lang="pt-B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/uploads/2023/11/Documento_Orientador_MultiplicaSP_v03.pdf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Acesso em: 14 maio 2024.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“De acordo com Moscovici (1997), o feedback torna-se útil quando atende aos seguintes requisitos: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descritivo: </a:t>
            </a:r>
            <a:r>
              <a:rPr lang="pt-BR" dirty="0"/>
              <a:t>Ter uma proposta de diálogo, sem julgamentos, apenas relatando o que foi observado.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específico: </a:t>
            </a:r>
            <a:r>
              <a:rPr lang="pt-BR" dirty="0"/>
              <a:t>Proporcionar ao formador a reflexão do seu comportamento e atitudes diante do saber docente, focado no diálogo.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compatível: </a:t>
            </a:r>
            <a:r>
              <a:rPr lang="pt-BR" dirty="0"/>
              <a:t>Estar pautado nas necessidades do observador e do observado, sem constrangimentos, mantendo a ética, sem deixar de enfatizar pontos, tópicos e momentos visíveis a serem trabalhados na melhoria e na dinâmica do formador, durante a reunião com seus cursistas.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dirigido: </a:t>
            </a:r>
            <a:r>
              <a:rPr lang="pt-BR" dirty="0"/>
              <a:t>Deve ser voltado para comportamentos que o observador deva refletir para a melhoria da sua prática. As fragilidades identificadas precisam ser analisadas de forma construtiva e, a partir disso, definidas metas e estratégias para solucionar as dificuldades apresentadas.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solicitado: </a:t>
            </a:r>
            <a:r>
              <a:rPr lang="pt-BR" dirty="0"/>
              <a:t>Deve ser clara para o formador a importância da devolutiva; assim, observador e observado devem combinar previamente o momento das devolutivas, pois, quando isso acontece, fica mais fácil a execução do feedback.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oportuno: </a:t>
            </a:r>
            <a:r>
              <a:rPr lang="pt-BR" dirty="0"/>
              <a:t>O observador precisa atentar-se para o prazo da devolutiva, pois se passar muito tempo entre o ato de observar e o feedback, a devolutiva pode perder o sentido, tornando-se ineficaz.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esclarecedor: </a:t>
            </a:r>
            <a:r>
              <a:rPr lang="pt-BR" dirty="0"/>
              <a:t>Propor uma comunicação clara e objetiva, favorecendo, dessa forma, a construção de um novo olhar sobre os processos de ensino e aprendizagem do adulto professor, contribuindo para o seu processo formativo.”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6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64F166-BCE0-778F-31A4-F709AA234E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12C4B4C-C68F-6082-7FF5-496ABF2B4357}"/>
              </a:ext>
            </a:extLst>
          </p:cNvPr>
          <p:cNvSpPr/>
          <p:nvPr userDrawn="1"/>
        </p:nvSpPr>
        <p:spPr>
          <a:xfrm>
            <a:off x="525676" y="582132"/>
            <a:ext cx="17236648" cy="9122735"/>
          </a:xfrm>
          <a:prstGeom prst="rect">
            <a:avLst/>
          </a:prstGeom>
          <a:solidFill>
            <a:schemeClr val="lt1">
              <a:alpha val="84147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EE32C3-69CF-8C4F-44BD-7D7BEEFABE7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304923" y="8305800"/>
            <a:ext cx="1313091" cy="1265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fape.educacao.sp.gov.br/curriculopaulista/wp-content/uploads/2023/02/Curriculo_Paulista-etapas-Educa%C3%A7%C3%A3o-Infantil-e-Ensino-Fundamental-ISBN.pdf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hyperlink" Target="https://efape.educacao.sp.gov.br/curriculopaulista/wp-content/uploads/2020/08/CURR%C3%8DCULO%20PAULISTA%20etapa%20Ensino%20M%C3%A9dio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r.freepik.com/fotos-gratis/conceito-de-ideia-com-lampada_18493779.htm#fromView=search&amp;page=1&amp;position=2&amp;uuid=ca3c9134-4eba-4233-b494-88f53d4aa72f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br.freepik.com/vetores-gratis/ilustracao-do-conceito-do-projeto-da-faculdade_29808758.htm#fromView=search&amp;page=1&amp;position=1&amp;uuid=05e958b3-b5e5-46af-b0ec-e6a4ba90ae7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M%C3%A1ximas_d%C3%A9lficas#/media/Ficheiro:Athena_RI1.png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t.wikipedia.org/wiki/Conhece_a_ti_mesmo#/media/Ficheiro:Delphi-temple-to-appolo1.jpg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youtu.be/9GiafcoDf6E" TargetMode="External"/><Relationship Id="rId9" Type="http://schemas.openxmlformats.org/officeDocument/2006/relationships/hyperlink" Target="https://www.flaticon.com/br/icone-gratis/bubble-chat_9314332?term=chat&amp;page=1&amp;position=10&amp;origin=search&amp;related_id=931433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GiafcoDf6E?feature=oembed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2A0E14-BCA1-2EAE-1FEC-9270979183B7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8"/>
          <p:cNvSpPr txBox="1"/>
          <p:nvPr/>
        </p:nvSpPr>
        <p:spPr>
          <a:xfrm>
            <a:off x="1696750" y="842920"/>
            <a:ext cx="839163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PAUTA FORMATIVA</a:t>
            </a:r>
          </a:p>
        </p:txBody>
      </p:sp>
      <p:pic>
        <p:nvPicPr>
          <p:cNvPr id="15" name="Imagem 14" descr="Uma imagem contendo objeto, relógio, mesa, pequeno&#10;&#10;Descrição gerada automaticamente">
            <a:extLst>
              <a:ext uri="{FF2B5EF4-FFF2-40B4-BE49-F238E27FC236}">
                <a16:creationId xmlns:a16="http://schemas.microsoft.com/office/drawing/2014/main" id="{76D407D4-57EB-D3BA-577A-B6B60DEFA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36" y="2997761"/>
            <a:ext cx="11315726" cy="6789435"/>
          </a:xfrm>
          <a:prstGeom prst="rect">
            <a:avLst/>
          </a:prstGeom>
          <a:effectLst/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B4101A19-BFD3-4A96-C8AA-960548613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</p:spPr>
      </p:pic>
      <p:pic>
        <p:nvPicPr>
          <p:cNvPr id="21" name="Imagem 20" descr="Forma&#10;&#10;Descrição gerada automaticamente">
            <a:extLst>
              <a:ext uri="{FF2B5EF4-FFF2-40B4-BE49-F238E27FC236}">
                <a16:creationId xmlns:a16="http://schemas.microsoft.com/office/drawing/2014/main" id="{E49BD82A-4D15-ECA5-D54F-A95FB6A03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59806" y="2034424"/>
            <a:ext cx="5645381" cy="10493997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59E40BB4-3D7E-CAA9-4091-5028E99FB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3" y="5547022"/>
            <a:ext cx="5449091" cy="3065114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1B851C3-8519-D47F-72E0-69867B4B3FA2}"/>
              </a:ext>
            </a:extLst>
          </p:cNvPr>
          <p:cNvSpPr txBox="1"/>
          <p:nvPr/>
        </p:nvSpPr>
        <p:spPr>
          <a:xfrm>
            <a:off x="1696750" y="1998795"/>
            <a:ext cx="14951636" cy="1060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6600" b="1" spc="703" dirty="0">
                <a:solidFill>
                  <a:srgbClr val="FF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74FF6C-C2C5-AC03-AEBC-245771EE751F}"/>
              </a:ext>
            </a:extLst>
          </p:cNvPr>
          <p:cNvSpPr txBox="1"/>
          <p:nvPr/>
        </p:nvSpPr>
        <p:spPr>
          <a:xfrm>
            <a:off x="42726" y="9173672"/>
            <a:ext cx="9883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pt-BR" sz="2800" b="1" i="0" u="sng" strike="noStrike" cap="none" baseline="30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ENCONTRO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;p22">
            <a:extLst>
              <a:ext uri="{FF2B5EF4-FFF2-40B4-BE49-F238E27FC236}">
                <a16:creationId xmlns:a16="http://schemas.microsoft.com/office/drawing/2014/main" id="{491B0134-37FD-3CBA-D63A-C8CBDB7A309C}"/>
              </a:ext>
            </a:extLst>
          </p:cNvPr>
          <p:cNvSpPr txBox="1">
            <a:spLocks/>
          </p:cNvSpPr>
          <p:nvPr/>
        </p:nvSpPr>
        <p:spPr>
          <a:xfrm>
            <a:off x="2665708" y="2145408"/>
            <a:ext cx="13808990" cy="670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BRASIL. Resolução CNE/CP nº 1/2020 – Diretrizes Curriculares Nacionais para a Formação Continuada de Professores da Educação Básica e Base Nacional Comum para a Formação Continuada de Professores da Educação Básica (BNC – Formação Continuada). Brasília: MEC, 2020.  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SÃO PAULO (Estado). Secretaria da Educação. Currículo Paulista: etapa Ensino Fundamental. 2020. Disponível em: 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3"/>
              </a:rPr>
              <a:t>https://efape.educacao.sp.gov.br/curriculopaulista/wp-content/uploads/2023/02/Curriculo_Paulista-etapas-Educa%C3%A7%C3%A3o-Infantil-e-Ensino-Fundamental-ISBN.pdf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Acesso em: 22/03/2024.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SÃO PAULO (Estado). Secretaria da Educação. Currículo Paulista: etapa Ensino Médio. 2020. Disponível em: 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4"/>
              </a:rPr>
              <a:t>https://efape.educacao.sp.gov.br/curriculopaulista/wp-content/uploads/2020/08/CURR%C3%8DCULO%20PAULISTA%20etapa%20Ensino%20M%C3%A9dio.pdf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Acesso em: 22/03/2024.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HOLANDA, Sérgio Buarque de. Raízes do Brasil. 21. ed. Rio de Janeiro: J. Olympio, 1990.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WEBER, Max. A ética protestante e o espírito do capitalismo. São Paulo: Pioneira, 1989.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LUKÁCS, G. Democracia Burguesa, Democracia Socialista e outras questões. Nova Escrita/Ensaio, São Paulo: Escrita, ano IV, nº 8, 1981. </a:t>
            </a:r>
          </a:p>
        </p:txBody>
      </p:sp>
      <p:sp>
        <p:nvSpPr>
          <p:cNvPr id="3" name="Oval 17">
            <a:extLst>
              <a:ext uri="{FF2B5EF4-FFF2-40B4-BE49-F238E27FC236}">
                <a16:creationId xmlns:a16="http://schemas.microsoft.com/office/drawing/2014/main" id="{80788C0F-00ED-7776-EA3D-3E6490F6CA26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B7BA3D3-477B-CC1D-528A-03035CCD7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00" y="1023521"/>
            <a:ext cx="1100328" cy="110032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05019DA-145A-54D1-2AF3-0DCFAC20C9A6}"/>
              </a:ext>
            </a:extLst>
          </p:cNvPr>
          <p:cNvGrpSpPr/>
          <p:nvPr/>
        </p:nvGrpSpPr>
        <p:grpSpPr>
          <a:xfrm>
            <a:off x="-716027" y="7775923"/>
            <a:ext cx="4333052" cy="3643718"/>
            <a:chOff x="-1783761" y="4364463"/>
            <a:chExt cx="10493997" cy="8523518"/>
          </a:xfrm>
        </p:grpSpPr>
        <p:pic>
          <p:nvPicPr>
            <p:cNvPr id="8" name="Imagem 7" descr="Ícone&#10;&#10;Descrição gerada automaticamente">
              <a:extLst>
                <a:ext uri="{FF2B5EF4-FFF2-40B4-BE49-F238E27FC236}">
                  <a16:creationId xmlns:a16="http://schemas.microsoft.com/office/drawing/2014/main" id="{9DD6F2D9-2BD5-9EAD-B0C4-1918AC316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">
              <a:extLst>
                <a:ext uri="{FF2B5EF4-FFF2-40B4-BE49-F238E27FC236}">
                  <a16:creationId xmlns:a16="http://schemas.microsoft.com/office/drawing/2014/main" id="{98734DBB-F48A-F24D-7797-347946D84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DDC23A1-2C39-5BD9-0057-C6D0E7818778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6" name="Imagem 15" descr="Ícone&#10;&#10;Descrição gerada automaticamente">
              <a:extLst>
                <a:ext uri="{FF2B5EF4-FFF2-40B4-BE49-F238E27FC236}">
                  <a16:creationId xmlns:a16="http://schemas.microsoft.com/office/drawing/2014/main" id="{842A1024-0300-45A9-7EAD-F20E2DBF2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7" name="Imagem 16" descr="Forma&#10;&#10;Descrição gerada automaticamente">
              <a:extLst>
                <a:ext uri="{FF2B5EF4-FFF2-40B4-BE49-F238E27FC236}">
                  <a16:creationId xmlns:a16="http://schemas.microsoft.com/office/drawing/2014/main" id="{F80BFA7C-651A-286A-5751-1B82DF423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5A1A5CD9-A2F2-5466-2ABA-F3C16A520C0B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76FBFF1E-8043-58E4-C73B-7A79F9CC27B6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  <p:sp>
        <p:nvSpPr>
          <p:cNvPr id="3" name="Oval 17">
            <a:extLst>
              <a:ext uri="{FF2B5EF4-FFF2-40B4-BE49-F238E27FC236}">
                <a16:creationId xmlns:a16="http://schemas.microsoft.com/office/drawing/2014/main" id="{80788C0F-00ED-7776-EA3D-3E6490F6CA26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B7BA3D3-477B-CC1D-528A-03035CCD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00" y="1023521"/>
            <a:ext cx="1100328" cy="1100328"/>
          </a:xfrm>
          <a:prstGeom prst="rect">
            <a:avLst/>
          </a:prstGeom>
        </p:spPr>
      </p:pic>
      <p:sp>
        <p:nvSpPr>
          <p:cNvPr id="6" name="Google Shape;276;p22">
            <a:extLst>
              <a:ext uri="{FF2B5EF4-FFF2-40B4-BE49-F238E27FC236}">
                <a16:creationId xmlns:a16="http://schemas.microsoft.com/office/drawing/2014/main" id="{42714E51-E264-0AA9-526C-6769D793C3F6}"/>
              </a:ext>
            </a:extLst>
          </p:cNvPr>
          <p:cNvSpPr txBox="1">
            <a:spLocks/>
          </p:cNvSpPr>
          <p:nvPr/>
        </p:nvSpPr>
        <p:spPr>
          <a:xfrm>
            <a:off x="2587011" y="2051082"/>
            <a:ext cx="14414630" cy="761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Lista de imagens e vídeos</a:t>
            </a:r>
          </a:p>
          <a:p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Slide 4 -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Prazer, Karnal. O poder do feedback. Disponível em: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4"/>
              </a:rPr>
              <a:t>https://youtu.be/9GiafcoDf6E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Acesso em: 14 maio 2024.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Slide 6 -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Wikipedia. Disponível em: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5"/>
              </a:rPr>
              <a:t>https://pt.wikipedia.org/wiki/Conhece_a_ti_mesmo#/media/Ficheiro:Delphi-temple-to-appolo1.jpg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Acesso em: 14 maio 2024. 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  <a:hlinkClick r:id="rId6"/>
            </a:endParaRPr>
          </a:p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Wikipedia. Disponível em: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6"/>
              </a:rPr>
              <a:t>https://pt.wikipedia.org/wiki/M%C3%A1ximas_d%C3%A9lficas#/media/Ficheiro:Athena_RI1.png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Acesso em: 14 maio 2024. 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Slide 7 -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Freepik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Disponível em: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7"/>
              </a:rPr>
              <a:t>https://br.freepik.com/vetores-gratis/ilustracao-do-conceito-do-projeto-da-faculdade_29808758.htm#fromView=search&amp;page=1&amp;position=1&amp;uuid=05e958b3-b5e5-46af-b0ec-e6a4ba90ae75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. Acesso em: 14 maio 2024.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Slide 8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-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Freepik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Disponível em: https://br.freepik.com/fotos-gratis/Imagem: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Freepik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Disponível em: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8"/>
              </a:rPr>
              <a:t>https://br.freepik.com/fotos-gratis/conceito-de-ideia-com-lampada_18493779.htm#fromView=search&amp;page=1&amp;position=2&amp;uuid=ca3c9134-4eba-4233-b494-88f53d4aa72f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. Acesso em: 14 maio 2024.</a:t>
            </a:r>
            <a:b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</a:b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Flaticon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Disponível em: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9"/>
              </a:rPr>
              <a:t>https://www.flaticon.com/br/icone-gratis/bubble-chat_9314332?term=chat&amp;page=1&amp;position=10&amp;origin=search&amp;related_id=9314332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.</a:t>
            </a:r>
            <a:b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</a:b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Acesso em: 14 maio 2024.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1673092-187E-55BA-BADA-E0D3FA3498A7}"/>
              </a:ext>
            </a:extLst>
          </p:cNvPr>
          <p:cNvGrpSpPr/>
          <p:nvPr/>
        </p:nvGrpSpPr>
        <p:grpSpPr>
          <a:xfrm>
            <a:off x="-716027" y="7775923"/>
            <a:ext cx="4333052" cy="3643718"/>
            <a:chOff x="-1783761" y="4364463"/>
            <a:chExt cx="10493997" cy="8523518"/>
          </a:xfrm>
        </p:grpSpPr>
        <p:pic>
          <p:nvPicPr>
            <p:cNvPr id="8" name="Imagem 7" descr="Ícone&#10;&#10;Descrição gerada automaticamente">
              <a:extLst>
                <a:ext uri="{FF2B5EF4-FFF2-40B4-BE49-F238E27FC236}">
                  <a16:creationId xmlns:a16="http://schemas.microsoft.com/office/drawing/2014/main" id="{86D02926-B125-1BC5-6528-EB203180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">
              <a:extLst>
                <a:ext uri="{FF2B5EF4-FFF2-40B4-BE49-F238E27FC236}">
                  <a16:creationId xmlns:a16="http://schemas.microsoft.com/office/drawing/2014/main" id="{2CB7ABD6-CEE0-03A7-189E-4E145DAAD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78FFAF3-4516-F9AC-145D-86EB356E3AB2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6" name="Imagem 15" descr="Ícone&#10;&#10;Descrição gerada automaticamente">
              <a:extLst>
                <a:ext uri="{FF2B5EF4-FFF2-40B4-BE49-F238E27FC236}">
                  <a16:creationId xmlns:a16="http://schemas.microsoft.com/office/drawing/2014/main" id="{D7530805-5CF0-3744-F189-336CFF852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7" name="Imagem 16" descr="Forma&#10;&#10;Descrição gerada automaticamente">
              <a:extLst>
                <a:ext uri="{FF2B5EF4-FFF2-40B4-BE49-F238E27FC236}">
                  <a16:creationId xmlns:a16="http://schemas.microsoft.com/office/drawing/2014/main" id="{287490E0-D783-19DA-193E-327701694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37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7EEA5D2-155E-0A1E-941F-D51B0C4CBE6C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solidFill>
              <a:srgbClr val="389E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AFC5C21F-CD04-0EF2-C5DB-71BADD2C0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5D6983F2-9A7E-0CC8-850D-17179945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40547" y="1940155"/>
            <a:ext cx="5645381" cy="1049399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4AA1B16B-FA2C-6676-7311-44B55A7D11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4294512"/>
            <a:ext cx="6807199" cy="16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">
            <a:extLst>
              <a:ext uri="{FF2B5EF4-FFF2-40B4-BE49-F238E27FC236}">
                <a16:creationId xmlns:a16="http://schemas.microsoft.com/office/drawing/2014/main" id="{5FB557F3-11A0-8990-5511-32F00E9AD078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8"/>
          <p:cNvSpPr txBox="1"/>
          <p:nvPr/>
        </p:nvSpPr>
        <p:spPr>
          <a:xfrm>
            <a:off x="2549291" y="639354"/>
            <a:ext cx="744725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PERCURSO FORMATIVO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D21F27B-3ACF-816B-02C3-5A712EF3FB73}"/>
              </a:ext>
            </a:extLst>
          </p:cNvPr>
          <p:cNvGrpSpPr/>
          <p:nvPr/>
        </p:nvGrpSpPr>
        <p:grpSpPr>
          <a:xfrm>
            <a:off x="-716027" y="7741633"/>
            <a:ext cx="4333052" cy="3643718"/>
            <a:chOff x="-1783761" y="4364463"/>
            <a:chExt cx="10493997" cy="8523518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A49709DA-C23B-BA81-5C7E-EB6A6C0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B582008F-8656-A4D1-5B0F-0D4709CC9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43B4A37-6860-B71D-CDB3-6535BCFF8269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2" name="Imagem 21" descr="Ícone&#10;&#10;Descrição gerada automaticamente">
              <a:extLst>
                <a:ext uri="{FF2B5EF4-FFF2-40B4-BE49-F238E27FC236}">
                  <a16:creationId xmlns:a16="http://schemas.microsoft.com/office/drawing/2014/main" id="{DF63C970-61ED-8A9D-4987-02F7769D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3" name="Imagem 22" descr="Forma&#10;&#10;Descrição gerada automaticamente">
              <a:extLst>
                <a:ext uri="{FF2B5EF4-FFF2-40B4-BE49-F238E27FC236}">
                  <a16:creationId xmlns:a16="http://schemas.microsoft.com/office/drawing/2014/main" id="{4B662A93-F750-81ED-9DE2-A2D80277D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72E89485-8019-42F2-79CA-8A7F7A243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27" y="1049065"/>
            <a:ext cx="1076960" cy="1084580"/>
          </a:xfrm>
          <a:prstGeom prst="rect">
            <a:avLst/>
          </a:prstGeom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C16D426-4FF6-C98F-79D8-2169831C4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8" y="2584686"/>
            <a:ext cx="16609523" cy="6361905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C44923E9-0EC6-06D6-6A13-9F40B7353E30}"/>
              </a:ext>
            </a:extLst>
          </p:cNvPr>
          <p:cNvSpPr txBox="1"/>
          <p:nvPr/>
        </p:nvSpPr>
        <p:spPr>
          <a:xfrm>
            <a:off x="2549290" y="839171"/>
            <a:ext cx="455190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</p:spTree>
    <p:extLst>
      <p:ext uri="{BB962C8B-B14F-4D97-AF65-F5344CB8AC3E}">
        <p14:creationId xmlns:p14="http://schemas.microsoft.com/office/powerpoint/2010/main" val="41425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14B5B89-88AF-597B-91BD-EF84C25C22EE}"/>
              </a:ext>
            </a:extLst>
          </p:cNvPr>
          <p:cNvGrpSpPr/>
          <p:nvPr/>
        </p:nvGrpSpPr>
        <p:grpSpPr>
          <a:xfrm>
            <a:off x="-716027" y="7775923"/>
            <a:ext cx="4333052" cy="3643718"/>
            <a:chOff x="-1783761" y="4364463"/>
            <a:chExt cx="10493997" cy="8523518"/>
          </a:xfrm>
        </p:grpSpPr>
        <p:pic>
          <p:nvPicPr>
            <p:cNvPr id="26" name="Imagem 25" descr="Ícone&#10;&#10;Descrição gerada automaticamente">
              <a:extLst>
                <a:ext uri="{FF2B5EF4-FFF2-40B4-BE49-F238E27FC236}">
                  <a16:creationId xmlns:a16="http://schemas.microsoft.com/office/drawing/2014/main" id="{1028AFBB-91FD-06EF-E324-F97C3847E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7" name="Imagem 26" descr="Forma&#10;&#10;Descrição gerada automaticamente">
              <a:extLst>
                <a:ext uri="{FF2B5EF4-FFF2-40B4-BE49-F238E27FC236}">
                  <a16:creationId xmlns:a16="http://schemas.microsoft.com/office/drawing/2014/main" id="{87916BF2-12AB-DDAE-2C1C-85057D7DE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066A2A-2A6A-A5B5-3CB0-78528C920927}"/>
              </a:ext>
            </a:extLst>
          </p:cNvPr>
          <p:cNvSpPr txBox="1"/>
          <p:nvPr/>
        </p:nvSpPr>
        <p:spPr>
          <a:xfrm>
            <a:off x="14847053" y="9219760"/>
            <a:ext cx="130937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Canva</a:t>
            </a:r>
          </a:p>
        </p:txBody>
      </p:sp>
      <p:pic>
        <p:nvPicPr>
          <p:cNvPr id="4" name="Imagem 3" descr="Forma, Padrão do plano de fundo, Seta&#10;&#10;Descrição gerada automaticamente">
            <a:extLst>
              <a:ext uri="{FF2B5EF4-FFF2-40B4-BE49-F238E27FC236}">
                <a16:creationId xmlns:a16="http://schemas.microsoft.com/office/drawing/2014/main" id="{2CD71AE1-26C3-D8AD-E630-953E96E40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191" y="2066152"/>
            <a:ext cx="13133502" cy="7532444"/>
          </a:xfrm>
          <a:prstGeom prst="rect">
            <a:avLst/>
          </a:prstGeom>
        </p:spPr>
      </p:pic>
      <p:sp>
        <p:nvSpPr>
          <p:cNvPr id="5" name="CaixaDeTexto 22">
            <a:extLst>
              <a:ext uri="{FF2B5EF4-FFF2-40B4-BE49-F238E27FC236}">
                <a16:creationId xmlns:a16="http://schemas.microsoft.com/office/drawing/2014/main" id="{DD8E3065-9C8B-9791-4D51-4FAC7E040ABA}"/>
              </a:ext>
            </a:extLst>
          </p:cNvPr>
          <p:cNvSpPr txBox="1"/>
          <p:nvPr/>
        </p:nvSpPr>
        <p:spPr>
          <a:xfrm>
            <a:off x="3440273" y="2890567"/>
            <a:ext cx="227707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rgbClr val="191919"/>
                </a:solidFill>
                <a:latin typeface="Verdana"/>
                <a:ea typeface="Verdana"/>
              </a:rPr>
              <a:t>OBJETIVO 1</a:t>
            </a:r>
            <a:endParaRPr lang="pt-BR" sz="2400" b="1" dirty="0">
              <a:latin typeface="Verdana"/>
              <a:ea typeface="Verdana"/>
            </a:endParaRPr>
          </a:p>
        </p:txBody>
      </p:sp>
      <p:sp>
        <p:nvSpPr>
          <p:cNvPr id="7" name="CaixaDeTexto 22">
            <a:extLst>
              <a:ext uri="{FF2B5EF4-FFF2-40B4-BE49-F238E27FC236}">
                <a16:creationId xmlns:a16="http://schemas.microsoft.com/office/drawing/2014/main" id="{66093CC9-10F6-CEAE-F220-E3592662FBC8}"/>
              </a:ext>
            </a:extLst>
          </p:cNvPr>
          <p:cNvSpPr txBox="1"/>
          <p:nvPr/>
        </p:nvSpPr>
        <p:spPr>
          <a:xfrm>
            <a:off x="3440273" y="4747964"/>
            <a:ext cx="227707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rgbClr val="191919"/>
                </a:solidFill>
                <a:latin typeface="Verdana"/>
                <a:ea typeface="Verdana"/>
              </a:rPr>
              <a:t>OBJETIVO 2</a:t>
            </a:r>
            <a:endParaRPr lang="pt-BR" sz="2400" b="1" dirty="0">
              <a:latin typeface="Verdana"/>
              <a:ea typeface="Verdana"/>
            </a:endParaRPr>
          </a:p>
        </p:txBody>
      </p:sp>
      <p:sp>
        <p:nvSpPr>
          <p:cNvPr id="9" name="CaixaDeTexto 22">
            <a:extLst>
              <a:ext uri="{FF2B5EF4-FFF2-40B4-BE49-F238E27FC236}">
                <a16:creationId xmlns:a16="http://schemas.microsoft.com/office/drawing/2014/main" id="{01A1445B-0E98-7D4A-8BE9-6ADAA54B8339}"/>
              </a:ext>
            </a:extLst>
          </p:cNvPr>
          <p:cNvSpPr txBox="1"/>
          <p:nvPr/>
        </p:nvSpPr>
        <p:spPr>
          <a:xfrm>
            <a:off x="3435198" y="6605361"/>
            <a:ext cx="227707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rgbClr val="191919"/>
                </a:solidFill>
                <a:latin typeface="Verdana"/>
                <a:ea typeface="Verdana"/>
              </a:rPr>
              <a:t>TÉCNICA</a:t>
            </a:r>
          </a:p>
        </p:txBody>
      </p:sp>
      <p:sp>
        <p:nvSpPr>
          <p:cNvPr id="10" name="CaixaDeTexto 22">
            <a:extLst>
              <a:ext uri="{FF2B5EF4-FFF2-40B4-BE49-F238E27FC236}">
                <a16:creationId xmlns:a16="http://schemas.microsoft.com/office/drawing/2014/main" id="{4D56E21F-FD0E-9E6B-701E-30997074F8FC}"/>
              </a:ext>
            </a:extLst>
          </p:cNvPr>
          <p:cNvSpPr txBox="1"/>
          <p:nvPr/>
        </p:nvSpPr>
        <p:spPr>
          <a:xfrm>
            <a:off x="3343875" y="8397893"/>
            <a:ext cx="257786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rgbClr val="191919"/>
                </a:solidFill>
                <a:latin typeface="Verdana"/>
                <a:ea typeface="Verdana"/>
              </a:rPr>
              <a:t>ESTRATÉGIA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33BAE0-FD50-8125-B08B-7D3EA7AA3FFF}"/>
              </a:ext>
            </a:extLst>
          </p:cNvPr>
          <p:cNvSpPr txBox="1"/>
          <p:nvPr/>
        </p:nvSpPr>
        <p:spPr>
          <a:xfrm>
            <a:off x="6649270" y="6460905"/>
            <a:ext cx="5959928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15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Mostre-me.</a:t>
            </a:r>
            <a:endParaRPr lang="pt-BR" sz="31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E1FD959-07B9-0F9E-F67D-FD5D72C93EBA}"/>
              </a:ext>
            </a:extLst>
          </p:cNvPr>
          <p:cNvSpPr txBox="1"/>
          <p:nvPr/>
        </p:nvSpPr>
        <p:spPr>
          <a:xfrm>
            <a:off x="6654901" y="2301763"/>
            <a:ext cx="8192152" cy="15465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15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Dialogar sobre os conceitos que fundamentam a socialização da prática e o feedback. 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1A40D33-3506-14EB-14A7-B5CECA5502A4}"/>
              </a:ext>
            </a:extLst>
          </p:cNvPr>
          <p:cNvSpPr txBox="1"/>
          <p:nvPr/>
        </p:nvSpPr>
        <p:spPr>
          <a:xfrm>
            <a:off x="6654901" y="4399121"/>
            <a:ext cx="7297582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15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Socializar a prática pedagógica com os demais colegas de turma. 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F9A05EF-AE2E-7536-887B-8EF8BABB3A20}"/>
              </a:ext>
            </a:extLst>
          </p:cNvPr>
          <p:cNvSpPr txBox="1"/>
          <p:nvPr/>
        </p:nvSpPr>
        <p:spPr>
          <a:xfrm>
            <a:off x="6649270" y="8293340"/>
            <a:ext cx="5959928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15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Relato de prática.</a:t>
            </a:r>
            <a:endParaRPr lang="pt-BR" sz="31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83A55A1-0594-F4E2-54C5-7F41770958E7}"/>
              </a:ext>
            </a:extLst>
          </p:cNvPr>
          <p:cNvSpPr txBox="1"/>
          <p:nvPr/>
        </p:nvSpPr>
        <p:spPr>
          <a:xfrm>
            <a:off x="12791714" y="7389441"/>
            <a:ext cx="311483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Competência Geral Docente: 6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B6F10314-4AB5-AECC-7360-AB738B35EC66}"/>
              </a:ext>
            </a:extLst>
          </p:cNvPr>
          <p:cNvSpPr txBox="1"/>
          <p:nvPr/>
        </p:nvSpPr>
        <p:spPr>
          <a:xfrm>
            <a:off x="2549290" y="639354"/>
            <a:ext cx="11940667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DA PAUTA FORMATIVA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BFF522F8-8AF7-A8F1-50E0-12BD27FFD6A9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3C8CBB4-0AD0-1092-57EE-E7AC02182DB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202" y="1022115"/>
            <a:ext cx="1090295" cy="1090295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999D5F8-7AF6-AF30-547A-FD8D281093C7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3" name="Imagem 22" descr="Ícone&#10;&#10;Descrição gerada automaticamente">
              <a:extLst>
                <a:ext uri="{FF2B5EF4-FFF2-40B4-BE49-F238E27FC236}">
                  <a16:creationId xmlns:a16="http://schemas.microsoft.com/office/drawing/2014/main" id="{E97AAE39-9E55-57FA-A6F4-5EE4D4F27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id="{E80533E9-1B96-5722-7DAD-3A674582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6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9B0F8214-B224-91C1-159B-6437D26F266B}"/>
              </a:ext>
            </a:extLst>
          </p:cNvPr>
          <p:cNvSpPr/>
          <p:nvPr/>
        </p:nvSpPr>
        <p:spPr>
          <a:xfrm>
            <a:off x="735378" y="780659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40C45E-60D9-8008-85A7-C3A5FEDE06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907" y="933598"/>
            <a:ext cx="1105154" cy="1112393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24FC0554-277C-FA10-DDCE-3EDC51F7B320}"/>
              </a:ext>
            </a:extLst>
          </p:cNvPr>
          <p:cNvSpPr txBox="1"/>
          <p:nvPr/>
        </p:nvSpPr>
        <p:spPr>
          <a:xfrm>
            <a:off x="2549293" y="639355"/>
            <a:ext cx="1262885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236"/>
              </a:lnSpc>
            </a:pPr>
            <a:r>
              <a:rPr lang="en-US" sz="3401" b="1" spc="704" dirty="0">
                <a:solidFill>
                  <a:srgbClr val="145DA0"/>
                </a:solidFill>
                <a:latin typeface="Verdana"/>
                <a:ea typeface="Verdana"/>
              </a:rPr>
              <a:t>PARA </a:t>
            </a:r>
            <a:r>
              <a:rPr lang="pt-BR" sz="3401" b="1" spc="704" dirty="0">
                <a:solidFill>
                  <a:srgbClr val="145DA0"/>
                </a:solidFill>
                <a:latin typeface="Verdana"/>
                <a:ea typeface="Verdana"/>
              </a:rPr>
              <a:t>INÍCIO</a:t>
            </a:r>
            <a:r>
              <a:rPr lang="en-US" sz="3401" b="1" spc="704" dirty="0">
                <a:solidFill>
                  <a:srgbClr val="145DA0"/>
                </a:solidFill>
                <a:latin typeface="Verdana"/>
                <a:ea typeface="Verdana"/>
              </a:rPr>
              <a:t> DE CONVERSA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0B0F861-D18A-4226-BA3C-CEF123A9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1828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537AAF7-2BEF-48CE-D846-048B68411C92}"/>
              </a:ext>
            </a:extLst>
          </p:cNvPr>
          <p:cNvSpPr txBox="1"/>
          <p:nvPr/>
        </p:nvSpPr>
        <p:spPr>
          <a:xfrm>
            <a:off x="1013902" y="3161798"/>
            <a:ext cx="6661349" cy="4511873"/>
          </a:xfrm>
          <a:prstGeom prst="roundRect">
            <a:avLst/>
          </a:prstGeom>
          <a:solidFill>
            <a:srgbClr val="ACE2DD"/>
          </a:solidFill>
          <a:ln w="28575">
            <a:solidFill>
              <a:srgbClr val="389E9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latin typeface="Verdana"/>
                <a:ea typeface="Verdana"/>
              </a:rPr>
              <a:t>Quais relações podemos estabelecer entra a fala do Karnal e o Programa Multiplica?</a:t>
            </a:r>
            <a:br>
              <a:rPr lang="pt-BR" sz="3200" b="1" dirty="0">
                <a:latin typeface="Verdana"/>
                <a:ea typeface="Verdana"/>
              </a:rPr>
            </a:br>
            <a:br>
              <a:rPr lang="pt-BR" sz="3200" b="1" dirty="0">
                <a:latin typeface="Verdana"/>
                <a:ea typeface="Verdana"/>
              </a:rPr>
            </a:br>
            <a:r>
              <a:rPr lang="pt-BR" sz="3200" b="1" dirty="0">
                <a:latin typeface="Verdana"/>
                <a:ea typeface="Verdana"/>
              </a:rPr>
              <a:t>E com a formação continuada de professores?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8685F6F-2078-4EC4-3A5F-34FE702C83DF}"/>
              </a:ext>
            </a:extLst>
          </p:cNvPr>
          <p:cNvGrpSpPr/>
          <p:nvPr/>
        </p:nvGrpSpPr>
        <p:grpSpPr>
          <a:xfrm>
            <a:off x="8203650" y="2192282"/>
            <a:ext cx="9227851" cy="6042653"/>
            <a:chOff x="2317819" y="1527316"/>
            <a:chExt cx="12155814" cy="7959966"/>
          </a:xfrm>
        </p:grpSpPr>
        <p:sp>
          <p:nvSpPr>
            <p:cNvPr id="7" name="Google Shape;213;p28">
              <a:extLst>
                <a:ext uri="{FF2B5EF4-FFF2-40B4-BE49-F238E27FC236}">
                  <a16:creationId xmlns:a16="http://schemas.microsoft.com/office/drawing/2014/main" id="{3673290B-2047-A449-EDF1-C900BC9C53B5}"/>
                </a:ext>
              </a:extLst>
            </p:cNvPr>
            <p:cNvSpPr txBox="1"/>
            <p:nvPr/>
          </p:nvSpPr>
          <p:spPr>
            <a:xfrm>
              <a:off x="2549290" y="1527316"/>
              <a:ext cx="11716998" cy="1175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000" b="1" i="0" u="none" strike="noStrike" cap="none" dirty="0">
                  <a:solidFill>
                    <a:srgbClr val="389E94"/>
                  </a:solidFill>
                  <a:latin typeface="Verdana"/>
                  <a:ea typeface="Verdana"/>
                  <a:cs typeface="Verdana"/>
                  <a:sym typeface="Verdana"/>
                </a:rPr>
                <a:t>O PODER DO FEEDBACK | Série “Profissional do Futuro”</a:t>
              </a:r>
              <a:br>
                <a:rPr lang="pt-BR" sz="2800" b="1" i="0" u="none" strike="noStrike" cap="none" dirty="0">
                  <a:solidFill>
                    <a:srgbClr val="389E94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pt-BR" sz="2000" i="0" u="none" strike="noStrike" cap="none" dirty="0">
                  <a:solidFill>
                    <a:srgbClr val="389E94"/>
                  </a:solidFill>
                  <a:latin typeface="Verdana"/>
                  <a:ea typeface="Verdana"/>
                  <a:cs typeface="Verdana"/>
                  <a:sym typeface="Verdana"/>
                </a:rPr>
                <a:t>https://www.youtube.com/watch?v=9GiafcoDf6E</a:t>
              </a:r>
              <a:endParaRPr sz="2800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7D3287F-960C-50CD-DC01-8423A34DF94A}"/>
                </a:ext>
              </a:extLst>
            </p:cNvPr>
            <p:cNvSpPr/>
            <p:nvPr/>
          </p:nvSpPr>
          <p:spPr>
            <a:xfrm>
              <a:off x="2567962" y="2726958"/>
              <a:ext cx="11698325" cy="6580308"/>
            </a:xfrm>
            <a:prstGeom prst="rect">
              <a:avLst/>
            </a:prstGeom>
            <a:solidFill>
              <a:srgbClr val="ACE2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0" name="Google Shape;106;p4">
              <a:extLst>
                <a:ext uri="{FF2B5EF4-FFF2-40B4-BE49-F238E27FC236}">
                  <a16:creationId xmlns:a16="http://schemas.microsoft.com/office/drawing/2014/main" id="{D20BF32C-9101-CB7F-B1E1-30F677E3B8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7819" y="9487282"/>
              <a:ext cx="12153739" cy="0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06;p4">
              <a:extLst>
                <a:ext uri="{FF2B5EF4-FFF2-40B4-BE49-F238E27FC236}">
                  <a16:creationId xmlns:a16="http://schemas.microsoft.com/office/drawing/2014/main" id="{0ED073F0-35B8-07A3-96C6-8183B869C5A2}"/>
                </a:ext>
              </a:extLst>
            </p:cNvPr>
            <p:cNvCxnSpPr>
              <a:cxnSpLocks/>
            </p:cNvCxnSpPr>
            <p:nvPr/>
          </p:nvCxnSpPr>
          <p:spPr>
            <a:xfrm>
              <a:off x="2343837" y="2349589"/>
              <a:ext cx="0" cy="7137693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106;p4">
              <a:extLst>
                <a:ext uri="{FF2B5EF4-FFF2-40B4-BE49-F238E27FC236}">
                  <a16:creationId xmlns:a16="http://schemas.microsoft.com/office/drawing/2014/main" id="{3C0F6F8C-D743-D7C8-3A48-66208F0EB2E5}"/>
                </a:ext>
              </a:extLst>
            </p:cNvPr>
            <p:cNvCxnSpPr>
              <a:cxnSpLocks/>
            </p:cNvCxnSpPr>
            <p:nvPr/>
          </p:nvCxnSpPr>
          <p:spPr>
            <a:xfrm>
              <a:off x="14473633" y="2330927"/>
              <a:ext cx="0" cy="7156355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pic>
        <p:nvPicPr>
          <p:cNvPr id="17" name="Mídia Online 3" title="O PODER DO FEEDBACK | Série “Profissional do Futuro”">
            <a:hlinkClick r:id="" action="ppaction://media"/>
            <a:extLst>
              <a:ext uri="{FF2B5EF4-FFF2-40B4-BE49-F238E27FC236}">
                <a16:creationId xmlns:a16="http://schemas.microsoft.com/office/drawing/2014/main" id="{1ABDC2D4-3058-857C-6798-F41A5D41F5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93540" y="3102965"/>
            <a:ext cx="8880557" cy="499530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EC41551-3080-B66E-4DF1-D9BC47C76366}"/>
              </a:ext>
            </a:extLst>
          </p:cNvPr>
          <p:cNvSpPr txBox="1"/>
          <p:nvPr/>
        </p:nvSpPr>
        <p:spPr>
          <a:xfrm>
            <a:off x="8221825" y="8521809"/>
            <a:ext cx="6222433" cy="732115"/>
          </a:xfrm>
          <a:prstGeom prst="roundRect">
            <a:avLst/>
          </a:prstGeom>
          <a:solidFill>
            <a:srgbClr val="ACE2DD"/>
          </a:solidFill>
          <a:ln w="28575">
            <a:solidFill>
              <a:srgbClr val="389E9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400" b="1" dirty="0">
                <a:latin typeface="Verdana"/>
                <a:ea typeface="Verdana"/>
              </a:rPr>
              <a:t>0:42 a 2:24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D05C234-1A24-BA0E-9208-64428F1497BB}"/>
              </a:ext>
            </a:extLst>
          </p:cNvPr>
          <p:cNvGrpSpPr/>
          <p:nvPr/>
        </p:nvGrpSpPr>
        <p:grpSpPr>
          <a:xfrm>
            <a:off x="-716027" y="7775923"/>
            <a:ext cx="4333052" cy="3643718"/>
            <a:chOff x="-1783761" y="4364463"/>
            <a:chExt cx="10493997" cy="8523518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EE65D27F-9227-B448-59C1-9CF7996AA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48F9B4E4-2959-7B0D-B7F8-9B8F2B794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B895727-D12A-D1A4-2DC7-62533AAC5D20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5" name="Imagem 24" descr="Ícone&#10;&#10;Descrição gerada automaticamente">
              <a:extLst>
                <a:ext uri="{FF2B5EF4-FFF2-40B4-BE49-F238E27FC236}">
                  <a16:creationId xmlns:a16="http://schemas.microsoft.com/office/drawing/2014/main" id="{42C77E6D-4FE1-BA01-25AA-BAAF41CE6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6" name="Imagem 25" descr="Forma&#10;&#10;Descrição gerada automaticamente">
              <a:extLst>
                <a:ext uri="{FF2B5EF4-FFF2-40B4-BE49-F238E27FC236}">
                  <a16:creationId xmlns:a16="http://schemas.microsoft.com/office/drawing/2014/main" id="{9E1CCC92-2BEA-CBBD-6A4B-A9DB544A5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6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00422-65BC-D981-8F5F-9D7A66416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909F48E5-7248-1673-841E-C887936DC197}"/>
              </a:ext>
            </a:extLst>
          </p:cNvPr>
          <p:cNvSpPr/>
          <p:nvPr/>
        </p:nvSpPr>
        <p:spPr>
          <a:xfrm>
            <a:off x="989111" y="3760860"/>
            <a:ext cx="4551901" cy="3627647"/>
          </a:xfrm>
          <a:custGeom>
            <a:avLst/>
            <a:gdLst>
              <a:gd name="connsiteX0" fmla="*/ 0 w 4398263"/>
              <a:gd name="connsiteY0" fmla="*/ 362765 h 3627647"/>
              <a:gd name="connsiteX1" fmla="*/ 362765 w 4398263"/>
              <a:gd name="connsiteY1" fmla="*/ 0 h 3627647"/>
              <a:gd name="connsiteX2" fmla="*/ 4035498 w 4398263"/>
              <a:gd name="connsiteY2" fmla="*/ 0 h 3627647"/>
              <a:gd name="connsiteX3" fmla="*/ 4398263 w 4398263"/>
              <a:gd name="connsiteY3" fmla="*/ 362765 h 3627647"/>
              <a:gd name="connsiteX4" fmla="*/ 4398263 w 4398263"/>
              <a:gd name="connsiteY4" fmla="*/ 3264882 h 3627647"/>
              <a:gd name="connsiteX5" fmla="*/ 4035498 w 4398263"/>
              <a:gd name="connsiteY5" fmla="*/ 3627647 h 3627647"/>
              <a:gd name="connsiteX6" fmla="*/ 362765 w 4398263"/>
              <a:gd name="connsiteY6" fmla="*/ 3627647 h 3627647"/>
              <a:gd name="connsiteX7" fmla="*/ 0 w 4398263"/>
              <a:gd name="connsiteY7" fmla="*/ 3264882 h 3627647"/>
              <a:gd name="connsiteX8" fmla="*/ 0 w 4398263"/>
              <a:gd name="connsiteY8" fmla="*/ 362765 h 362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8263" h="3627647">
                <a:moveTo>
                  <a:pt x="0" y="362765"/>
                </a:moveTo>
                <a:cubicBezTo>
                  <a:pt x="0" y="162415"/>
                  <a:pt x="162415" y="0"/>
                  <a:pt x="362765" y="0"/>
                </a:cubicBezTo>
                <a:lnTo>
                  <a:pt x="4035498" y="0"/>
                </a:lnTo>
                <a:cubicBezTo>
                  <a:pt x="4235848" y="0"/>
                  <a:pt x="4398263" y="162415"/>
                  <a:pt x="4398263" y="362765"/>
                </a:cubicBezTo>
                <a:lnTo>
                  <a:pt x="4398263" y="3264882"/>
                </a:lnTo>
                <a:cubicBezTo>
                  <a:pt x="4398263" y="3465232"/>
                  <a:pt x="4235848" y="3627647"/>
                  <a:pt x="4035498" y="3627647"/>
                </a:cubicBezTo>
                <a:lnTo>
                  <a:pt x="362765" y="3627647"/>
                </a:lnTo>
                <a:cubicBezTo>
                  <a:pt x="162415" y="3627647"/>
                  <a:pt x="0" y="3465232"/>
                  <a:pt x="0" y="3264882"/>
                </a:cubicBezTo>
                <a:lnTo>
                  <a:pt x="0" y="36276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962" tIns="113962" rIns="113962" bIns="891315" numCol="1" spcCol="1270" anchor="t" anchorCtr="0">
            <a:noAutofit/>
          </a:bodyPr>
          <a:lstStyle/>
          <a:p>
            <a:pPr marL="171450" lvl="1" indent="-171450" algn="just" defTabSz="711200" rtl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  <a:t> Conhecimentos específicos de sua área, ambiente institucional e sociocultural. Dividem-se em </a:t>
            </a:r>
            <a:b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  <a:t>duas áreas: conhecimento de conteúdo curricular e conhecimento didático-pedagógico.</a:t>
            </a:r>
          </a:p>
        </p:txBody>
      </p:sp>
      <p:sp>
        <p:nvSpPr>
          <p:cNvPr id="23" name="Forma 22">
            <a:extLst>
              <a:ext uri="{FF2B5EF4-FFF2-40B4-BE49-F238E27FC236}">
                <a16:creationId xmlns:a16="http://schemas.microsoft.com/office/drawing/2014/main" id="{02D3D7D0-4E15-0389-E9C3-0551B17D7D29}"/>
              </a:ext>
            </a:extLst>
          </p:cNvPr>
          <p:cNvSpPr/>
          <p:nvPr/>
        </p:nvSpPr>
        <p:spPr>
          <a:xfrm>
            <a:off x="3492266" y="4737792"/>
            <a:ext cx="4683624" cy="4683624"/>
          </a:xfrm>
          <a:prstGeom prst="leftCircularArrow">
            <a:avLst>
              <a:gd name="adj1" fmla="val 2801"/>
              <a:gd name="adj2" fmla="val 341802"/>
              <a:gd name="adj3" fmla="val 2117312"/>
              <a:gd name="adj4" fmla="val 9024489"/>
              <a:gd name="adj5" fmla="val 326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C07A80C4-BC8E-83D5-68A7-8478FE702B96}"/>
              </a:ext>
            </a:extLst>
          </p:cNvPr>
          <p:cNvSpPr/>
          <p:nvPr/>
        </p:nvSpPr>
        <p:spPr>
          <a:xfrm>
            <a:off x="1966503" y="6611155"/>
            <a:ext cx="3909567" cy="1554706"/>
          </a:xfrm>
          <a:custGeom>
            <a:avLst/>
            <a:gdLst>
              <a:gd name="connsiteX0" fmla="*/ 0 w 3909567"/>
              <a:gd name="connsiteY0" fmla="*/ 155471 h 1554706"/>
              <a:gd name="connsiteX1" fmla="*/ 155471 w 3909567"/>
              <a:gd name="connsiteY1" fmla="*/ 0 h 1554706"/>
              <a:gd name="connsiteX2" fmla="*/ 3754096 w 3909567"/>
              <a:gd name="connsiteY2" fmla="*/ 0 h 1554706"/>
              <a:gd name="connsiteX3" fmla="*/ 3909567 w 3909567"/>
              <a:gd name="connsiteY3" fmla="*/ 155471 h 1554706"/>
              <a:gd name="connsiteX4" fmla="*/ 3909567 w 3909567"/>
              <a:gd name="connsiteY4" fmla="*/ 1399235 h 1554706"/>
              <a:gd name="connsiteX5" fmla="*/ 3754096 w 3909567"/>
              <a:gd name="connsiteY5" fmla="*/ 1554706 h 1554706"/>
              <a:gd name="connsiteX6" fmla="*/ 155471 w 3909567"/>
              <a:gd name="connsiteY6" fmla="*/ 1554706 h 1554706"/>
              <a:gd name="connsiteX7" fmla="*/ 0 w 3909567"/>
              <a:gd name="connsiteY7" fmla="*/ 1399235 h 1554706"/>
              <a:gd name="connsiteX8" fmla="*/ 0 w 3909567"/>
              <a:gd name="connsiteY8" fmla="*/ 155471 h 155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9567" h="1554706">
                <a:moveTo>
                  <a:pt x="0" y="155471"/>
                </a:moveTo>
                <a:cubicBezTo>
                  <a:pt x="0" y="69607"/>
                  <a:pt x="69607" y="0"/>
                  <a:pt x="155471" y="0"/>
                </a:cubicBezTo>
                <a:lnTo>
                  <a:pt x="3754096" y="0"/>
                </a:lnTo>
                <a:cubicBezTo>
                  <a:pt x="3839960" y="0"/>
                  <a:pt x="3909567" y="69607"/>
                  <a:pt x="3909567" y="155471"/>
                </a:cubicBezTo>
                <a:lnTo>
                  <a:pt x="3909567" y="1399235"/>
                </a:lnTo>
                <a:cubicBezTo>
                  <a:pt x="3909567" y="1485099"/>
                  <a:pt x="3839960" y="1554706"/>
                  <a:pt x="3754096" y="1554706"/>
                </a:cubicBezTo>
                <a:lnTo>
                  <a:pt x="155471" y="1554706"/>
                </a:lnTo>
                <a:cubicBezTo>
                  <a:pt x="69607" y="1554706"/>
                  <a:pt x="0" y="1485099"/>
                  <a:pt x="0" y="1399235"/>
                </a:cubicBezTo>
                <a:lnTo>
                  <a:pt x="0" y="1554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71" tIns="105226" rIns="135071" bIns="105226" numCol="1" spcCol="1270" anchor="ctr" anchorCtr="0">
            <a:noAutofit/>
          </a:bodyPr>
          <a:lstStyle/>
          <a:p>
            <a:pPr marL="0" lvl="0" indent="0" algn="ctr" defTabSz="2089150" rtl="0">
              <a:spcBef>
                <a:spcPct val="0"/>
              </a:spcBef>
              <a:buNone/>
            </a:pPr>
            <a:r>
              <a:rPr lang="pt-BR" sz="3600" kern="1200" dirty="0">
                <a:latin typeface="Verdana" panose="020B0604030504040204" pitchFamily="34" charset="0"/>
                <a:ea typeface="Verdana" panose="020B0604030504040204" pitchFamily="34" charset="0"/>
              </a:rPr>
              <a:t>Conhecimento Profissional</a:t>
            </a:r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4924AEC3-F9B2-02F9-9386-E31E8D911F8A}"/>
              </a:ext>
            </a:extLst>
          </p:cNvPr>
          <p:cNvSpPr/>
          <p:nvPr/>
        </p:nvSpPr>
        <p:spPr>
          <a:xfrm>
            <a:off x="6165636" y="3760860"/>
            <a:ext cx="5511584" cy="3627647"/>
          </a:xfrm>
          <a:custGeom>
            <a:avLst/>
            <a:gdLst>
              <a:gd name="connsiteX0" fmla="*/ 0 w 4398263"/>
              <a:gd name="connsiteY0" fmla="*/ 362765 h 3627647"/>
              <a:gd name="connsiteX1" fmla="*/ 362765 w 4398263"/>
              <a:gd name="connsiteY1" fmla="*/ 0 h 3627647"/>
              <a:gd name="connsiteX2" fmla="*/ 4035498 w 4398263"/>
              <a:gd name="connsiteY2" fmla="*/ 0 h 3627647"/>
              <a:gd name="connsiteX3" fmla="*/ 4398263 w 4398263"/>
              <a:gd name="connsiteY3" fmla="*/ 362765 h 3627647"/>
              <a:gd name="connsiteX4" fmla="*/ 4398263 w 4398263"/>
              <a:gd name="connsiteY4" fmla="*/ 3264882 h 3627647"/>
              <a:gd name="connsiteX5" fmla="*/ 4035498 w 4398263"/>
              <a:gd name="connsiteY5" fmla="*/ 3627647 h 3627647"/>
              <a:gd name="connsiteX6" fmla="*/ 362765 w 4398263"/>
              <a:gd name="connsiteY6" fmla="*/ 3627647 h 3627647"/>
              <a:gd name="connsiteX7" fmla="*/ 0 w 4398263"/>
              <a:gd name="connsiteY7" fmla="*/ 3264882 h 3627647"/>
              <a:gd name="connsiteX8" fmla="*/ 0 w 4398263"/>
              <a:gd name="connsiteY8" fmla="*/ 362765 h 362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8263" h="3627647">
                <a:moveTo>
                  <a:pt x="0" y="362765"/>
                </a:moveTo>
                <a:cubicBezTo>
                  <a:pt x="0" y="162415"/>
                  <a:pt x="162415" y="0"/>
                  <a:pt x="362765" y="0"/>
                </a:cubicBezTo>
                <a:lnTo>
                  <a:pt x="4035498" y="0"/>
                </a:lnTo>
                <a:cubicBezTo>
                  <a:pt x="4235848" y="0"/>
                  <a:pt x="4398263" y="162415"/>
                  <a:pt x="4398263" y="362765"/>
                </a:cubicBezTo>
                <a:lnTo>
                  <a:pt x="4398263" y="3264882"/>
                </a:lnTo>
                <a:cubicBezTo>
                  <a:pt x="4398263" y="3465232"/>
                  <a:pt x="4235848" y="3627647"/>
                  <a:pt x="4035498" y="3627647"/>
                </a:cubicBezTo>
                <a:lnTo>
                  <a:pt x="362765" y="3627647"/>
                </a:lnTo>
                <a:cubicBezTo>
                  <a:pt x="162415" y="3627647"/>
                  <a:pt x="0" y="3465232"/>
                  <a:pt x="0" y="3264882"/>
                </a:cubicBezTo>
                <a:lnTo>
                  <a:pt x="0" y="36276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962" tIns="891315" rIns="113962" bIns="113962" numCol="1" spcCol="1270" anchor="t" anchorCtr="0">
            <a:noAutofit/>
          </a:bodyPr>
          <a:lstStyle/>
          <a:p>
            <a:pPr marL="171450" lvl="1" indent="-171450" algn="just" defTabSz="711200" rtl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  <a:t> Refere-se à cultura organizacional das instituições de ensino e do contexto sociocultural em que se está inserido e abrange os itens de observação </a:t>
            </a:r>
            <a:r>
              <a:rPr lang="pt-BR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Netiqueta, Encontro Formativo, Feedback e </a:t>
            </a:r>
            <a:r>
              <a:rPr lang="pt-BR" b="1" i="1" kern="1200" dirty="0">
                <a:latin typeface="Verdana" panose="020B0604030504040204" pitchFamily="34" charset="0"/>
                <a:ea typeface="Verdana" panose="020B0604030504040204" pitchFamily="34" charset="0"/>
              </a:rPr>
              <a:t>Feedforward</a:t>
            </a:r>
            <a:r>
              <a:rPr lang="pt-BR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b="0" kern="12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 Acompanhamento</a:t>
            </a:r>
            <a: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6" name="Seta: Circular 25">
            <a:extLst>
              <a:ext uri="{FF2B5EF4-FFF2-40B4-BE49-F238E27FC236}">
                <a16:creationId xmlns:a16="http://schemas.microsoft.com/office/drawing/2014/main" id="{9C0644EF-AFDE-9D23-E9BA-A00205C32E42}"/>
              </a:ext>
            </a:extLst>
          </p:cNvPr>
          <p:cNvSpPr/>
          <p:nvPr/>
        </p:nvSpPr>
        <p:spPr>
          <a:xfrm>
            <a:off x="8967198" y="1585714"/>
            <a:ext cx="5245624" cy="5245624"/>
          </a:xfrm>
          <a:prstGeom prst="circularArrow">
            <a:avLst>
              <a:gd name="adj1" fmla="val 2501"/>
              <a:gd name="adj2" fmla="val 303058"/>
              <a:gd name="adj3" fmla="val 19521432"/>
              <a:gd name="adj4" fmla="val 12575511"/>
              <a:gd name="adj5" fmla="val 291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04AE3F2D-C0F5-4A76-7192-26AB824F2B3D}"/>
              </a:ext>
            </a:extLst>
          </p:cNvPr>
          <p:cNvSpPr/>
          <p:nvPr/>
        </p:nvSpPr>
        <p:spPr>
          <a:xfrm>
            <a:off x="7478087" y="2983507"/>
            <a:ext cx="3909567" cy="1554706"/>
          </a:xfrm>
          <a:custGeom>
            <a:avLst/>
            <a:gdLst>
              <a:gd name="connsiteX0" fmla="*/ 0 w 3909567"/>
              <a:gd name="connsiteY0" fmla="*/ 155471 h 1554706"/>
              <a:gd name="connsiteX1" fmla="*/ 155471 w 3909567"/>
              <a:gd name="connsiteY1" fmla="*/ 0 h 1554706"/>
              <a:gd name="connsiteX2" fmla="*/ 3754096 w 3909567"/>
              <a:gd name="connsiteY2" fmla="*/ 0 h 1554706"/>
              <a:gd name="connsiteX3" fmla="*/ 3909567 w 3909567"/>
              <a:gd name="connsiteY3" fmla="*/ 155471 h 1554706"/>
              <a:gd name="connsiteX4" fmla="*/ 3909567 w 3909567"/>
              <a:gd name="connsiteY4" fmla="*/ 1399235 h 1554706"/>
              <a:gd name="connsiteX5" fmla="*/ 3754096 w 3909567"/>
              <a:gd name="connsiteY5" fmla="*/ 1554706 h 1554706"/>
              <a:gd name="connsiteX6" fmla="*/ 155471 w 3909567"/>
              <a:gd name="connsiteY6" fmla="*/ 1554706 h 1554706"/>
              <a:gd name="connsiteX7" fmla="*/ 0 w 3909567"/>
              <a:gd name="connsiteY7" fmla="*/ 1399235 h 1554706"/>
              <a:gd name="connsiteX8" fmla="*/ 0 w 3909567"/>
              <a:gd name="connsiteY8" fmla="*/ 155471 h 155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9567" h="1554706">
                <a:moveTo>
                  <a:pt x="0" y="155471"/>
                </a:moveTo>
                <a:cubicBezTo>
                  <a:pt x="0" y="69607"/>
                  <a:pt x="69607" y="0"/>
                  <a:pt x="155471" y="0"/>
                </a:cubicBezTo>
                <a:lnTo>
                  <a:pt x="3754096" y="0"/>
                </a:lnTo>
                <a:cubicBezTo>
                  <a:pt x="3839960" y="0"/>
                  <a:pt x="3909567" y="69607"/>
                  <a:pt x="3909567" y="155471"/>
                </a:cubicBezTo>
                <a:lnTo>
                  <a:pt x="3909567" y="1399235"/>
                </a:lnTo>
                <a:cubicBezTo>
                  <a:pt x="3909567" y="1485099"/>
                  <a:pt x="3839960" y="1554706"/>
                  <a:pt x="3754096" y="1554706"/>
                </a:cubicBezTo>
                <a:lnTo>
                  <a:pt x="155471" y="1554706"/>
                </a:lnTo>
                <a:cubicBezTo>
                  <a:pt x="69607" y="1554706"/>
                  <a:pt x="0" y="1485099"/>
                  <a:pt x="0" y="1399235"/>
                </a:cubicBezTo>
                <a:lnTo>
                  <a:pt x="0" y="1554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71" tIns="105226" rIns="135071" bIns="105226" numCol="1" spcCol="1270" anchor="ctr" anchorCtr="0">
            <a:noAutofit/>
          </a:bodyPr>
          <a:lstStyle/>
          <a:p>
            <a:pPr marL="0" lvl="0" indent="0" algn="ctr" defTabSz="2089150" rtl="0">
              <a:spcBef>
                <a:spcPct val="0"/>
              </a:spcBef>
              <a:buNone/>
            </a:pPr>
            <a:r>
              <a:rPr lang="pt-BR" sz="3600" kern="1200" dirty="0">
                <a:latin typeface="Verdana" panose="020B0604030504040204" pitchFamily="34" charset="0"/>
                <a:ea typeface="Verdana" panose="020B0604030504040204" pitchFamily="34" charset="0"/>
              </a:rPr>
              <a:t>Prática Profissional</a:t>
            </a:r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BDF5B49A-F79B-03E2-594C-807BAECB59C4}"/>
              </a:ext>
            </a:extLst>
          </p:cNvPr>
          <p:cNvSpPr/>
          <p:nvPr/>
        </p:nvSpPr>
        <p:spPr>
          <a:xfrm>
            <a:off x="12012278" y="3760860"/>
            <a:ext cx="4544199" cy="3627647"/>
          </a:xfrm>
          <a:custGeom>
            <a:avLst/>
            <a:gdLst>
              <a:gd name="connsiteX0" fmla="*/ 0 w 4398263"/>
              <a:gd name="connsiteY0" fmla="*/ 362765 h 3627647"/>
              <a:gd name="connsiteX1" fmla="*/ 362765 w 4398263"/>
              <a:gd name="connsiteY1" fmla="*/ 0 h 3627647"/>
              <a:gd name="connsiteX2" fmla="*/ 4035498 w 4398263"/>
              <a:gd name="connsiteY2" fmla="*/ 0 h 3627647"/>
              <a:gd name="connsiteX3" fmla="*/ 4398263 w 4398263"/>
              <a:gd name="connsiteY3" fmla="*/ 362765 h 3627647"/>
              <a:gd name="connsiteX4" fmla="*/ 4398263 w 4398263"/>
              <a:gd name="connsiteY4" fmla="*/ 3264882 h 3627647"/>
              <a:gd name="connsiteX5" fmla="*/ 4035498 w 4398263"/>
              <a:gd name="connsiteY5" fmla="*/ 3627647 h 3627647"/>
              <a:gd name="connsiteX6" fmla="*/ 362765 w 4398263"/>
              <a:gd name="connsiteY6" fmla="*/ 3627647 h 3627647"/>
              <a:gd name="connsiteX7" fmla="*/ 0 w 4398263"/>
              <a:gd name="connsiteY7" fmla="*/ 3264882 h 3627647"/>
              <a:gd name="connsiteX8" fmla="*/ 0 w 4398263"/>
              <a:gd name="connsiteY8" fmla="*/ 362765 h 362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8263" h="3627647">
                <a:moveTo>
                  <a:pt x="0" y="362765"/>
                </a:moveTo>
                <a:cubicBezTo>
                  <a:pt x="0" y="162415"/>
                  <a:pt x="162415" y="0"/>
                  <a:pt x="362765" y="0"/>
                </a:cubicBezTo>
                <a:lnTo>
                  <a:pt x="4035498" y="0"/>
                </a:lnTo>
                <a:cubicBezTo>
                  <a:pt x="4235848" y="0"/>
                  <a:pt x="4398263" y="162415"/>
                  <a:pt x="4398263" y="362765"/>
                </a:cubicBezTo>
                <a:lnTo>
                  <a:pt x="4398263" y="3264882"/>
                </a:lnTo>
                <a:cubicBezTo>
                  <a:pt x="4398263" y="3465232"/>
                  <a:pt x="4235848" y="3627647"/>
                  <a:pt x="4035498" y="3627647"/>
                </a:cubicBezTo>
                <a:lnTo>
                  <a:pt x="362765" y="3627647"/>
                </a:lnTo>
                <a:cubicBezTo>
                  <a:pt x="162415" y="3627647"/>
                  <a:pt x="0" y="3465232"/>
                  <a:pt x="0" y="3264882"/>
                </a:cubicBezTo>
                <a:lnTo>
                  <a:pt x="0" y="36276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962" tIns="113962" rIns="113962" bIns="891315" numCol="1" spcCol="1270" anchor="t" anchorCtr="0">
            <a:noAutofit/>
          </a:bodyPr>
          <a:lstStyle/>
          <a:p>
            <a:pPr marL="171450" lvl="1" indent="-171450" algn="just" defTabSz="711200" rtl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kern="1200" dirty="0">
                <a:latin typeface="Verdana" panose="020B0604030504040204" pitchFamily="34" charset="0"/>
                <a:ea typeface="Verdana" panose="020B0604030504040204" pitchFamily="34" charset="0"/>
              </a:rPr>
              <a:t>Comprometimento com a profissão docente, assumindo o pleno exercício de suas atribuições e responsabilidades.</a:t>
            </a: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AD4471E3-7225-21E3-A3DF-3C8FECE28E05}"/>
              </a:ext>
            </a:extLst>
          </p:cNvPr>
          <p:cNvSpPr/>
          <p:nvPr/>
        </p:nvSpPr>
        <p:spPr>
          <a:xfrm>
            <a:off x="12989670" y="6611155"/>
            <a:ext cx="3909567" cy="1554706"/>
          </a:xfrm>
          <a:custGeom>
            <a:avLst/>
            <a:gdLst>
              <a:gd name="connsiteX0" fmla="*/ 0 w 3909567"/>
              <a:gd name="connsiteY0" fmla="*/ 155471 h 1554706"/>
              <a:gd name="connsiteX1" fmla="*/ 155471 w 3909567"/>
              <a:gd name="connsiteY1" fmla="*/ 0 h 1554706"/>
              <a:gd name="connsiteX2" fmla="*/ 3754096 w 3909567"/>
              <a:gd name="connsiteY2" fmla="*/ 0 h 1554706"/>
              <a:gd name="connsiteX3" fmla="*/ 3909567 w 3909567"/>
              <a:gd name="connsiteY3" fmla="*/ 155471 h 1554706"/>
              <a:gd name="connsiteX4" fmla="*/ 3909567 w 3909567"/>
              <a:gd name="connsiteY4" fmla="*/ 1399235 h 1554706"/>
              <a:gd name="connsiteX5" fmla="*/ 3754096 w 3909567"/>
              <a:gd name="connsiteY5" fmla="*/ 1554706 h 1554706"/>
              <a:gd name="connsiteX6" fmla="*/ 155471 w 3909567"/>
              <a:gd name="connsiteY6" fmla="*/ 1554706 h 1554706"/>
              <a:gd name="connsiteX7" fmla="*/ 0 w 3909567"/>
              <a:gd name="connsiteY7" fmla="*/ 1399235 h 1554706"/>
              <a:gd name="connsiteX8" fmla="*/ 0 w 3909567"/>
              <a:gd name="connsiteY8" fmla="*/ 155471 h 155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9567" h="1554706">
                <a:moveTo>
                  <a:pt x="0" y="155471"/>
                </a:moveTo>
                <a:cubicBezTo>
                  <a:pt x="0" y="69607"/>
                  <a:pt x="69607" y="0"/>
                  <a:pt x="155471" y="0"/>
                </a:cubicBezTo>
                <a:lnTo>
                  <a:pt x="3754096" y="0"/>
                </a:lnTo>
                <a:cubicBezTo>
                  <a:pt x="3839960" y="0"/>
                  <a:pt x="3909567" y="69607"/>
                  <a:pt x="3909567" y="155471"/>
                </a:cubicBezTo>
                <a:lnTo>
                  <a:pt x="3909567" y="1399235"/>
                </a:lnTo>
                <a:cubicBezTo>
                  <a:pt x="3909567" y="1485099"/>
                  <a:pt x="3839960" y="1554706"/>
                  <a:pt x="3754096" y="1554706"/>
                </a:cubicBezTo>
                <a:lnTo>
                  <a:pt x="155471" y="1554706"/>
                </a:lnTo>
                <a:cubicBezTo>
                  <a:pt x="69607" y="1554706"/>
                  <a:pt x="0" y="1485099"/>
                  <a:pt x="0" y="1399235"/>
                </a:cubicBezTo>
                <a:lnTo>
                  <a:pt x="0" y="1554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71" tIns="105226" rIns="135071" bIns="105226" numCol="1" spcCol="1270" anchor="ctr" anchorCtr="0">
            <a:noAutofit/>
          </a:bodyPr>
          <a:lstStyle/>
          <a:p>
            <a:pPr marL="0" lvl="0" indent="0" algn="ctr" defTabSz="2089150">
              <a:spcBef>
                <a:spcPct val="0"/>
              </a:spcBef>
              <a:buNone/>
            </a:pPr>
            <a:r>
              <a:rPr lang="pt-BR" sz="3600" kern="1200" dirty="0">
                <a:latin typeface="Verdana" panose="020B0604030504040204" pitchFamily="34" charset="0"/>
                <a:ea typeface="Verdana" panose="020B0604030504040204" pitchFamily="34" charset="0"/>
              </a:rPr>
              <a:t>Engajamento Profissional</a:t>
            </a:r>
          </a:p>
        </p:txBody>
      </p:sp>
      <p:sp>
        <p:nvSpPr>
          <p:cNvPr id="570" name="CaixaDeTexto 569">
            <a:extLst>
              <a:ext uri="{FF2B5EF4-FFF2-40B4-BE49-F238E27FC236}">
                <a16:creationId xmlns:a16="http://schemas.microsoft.com/office/drawing/2014/main" id="{05C772BC-1F70-950E-20B8-0762C95C3279}"/>
              </a:ext>
            </a:extLst>
          </p:cNvPr>
          <p:cNvSpPr txBox="1"/>
          <p:nvPr/>
        </p:nvSpPr>
        <p:spPr>
          <a:xfrm>
            <a:off x="5116275" y="9426895"/>
            <a:ext cx="8055450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dirty="0">
                <a:latin typeface="Verdana" panose="020B0604030504040204" pitchFamily="34" charset="0"/>
              </a:rPr>
              <a:t>EFAPE. </a:t>
            </a:r>
            <a:r>
              <a:rPr lang="pt-BR" sz="2000" i="1" dirty="0">
                <a:latin typeface="Verdana" panose="020B0604030504040204" pitchFamily="34" charset="0"/>
              </a:rPr>
              <a:t>Documento de Orientação e Estudos</a:t>
            </a:r>
            <a:r>
              <a:rPr lang="pt-BR" sz="2000" dirty="0">
                <a:latin typeface="Verdana" panose="020B0604030504040204" pitchFamily="34" charset="0"/>
              </a:rPr>
              <a:t>, 2024.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EF43BA4-2DF1-E208-85BB-27003319B690}"/>
              </a:ext>
            </a:extLst>
          </p:cNvPr>
          <p:cNvGrpSpPr/>
          <p:nvPr/>
        </p:nvGrpSpPr>
        <p:grpSpPr>
          <a:xfrm>
            <a:off x="-716027" y="7775923"/>
            <a:ext cx="4333052" cy="3643718"/>
            <a:chOff x="-1783761" y="4364463"/>
            <a:chExt cx="10493997" cy="8523518"/>
          </a:xfrm>
        </p:grpSpPr>
        <p:pic>
          <p:nvPicPr>
            <p:cNvPr id="4" name="Imagem 3" descr="Ícone&#10;&#10;Descrição gerada automaticamente">
              <a:extLst>
                <a:ext uri="{FF2B5EF4-FFF2-40B4-BE49-F238E27FC236}">
                  <a16:creationId xmlns:a16="http://schemas.microsoft.com/office/drawing/2014/main" id="{67F23CF7-C7D3-7F43-13F8-4DE2B072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5D7D52E6-CB2E-61D4-B821-8B318AAD7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64EE1A5-5C14-28CE-B0AF-6C6641D7362E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3" name="Imagem 12" descr="Ícone&#10;&#10;Descrição gerada automaticamente">
              <a:extLst>
                <a:ext uri="{FF2B5EF4-FFF2-40B4-BE49-F238E27FC236}">
                  <a16:creationId xmlns:a16="http://schemas.microsoft.com/office/drawing/2014/main" id="{22F7FE1B-8F5D-D927-452C-132B69611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">
              <a:extLst>
                <a:ext uri="{FF2B5EF4-FFF2-40B4-BE49-F238E27FC236}">
                  <a16:creationId xmlns:a16="http://schemas.microsoft.com/office/drawing/2014/main" id="{FE2F61E1-FE79-EA32-F3A4-40EBAC0D5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15" name="TextBox 8">
            <a:extLst>
              <a:ext uri="{FF2B5EF4-FFF2-40B4-BE49-F238E27FC236}">
                <a16:creationId xmlns:a16="http://schemas.microsoft.com/office/drawing/2014/main" id="{46AF6CCD-F064-22D1-1503-026383C9A262}"/>
              </a:ext>
            </a:extLst>
          </p:cNvPr>
          <p:cNvSpPr txBox="1"/>
          <p:nvPr/>
        </p:nvSpPr>
        <p:spPr>
          <a:xfrm>
            <a:off x="2549290" y="639354"/>
            <a:ext cx="1020977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CONCEITOS IMPORTANTES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5178D9F8-5108-E6FB-9231-1DC879943B2C}"/>
              </a:ext>
            </a:extLst>
          </p:cNvPr>
          <p:cNvSpPr txBox="1"/>
          <p:nvPr/>
        </p:nvSpPr>
        <p:spPr>
          <a:xfrm>
            <a:off x="2549290" y="839171"/>
            <a:ext cx="455190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Socialização da prática </a:t>
            </a:r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E9EC2455-49C3-690D-6350-484483B3CEFB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B8CBCD4-82CF-6B28-264F-6B088CC7D7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33" y="1017613"/>
            <a:ext cx="1130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00422-65BC-D981-8F5F-9D7A66416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3E7AA50-5526-B11F-972D-4EC95948CB80}"/>
              </a:ext>
            </a:extLst>
          </p:cNvPr>
          <p:cNvGrpSpPr/>
          <p:nvPr/>
        </p:nvGrpSpPr>
        <p:grpSpPr>
          <a:xfrm>
            <a:off x="-716027" y="7775923"/>
            <a:ext cx="4333052" cy="3643718"/>
            <a:chOff x="-1783761" y="4364463"/>
            <a:chExt cx="10493997" cy="8523518"/>
          </a:xfrm>
        </p:grpSpPr>
        <p:pic>
          <p:nvPicPr>
            <p:cNvPr id="4" name="Imagem 3" descr="Ícone&#10;&#10;Descrição gerada automaticamente">
              <a:extLst>
                <a:ext uri="{FF2B5EF4-FFF2-40B4-BE49-F238E27FC236}">
                  <a16:creationId xmlns:a16="http://schemas.microsoft.com/office/drawing/2014/main" id="{6F87DB1C-F646-2BCB-812C-C6C17CEC3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4406700D-818F-C933-FE8E-500C9627C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A16D3AF-A5DF-C267-45A2-2200894B1468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7" name="Imagem 16" descr="Ícone&#10;&#10;Descrição gerada automaticamente">
              <a:extLst>
                <a:ext uri="{FF2B5EF4-FFF2-40B4-BE49-F238E27FC236}">
                  <a16:creationId xmlns:a16="http://schemas.microsoft.com/office/drawing/2014/main" id="{356A7784-36AA-9FD8-3B3E-3A01EFD50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8" name="Imagem 17" descr="Forma&#10;&#10;Descrição gerada automaticamente">
              <a:extLst>
                <a:ext uri="{FF2B5EF4-FFF2-40B4-BE49-F238E27FC236}">
                  <a16:creationId xmlns:a16="http://schemas.microsoft.com/office/drawing/2014/main" id="{0E14F5C6-8EC0-1448-8A27-A83D63F36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972E24E8-CA82-6566-C805-C794430A616F}"/>
              </a:ext>
            </a:extLst>
          </p:cNvPr>
          <p:cNvSpPr txBox="1"/>
          <p:nvPr/>
        </p:nvSpPr>
        <p:spPr>
          <a:xfrm>
            <a:off x="2549290" y="639354"/>
            <a:ext cx="1020977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CONCEITOS IMPORTANTES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051247C4-6A63-9FE8-3FBB-965EAB5656BD}"/>
              </a:ext>
            </a:extLst>
          </p:cNvPr>
          <p:cNvSpPr txBox="1"/>
          <p:nvPr/>
        </p:nvSpPr>
        <p:spPr>
          <a:xfrm>
            <a:off x="2549290" y="839171"/>
            <a:ext cx="7688014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Socialização da prática</a:t>
            </a: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ABB760FA-C437-9475-2A34-D41BB723A025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B225AE20-2E0D-C0BD-0A0A-7B841E27AE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33" y="1017613"/>
            <a:ext cx="1130300" cy="11303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8F3DC55-FD8D-FE5C-3E83-DF036DCD7C5E}"/>
              </a:ext>
            </a:extLst>
          </p:cNvPr>
          <p:cNvSpPr txBox="1"/>
          <p:nvPr/>
        </p:nvSpPr>
        <p:spPr>
          <a:xfrm>
            <a:off x="3129840" y="8032548"/>
            <a:ext cx="54127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“Conhece-te a ti mesmo e conhecerá o universo e os deuses.”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Frase atribuída a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Sócrates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baseada em uma das máximas délficas e inscrita no Templo de Apolo, em Delfos.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638AA2-0485-F227-8BA6-5FBF506EC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993" y="4727307"/>
            <a:ext cx="7311650" cy="3121942"/>
          </a:xfrm>
          <a:prstGeom prst="rect">
            <a:avLst/>
          </a:prstGeom>
        </p:spPr>
      </p:pic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7DCF770A-1D2A-B556-127A-2C24D442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19" y="3456442"/>
            <a:ext cx="3394824" cy="254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ndefined">
            <a:extLst>
              <a:ext uri="{FF2B5EF4-FFF2-40B4-BE49-F238E27FC236}">
                <a16:creationId xmlns:a16="http://schemas.microsoft.com/office/drawing/2014/main" id="{83C9CCC5-C5AC-42BE-5032-0CDD7B8B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96" y="3814511"/>
            <a:ext cx="1694766" cy="21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060FC8A-2A1B-FAD4-A0E0-A18FF91B6A1E}"/>
              </a:ext>
            </a:extLst>
          </p:cNvPr>
          <p:cNvSpPr txBox="1"/>
          <p:nvPr/>
        </p:nvSpPr>
        <p:spPr>
          <a:xfrm>
            <a:off x="1230994" y="2638186"/>
            <a:ext cx="7311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267AC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Refletir sobre o espaço fundamental que o trabalho tem na nossa vida talvez ajude a explicar a dificuldade em ouvir ou dar feedback.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CD52DF-95E1-852A-92B7-B0DFA1DC972B}"/>
              </a:ext>
            </a:extLst>
          </p:cNvPr>
          <p:cNvSpPr txBox="1"/>
          <p:nvPr/>
        </p:nvSpPr>
        <p:spPr>
          <a:xfrm>
            <a:off x="9263466" y="7381137"/>
            <a:ext cx="7347763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“Para que possamos fazer escolhas mais conscientes a respeito do que valorizamos e buscamos conquistar por meio do trabalho, precisamos entender, mais profundamente, </a:t>
            </a:r>
          </a:p>
          <a:p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o que nos motiva”.</a:t>
            </a:r>
          </a:p>
          <a:p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Lucia Barbosa de Oliveira, Curso de Autoconhecimento e</a:t>
            </a:r>
            <a:b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Trajetória Profissional, FGV, 2024. </a:t>
            </a: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C0FB56-DB7A-5A04-5588-BB97A7EBB68E}"/>
              </a:ext>
            </a:extLst>
          </p:cNvPr>
          <p:cNvSpPr txBox="1"/>
          <p:nvPr/>
        </p:nvSpPr>
        <p:spPr>
          <a:xfrm>
            <a:off x="9263466" y="3527035"/>
            <a:ext cx="74178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Para </a:t>
            </a:r>
            <a:r>
              <a:rPr lang="pt-BR" sz="1800" b="1" i="0" dirty="0">
                <a:solidFill>
                  <a:srgbClr val="040C2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Marx</a:t>
            </a:r>
            <a:r>
              <a:rPr lang="pt-BR" sz="18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o </a:t>
            </a:r>
            <a:r>
              <a:rPr lang="pt-BR" sz="1800" b="0" i="0" dirty="0">
                <a:solidFill>
                  <a:srgbClr val="040C2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trabalho</a:t>
            </a:r>
            <a:r>
              <a:rPr lang="pt-BR" sz="18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é uma dimensão ineliminável da vida humana, isto é, uma dimensão ontológica fundamental, pois, por meio dele, o homem cria, livre e conscientemente, a realidade, bem como o permite dar um salto da mera existência orgânica à sociabilidade</a:t>
            </a:r>
            <a:r>
              <a:rPr lang="pt-BR" sz="16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pt-BR" sz="1600" b="1" i="0" dirty="0" err="1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Luckács</a:t>
            </a:r>
            <a:r>
              <a:rPr lang="pt-BR" sz="16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1981, p. 12).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474866-1600-336B-51D0-3ED444F05B66}"/>
              </a:ext>
            </a:extLst>
          </p:cNvPr>
          <p:cNvSpPr txBox="1"/>
          <p:nvPr/>
        </p:nvSpPr>
        <p:spPr>
          <a:xfrm>
            <a:off x="9263467" y="2062670"/>
            <a:ext cx="7417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pt-BR" sz="1800" b="0" i="0" dirty="0">
                <a:solidFill>
                  <a:srgbClr val="040C2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 trabalho dignifica o homem</a:t>
            </a:r>
            <a:r>
              <a:rPr lang="pt-BR" sz="18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”. </a:t>
            </a:r>
          </a:p>
          <a:p>
            <a:r>
              <a:rPr lang="pt-BR" sz="1800" b="1" dirty="0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</a:t>
            </a:r>
            <a:r>
              <a:rPr lang="pt-BR" sz="1800" b="1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Weber </a:t>
            </a:r>
            <a:r>
              <a:rPr lang="pt-BR" sz="18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destacou que o trabalho se encaixava como uma das ações sociais mais nobres e dignas presentes na sociedade.</a:t>
            </a: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D75652D4-5C48-6659-4C19-22E60543C61A}"/>
              </a:ext>
            </a:extLst>
          </p:cNvPr>
          <p:cNvGrpSpPr/>
          <p:nvPr/>
        </p:nvGrpSpPr>
        <p:grpSpPr>
          <a:xfrm>
            <a:off x="9122399" y="2147330"/>
            <a:ext cx="7587713" cy="7203577"/>
            <a:chOff x="9122399" y="2184345"/>
            <a:chExt cx="7587713" cy="7203577"/>
          </a:xfrm>
        </p:grpSpPr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B15794A0-372D-4092-9EEF-5B0AC00FAF09}"/>
                </a:ext>
              </a:extLst>
            </p:cNvPr>
            <p:cNvCxnSpPr>
              <a:cxnSpLocks/>
            </p:cNvCxnSpPr>
            <p:nvPr/>
          </p:nvCxnSpPr>
          <p:spPr>
            <a:xfrm>
              <a:off x="9151143" y="2184345"/>
              <a:ext cx="0" cy="7203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DEC2A78B-1C40-9FEA-67C0-9F92EC993FED}"/>
                </a:ext>
              </a:extLst>
            </p:cNvPr>
            <p:cNvCxnSpPr/>
            <p:nvPr/>
          </p:nvCxnSpPr>
          <p:spPr>
            <a:xfrm>
              <a:off x="9151194" y="3402907"/>
              <a:ext cx="75589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86C18757-C7A6-382A-7A6A-09A014C5EDFC}"/>
                </a:ext>
              </a:extLst>
            </p:cNvPr>
            <p:cNvCxnSpPr>
              <a:cxnSpLocks/>
            </p:cNvCxnSpPr>
            <p:nvPr/>
          </p:nvCxnSpPr>
          <p:spPr>
            <a:xfrm>
              <a:off x="9151194" y="5180013"/>
              <a:ext cx="75589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316F72CA-987D-E3C2-61B2-CE3F3B1BAD88}"/>
                </a:ext>
              </a:extLst>
            </p:cNvPr>
            <p:cNvCxnSpPr>
              <a:cxnSpLocks/>
            </p:cNvCxnSpPr>
            <p:nvPr/>
          </p:nvCxnSpPr>
          <p:spPr>
            <a:xfrm>
              <a:off x="9122399" y="7234300"/>
              <a:ext cx="75589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3126533-E281-70C9-503E-2F563D43D91B}"/>
              </a:ext>
            </a:extLst>
          </p:cNvPr>
          <p:cNvSpPr txBox="1"/>
          <p:nvPr/>
        </p:nvSpPr>
        <p:spPr>
          <a:xfrm>
            <a:off x="9263466" y="5304643"/>
            <a:ext cx="7446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 terra onde todos são barões não é possível acordo coletivo durável, a não ser por uma força exterior respeitável e temida </a:t>
            </a:r>
            <a:r>
              <a:rPr lang="pt-BR" sz="16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1600" b="1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Holanda</a:t>
            </a:r>
            <a:r>
              <a:rPr lang="pt-BR" sz="1600" b="0" i="0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1990, p. 4).</a:t>
            </a:r>
          </a:p>
          <a:p>
            <a:r>
              <a:rPr lang="pt-BR" sz="1800" dirty="0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Sergio Buarque fala da cultura personalista brasileira, herdada do colonizador, e traz uma interessante ideia sobre cooperação profissional.</a:t>
            </a: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31E794-5A0A-DE87-4826-4DF83199BBD5}"/>
              </a:ext>
            </a:extLst>
          </p:cNvPr>
          <p:cNvSpPr txBox="1"/>
          <p:nvPr/>
        </p:nvSpPr>
        <p:spPr>
          <a:xfrm>
            <a:off x="1920035" y="5010352"/>
            <a:ext cx="6398567" cy="766167"/>
          </a:xfrm>
          <a:prstGeom prst="roundRect">
            <a:avLst/>
          </a:prstGeom>
          <a:solidFill>
            <a:srgbClr val="ACE2DD"/>
          </a:solidFill>
          <a:ln w="28575">
            <a:solidFill>
              <a:srgbClr val="389E9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latin typeface="Verdana"/>
                <a:ea typeface="Verdana"/>
              </a:rPr>
              <a:t>Socialização da prática</a:t>
            </a:r>
            <a:endParaRPr lang="pt-BR" sz="1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6A4AF7-28C4-6CDD-573A-050A07252B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2758" r="4797"/>
          <a:stretch/>
        </p:blipFill>
        <p:spPr>
          <a:xfrm>
            <a:off x="9144000" y="2238703"/>
            <a:ext cx="6858000" cy="741869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6EDE351D-D293-A71B-7636-29EEB65A2DEB}"/>
              </a:ext>
            </a:extLst>
          </p:cNvPr>
          <p:cNvGrpSpPr/>
          <p:nvPr/>
        </p:nvGrpSpPr>
        <p:grpSpPr>
          <a:xfrm>
            <a:off x="-718688" y="7718213"/>
            <a:ext cx="4333052" cy="3643718"/>
            <a:chOff x="-1783761" y="4364463"/>
            <a:chExt cx="10493997" cy="8523518"/>
          </a:xfrm>
        </p:grpSpPr>
        <p:pic>
          <p:nvPicPr>
            <p:cNvPr id="3" name="Imagem 2" descr="Ícone&#10;&#10;Descrição gerada automaticamente">
              <a:extLst>
                <a:ext uri="{FF2B5EF4-FFF2-40B4-BE49-F238E27FC236}">
                  <a16:creationId xmlns:a16="http://schemas.microsoft.com/office/drawing/2014/main" id="{9657F15F-EABC-A48B-45CB-AFF462CD8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5" name="Imagem 4" descr="Forma&#10;&#10;Descrição gerada automaticamente">
              <a:extLst>
                <a:ext uri="{FF2B5EF4-FFF2-40B4-BE49-F238E27FC236}">
                  <a16:creationId xmlns:a16="http://schemas.microsoft.com/office/drawing/2014/main" id="{6A959B64-F139-857E-D22A-77012E7B6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7" name="Oval 14">
            <a:extLst>
              <a:ext uri="{FF2B5EF4-FFF2-40B4-BE49-F238E27FC236}">
                <a16:creationId xmlns:a16="http://schemas.microsoft.com/office/drawing/2014/main" id="{13BC2968-1993-B29E-F18F-A1C15426AF31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3F86A26-0C9C-AC9F-13BC-B9C0FA71228B}"/>
              </a:ext>
            </a:extLst>
          </p:cNvPr>
          <p:cNvSpPr txBox="1"/>
          <p:nvPr/>
        </p:nvSpPr>
        <p:spPr>
          <a:xfrm>
            <a:off x="2549290" y="639354"/>
            <a:ext cx="15422735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SOBRE O USO DO MATERIAL DIGITAL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BDDA6F-91CE-7BCF-55ED-AF3724FE0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01" y="1044410"/>
            <a:ext cx="1083564" cy="10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7EC6275-6A48-B35D-F6E4-DC181321A798}"/>
              </a:ext>
            </a:extLst>
          </p:cNvPr>
          <p:cNvGrpSpPr/>
          <p:nvPr/>
        </p:nvGrpSpPr>
        <p:grpSpPr>
          <a:xfrm>
            <a:off x="-716027" y="7757635"/>
            <a:ext cx="4333052" cy="3643718"/>
            <a:chOff x="-1783761" y="4364463"/>
            <a:chExt cx="10493997" cy="8523518"/>
          </a:xfrm>
        </p:grpSpPr>
        <p:pic>
          <p:nvPicPr>
            <p:cNvPr id="13" name="Imagem 12" descr="Ícone&#10;&#10;Descrição gerada automaticamente">
              <a:extLst>
                <a:ext uri="{FF2B5EF4-FFF2-40B4-BE49-F238E27FC236}">
                  <a16:creationId xmlns:a16="http://schemas.microsoft.com/office/drawing/2014/main" id="{08150A99-7A80-717A-0A80-1ADE86F3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">
              <a:extLst>
                <a:ext uri="{FF2B5EF4-FFF2-40B4-BE49-F238E27FC236}">
                  <a16:creationId xmlns:a16="http://schemas.microsoft.com/office/drawing/2014/main" id="{32D675E5-E768-F041-DE5B-D9B7EEAC4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pic>
        <p:nvPicPr>
          <p:cNvPr id="9" name="Imagem 8" descr="Uma imagem contendo Ícone&#10;&#10;Descrição gerada automaticamente">
            <a:extLst>
              <a:ext uri="{FF2B5EF4-FFF2-40B4-BE49-F238E27FC236}">
                <a16:creationId xmlns:a16="http://schemas.microsoft.com/office/drawing/2014/main" id="{E20BAFBF-89EF-A668-452C-E6BF0A9205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402" y="2751720"/>
            <a:ext cx="10907453" cy="6193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1E8F781-7F6A-4313-E7ED-19385BB821ED}"/>
              </a:ext>
            </a:extLst>
          </p:cNvPr>
          <p:cNvSpPr/>
          <p:nvPr/>
        </p:nvSpPr>
        <p:spPr>
          <a:xfrm>
            <a:off x="5370491" y="4889197"/>
            <a:ext cx="6295674" cy="18752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latin typeface="Verdana"/>
                <a:ea typeface="Verdana"/>
              </a:rPr>
              <a:t>O que podemos levar das socializações desse encontro?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1A8946C-56DB-7B91-A91B-19176A85DB98}"/>
              </a:ext>
            </a:extLst>
          </p:cNvPr>
          <p:cNvSpPr/>
          <p:nvPr/>
        </p:nvSpPr>
        <p:spPr>
          <a:xfrm>
            <a:off x="12517835" y="5975795"/>
            <a:ext cx="4521677" cy="14791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Escreva uma palavra no chat.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E6D55039-1D58-6DBE-068F-46D87971D505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CONCLUIR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CF691209-4697-8E83-F25D-DDC0E2BF5330}"/>
              </a:ext>
            </a:extLst>
          </p:cNvPr>
          <p:cNvSpPr txBox="1"/>
          <p:nvPr/>
        </p:nvSpPr>
        <p:spPr>
          <a:xfrm>
            <a:off x="2549291" y="839171"/>
            <a:ext cx="8298920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Tecnologias e ferramentas plugadas e desplugadas</a:t>
            </a:r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0251F485-BE17-35A5-2DA9-9B65F15F1303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8FDD729-A52F-6611-B60E-00D2B5BEF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20" y="1050763"/>
            <a:ext cx="1093089" cy="1093089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D826F68-8DD2-B86B-EC50-F7B7F1058762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6" name="Imagem 15" descr="Ícone&#10;&#10;Descrição gerada automaticamente">
              <a:extLst>
                <a:ext uri="{FF2B5EF4-FFF2-40B4-BE49-F238E27FC236}">
                  <a16:creationId xmlns:a16="http://schemas.microsoft.com/office/drawing/2014/main" id="{3522BE96-22B2-5D4B-84DE-796D0BF04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7" name="Imagem 16" descr="Forma&#10;&#10;Descrição gerada automaticamente">
              <a:extLst>
                <a:ext uri="{FF2B5EF4-FFF2-40B4-BE49-F238E27FC236}">
                  <a16:creationId xmlns:a16="http://schemas.microsoft.com/office/drawing/2014/main" id="{C5BC89EA-1039-B9E3-6217-9974183A6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F217BC26-D1AA-90ED-189E-58D5F7EAB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5888" y="1541586"/>
            <a:ext cx="4523624" cy="4523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D1F4F7C-1AC2-5BDB-3B76-06843417CD62}"/>
              </a:ext>
            </a:extLst>
          </p:cNvPr>
          <p:cNvGrpSpPr/>
          <p:nvPr/>
        </p:nvGrpSpPr>
        <p:grpSpPr>
          <a:xfrm>
            <a:off x="-716027" y="7775923"/>
            <a:ext cx="4333052" cy="3643718"/>
            <a:chOff x="-1783761" y="4364463"/>
            <a:chExt cx="10493997" cy="8523518"/>
          </a:xfrm>
        </p:grpSpPr>
        <p:pic>
          <p:nvPicPr>
            <p:cNvPr id="4" name="Imagem 3" descr="Ícone&#10;&#10;Descrição gerada automaticamente">
              <a:extLst>
                <a:ext uri="{FF2B5EF4-FFF2-40B4-BE49-F238E27FC236}">
                  <a16:creationId xmlns:a16="http://schemas.microsoft.com/office/drawing/2014/main" id="{3F9C4B3B-534C-E3FB-E8BE-9AD83858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5" name="Imagem 4" descr="Forma&#10;&#10;Descrição gerada automaticamente">
              <a:extLst>
                <a:ext uri="{FF2B5EF4-FFF2-40B4-BE49-F238E27FC236}">
                  <a16:creationId xmlns:a16="http://schemas.microsoft.com/office/drawing/2014/main" id="{986A2A93-2DB1-2CCD-72F3-A54E8C75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595DD88-7338-C42F-EA05-E23A52879DF9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0" name="Imagem 9" descr="Ícone&#10;&#10;Descrição gerada automaticamente">
              <a:extLst>
                <a:ext uri="{FF2B5EF4-FFF2-40B4-BE49-F238E27FC236}">
                  <a16:creationId xmlns:a16="http://schemas.microsoft.com/office/drawing/2014/main" id="{24CE7EC1-AE4F-7EDA-AB64-227EA7C20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1" name="Imagem 10" descr="Forma&#10;&#10;Descrição gerada automaticamente">
              <a:extLst>
                <a:ext uri="{FF2B5EF4-FFF2-40B4-BE49-F238E27FC236}">
                  <a16:creationId xmlns:a16="http://schemas.microsoft.com/office/drawing/2014/main" id="{E21F48F9-97B1-5410-5962-B438E805B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15" name="TextBox 8">
            <a:extLst>
              <a:ext uri="{FF2B5EF4-FFF2-40B4-BE49-F238E27FC236}">
                <a16:creationId xmlns:a16="http://schemas.microsoft.com/office/drawing/2014/main" id="{CF74D212-5CE1-A1C8-49EB-B06A633CD668}"/>
              </a:ext>
            </a:extLst>
          </p:cNvPr>
          <p:cNvSpPr txBox="1"/>
          <p:nvPr/>
        </p:nvSpPr>
        <p:spPr>
          <a:xfrm>
            <a:off x="2549291" y="639356"/>
            <a:ext cx="11698337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236"/>
              </a:lnSpc>
            </a:pPr>
            <a:r>
              <a:rPr lang="en-US" sz="3401" b="1" spc="704" dirty="0">
                <a:solidFill>
                  <a:srgbClr val="145DA0"/>
                </a:solidFill>
                <a:latin typeface="Verdana"/>
                <a:ea typeface="Verdana"/>
                <a:cs typeface="Verdana" panose="020B0604030504040204" pitchFamily="34" charset="0"/>
              </a:rPr>
              <a:t>AVALIAÇÃO/FEEDBACK</a:t>
            </a:r>
            <a:endParaRPr lang="en-US" sz="3401" b="1" spc="704" dirty="0">
              <a:solidFill>
                <a:srgbClr val="145D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F38204-3A4C-017C-008F-E12D26D12FA2}"/>
              </a:ext>
            </a:extLst>
          </p:cNvPr>
          <p:cNvSpPr/>
          <p:nvPr/>
        </p:nvSpPr>
        <p:spPr>
          <a:xfrm>
            <a:off x="735378" y="780659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A43C26-4457-756F-3A65-813D78A9C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50" y="1077131"/>
            <a:ext cx="1011266" cy="1011266"/>
          </a:xfrm>
          <a:prstGeom prst="rect">
            <a:avLst/>
          </a:prstGeom>
        </p:spPr>
      </p:pic>
      <p:graphicFrame>
        <p:nvGraphicFramePr>
          <p:cNvPr id="12" name="Google Shape;315;p10">
            <a:extLst>
              <a:ext uri="{FF2B5EF4-FFF2-40B4-BE49-F238E27FC236}">
                <a16:creationId xmlns:a16="http://schemas.microsoft.com/office/drawing/2014/main" id="{08351D88-56AB-AAD7-F99A-F102BF786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150405"/>
              </p:ext>
            </p:extLst>
          </p:nvPr>
        </p:nvGraphicFramePr>
        <p:xfrm>
          <a:off x="2602771" y="2382805"/>
          <a:ext cx="13416122" cy="6821305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268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descritivo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Ter uma proposta de diálogo, sem julgamentos, apenas relatando o que foi observado. </a:t>
                      </a:r>
                      <a:endParaRPr sz="1600" u="none" strike="noStrike" cap="none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específico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Proporcionar ao formador a reflexão do seu comportamento e atitudes diante do saber docente, focado no diálogo. </a:t>
                      </a:r>
                      <a:endParaRPr sz="1600" u="none" strike="noStrike" cap="none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compatível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Estar pautado nas necessidades do observador e do observado, sem constrangimentos, mantendo a ética, sem deixar de enfatizar pontos, tópicos e momentos visíveis a serem trabalhados na melhoria e na dinâmica do formador, durante a reunião com seus cursistas. </a:t>
                      </a:r>
                      <a:endParaRPr sz="1600" u="none" strike="noStrike" cap="none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dirigido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ser voltado para comportamentos que o observador deva refletir para a melhoria da sua prática. As fragilidades identificadas precisam ser analisadas de forma construtiva e, a partir disso, definidas metas e estratégias para solucionar as dificuldades apresentadas. </a:t>
                      </a:r>
                      <a:endParaRPr sz="1600" u="none" strike="noStrike" cap="none" dirty="0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solicitado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ser clara para o formador a importância da devolutiva; assim, observador e observado devem combinar previamente o momento das devolutivas, pois, quando isso acontece, fica mais fácil a execução do feedback. </a:t>
                      </a:r>
                      <a:endParaRPr sz="1600" u="none" strike="noStrike" cap="none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oportuno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observador precisa atentar para o prazo da devolutiva, pois se passar muito tempo entre o ato de observar e o feedback, a devolutiva pode perder o sentido, tornando-se ineficaz. </a:t>
                      </a:r>
                      <a:endParaRPr sz="1600" u="none" strike="noStrike" cap="none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389E9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esclarecedor </a:t>
                      </a:r>
                      <a:endParaRPr sz="1600" u="none" strike="noStrike" cap="none" dirty="0">
                        <a:solidFill>
                          <a:srgbClr val="389E94"/>
                        </a:solidFill>
                      </a:endParaRPr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Propor uma comunicação clara e objetiva, favorecendo, dessa forma, a construção de um novo olhar sobre os processos de ensino e aprendizagem do adulto professor, contribuindo para o seu processo formativo. </a:t>
                      </a:r>
                      <a:endParaRPr sz="1600" u="none" strike="noStrike" cap="none" dirty="0"/>
                    </a:p>
                  </a:txBody>
                  <a:tcPr marL="66675" marR="6667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Google Shape;316;p10">
            <a:extLst>
              <a:ext uri="{FF2B5EF4-FFF2-40B4-BE49-F238E27FC236}">
                <a16:creationId xmlns:a16="http://schemas.microsoft.com/office/drawing/2014/main" id="{32068A89-0BA1-35A2-D9CF-0F41D5CE85B3}"/>
              </a:ext>
            </a:extLst>
          </p:cNvPr>
          <p:cNvSpPr txBox="1"/>
          <p:nvPr/>
        </p:nvSpPr>
        <p:spPr>
          <a:xfrm rot="-5400000">
            <a:off x="-1280719" y="5331793"/>
            <a:ext cx="68213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Feedback útil</a:t>
            </a:r>
            <a:endParaRPr sz="5400" b="1" i="0" u="none" strike="noStrike" cap="none" dirty="0">
              <a:solidFill>
                <a:srgbClr val="389E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317;p10">
            <a:extLst>
              <a:ext uri="{FF2B5EF4-FFF2-40B4-BE49-F238E27FC236}">
                <a16:creationId xmlns:a16="http://schemas.microsoft.com/office/drawing/2014/main" id="{2AFB95EB-3BCA-64BF-3871-17446B66155F}"/>
              </a:ext>
            </a:extLst>
          </p:cNvPr>
          <p:cNvSpPr txBox="1"/>
          <p:nvPr/>
        </p:nvSpPr>
        <p:spPr>
          <a:xfrm>
            <a:off x="2602772" y="9303970"/>
            <a:ext cx="13416122" cy="34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Fonte: </a:t>
            </a:r>
            <a:r>
              <a:rPr lang="pt-BR" sz="16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Documento de Orientação e Estudos 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Programa Multiplica SP #Professores.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65FE931B-E29D-4903-863D-72E39D54DBFC}"/>
              </a:ext>
            </a:extLst>
          </p:cNvPr>
          <p:cNvSpPr txBox="1"/>
          <p:nvPr/>
        </p:nvSpPr>
        <p:spPr>
          <a:xfrm>
            <a:off x="2549291" y="839171"/>
            <a:ext cx="8298920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</p:spTree>
    <p:extLst>
      <p:ext uri="{BB962C8B-B14F-4D97-AF65-F5344CB8AC3E}">
        <p14:creationId xmlns:p14="http://schemas.microsoft.com/office/powerpoint/2010/main" val="8563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51e29-918e-4930-8c82-1a1853184cf9">
      <Terms xmlns="http://schemas.microsoft.com/office/infopath/2007/PartnerControls"/>
    </lcf76f155ced4ddcb4097134ff3c332f>
    <TaxCatchAll xmlns="a69ec1f2-e47e-46fc-a579-ceb6a0ffdb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3D8E77C6AB9A41AD896F44C4DCD6FC" ma:contentTypeVersion="13" ma:contentTypeDescription="Crie um novo documento." ma:contentTypeScope="" ma:versionID="2e1e906edaa7ed2ccd212c7eb220aefa">
  <xsd:schema xmlns:xsd="http://www.w3.org/2001/XMLSchema" xmlns:xs="http://www.w3.org/2001/XMLSchema" xmlns:p="http://schemas.microsoft.com/office/2006/metadata/properties" xmlns:ns2="ffd51e29-918e-4930-8c82-1a1853184cf9" xmlns:ns3="a69ec1f2-e47e-46fc-a579-ceb6a0ffdbf2" targetNamespace="http://schemas.microsoft.com/office/2006/metadata/properties" ma:root="true" ma:fieldsID="2e5bdde509d40661e40239f5b349bacf" ns2:_="" ns3:_="">
    <xsd:import namespace="ffd51e29-918e-4930-8c82-1a1853184cf9"/>
    <xsd:import namespace="a69ec1f2-e47e-46fc-a579-ceb6a0ffd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51e29-918e-4930-8c82-1a1853184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cacc59b-30bb-4402-ae5a-237a54327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ec1f2-e47e-46fc-a579-ceb6a0ffd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2362d1-20e5-494d-a988-b02472749ede}" ma:internalName="TaxCatchAll" ma:showField="CatchAllData" ma:web="a69ec1f2-e47e-46fc-a579-ceb6a0ffd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E2C8F2-8A22-44FB-B27A-7F82F6F94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07C290-DD7E-4A87-91DF-62E1CE10513D}">
  <ds:schemaRefs>
    <ds:schemaRef ds:uri="http://schemas.microsoft.com/office/2006/documentManagement/types"/>
    <ds:schemaRef ds:uri="ffd51e29-918e-4930-8c82-1a1853184cf9"/>
    <ds:schemaRef ds:uri="a69ec1f2-e47e-46fc-a579-ceb6a0ffdbf2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E825B55-1D56-46AB-A991-389678AEF356}">
  <ds:schemaRefs>
    <ds:schemaRef ds:uri="a69ec1f2-e47e-46fc-a579-ceb6a0ffdbf2"/>
    <ds:schemaRef ds:uri="ffd51e29-918e-4930-8c82-1a1853184c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2132</Words>
  <Application>Microsoft Office PowerPoint</Application>
  <PresentationFormat>Personalizar</PresentationFormat>
  <Paragraphs>145</Paragraphs>
  <Slides>12</Slides>
  <Notes>11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Verdana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Multiplica 1</dc:title>
  <dc:subject/>
  <dc:creator>Walter Junior</dc:creator>
  <cp:keywords/>
  <dc:description/>
  <cp:lastModifiedBy>MARCIO CIQUE</cp:lastModifiedBy>
  <cp:revision>79</cp:revision>
  <dcterms:created xsi:type="dcterms:W3CDTF">2006-08-16T00:00:00Z</dcterms:created>
  <dcterms:modified xsi:type="dcterms:W3CDTF">2024-05-20T13:15:12Z</dcterms:modified>
  <cp:category/>
  <dc:identifier>DAFn-ggBv_4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0x010100693D8E77C6AB9A41AD896F44C4DCD6FC</vt:lpwstr>
  </property>
  <property fmtid="{D5CDD505-2E9C-101B-9397-08002B2CF9AE}" pid="3" name="MediaServiceImageTags">
    <vt:lpwstr/>
  </property>
</Properties>
</file>