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375" r:id="rId6"/>
    <p:sldId id="361" r:id="rId7"/>
    <p:sldId id="353" r:id="rId8"/>
    <p:sldId id="366" r:id="rId9"/>
    <p:sldId id="364" r:id="rId10"/>
    <p:sldId id="518" r:id="rId11"/>
    <p:sldId id="523" r:id="rId12"/>
    <p:sldId id="317" r:id="rId13"/>
  </p:sldIdLst>
  <p:sldSz cx="18288000" cy="10287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2899E-BAD8-E3EE-BCB0-7F47075F9A1C}" name="Tatiana Souza" initials="TS" userId="8fb4d72d2972f56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 Pizzani" initials="VP" lastIdx="20" clrIdx="0">
    <p:extLst>
      <p:ext uri="{19B8F6BF-5375-455C-9EA6-DF929625EA0E}">
        <p15:presenceInfo xmlns:p15="http://schemas.microsoft.com/office/powerpoint/2012/main" userId="e08b5bcbaef3f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94"/>
    <a:srgbClr val="ACE2DD"/>
    <a:srgbClr val="8782D6"/>
    <a:srgbClr val="99B958"/>
    <a:srgbClr val="145DA0"/>
    <a:srgbClr val="4A91C2"/>
    <a:srgbClr val="267AC3"/>
    <a:srgbClr val="0E64D7"/>
    <a:srgbClr val="F98936"/>
    <a:srgbClr val="0BA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743" autoAdjust="0"/>
  </p:normalViewPr>
  <p:slideViewPr>
    <p:cSldViewPr snapToGrid="0">
      <p:cViewPr varScale="1">
        <p:scale>
          <a:sx n="36" d="100"/>
          <a:sy n="36" d="100"/>
        </p:scale>
        <p:origin x="1260" y="24"/>
      </p:cViewPr>
      <p:guideLst>
        <p:guide orient="horz" pos="3263"/>
        <p:guide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23/05/2024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vectors/avalia%C3%A7%C3%A3o-estrelas-laranja-cinco-153609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a typeface="Calibri" panose="020F0502020204030204"/>
                <a:cs typeface="Calibri"/>
              </a:rPr>
              <a:t>Link do vídeo:</a:t>
            </a:r>
            <a:br>
              <a:rPr lang="pt-BR" dirty="0">
                <a:ea typeface="Calibri" panose="020F0502020204030204"/>
                <a:cs typeface="Calibri"/>
              </a:rPr>
            </a:br>
            <a:r>
              <a:rPr lang="pt-BR" dirty="0">
                <a:ea typeface="Calibri" panose="020F0502020204030204"/>
                <a:cs typeface="Calibri"/>
              </a:rPr>
              <a:t>Sebrae no DF. O menino no meio da ponte. Disponível em: https://www.youtube.com/</a:t>
            </a:r>
            <a:r>
              <a:rPr lang="pt-BR" dirty="0" err="1">
                <a:ea typeface="Calibri" panose="020F0502020204030204"/>
                <a:cs typeface="Calibri"/>
              </a:rPr>
              <a:t>watch?v</a:t>
            </a:r>
            <a:r>
              <a:rPr lang="pt-BR" dirty="0">
                <a:ea typeface="Calibri" panose="020F0502020204030204"/>
                <a:cs typeface="Calibri"/>
              </a:rPr>
              <a:t>=</a:t>
            </a:r>
            <a:r>
              <a:rPr lang="pt-BR" dirty="0" err="1">
                <a:ea typeface="Calibri" panose="020F0502020204030204"/>
                <a:cs typeface="Calibri"/>
              </a:rPr>
              <a:t>CVLgrDXaanE&amp;ab_channel</a:t>
            </a:r>
            <a:r>
              <a:rPr lang="pt-BR" dirty="0">
                <a:ea typeface="Calibri" panose="020F0502020204030204"/>
                <a:cs typeface="Calibri"/>
              </a:rPr>
              <a:t>=</a:t>
            </a:r>
            <a:r>
              <a:rPr lang="pt-BR" dirty="0" err="1">
                <a:ea typeface="Calibri" panose="020F0502020204030204"/>
                <a:cs typeface="Calibri"/>
              </a:rPr>
              <a:t>SebraenoDF</a:t>
            </a:r>
            <a:r>
              <a:rPr lang="pt-BR" dirty="0">
                <a:ea typeface="Calibri" panose="020F0502020204030204"/>
                <a:cs typeface="Calibri"/>
              </a:rPr>
              <a:t>. Acesso em: 21 maio 2024.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13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Imagens elaboradas no </a:t>
            </a:r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 para essa formação:</a:t>
            </a:r>
            <a:br>
              <a:rPr lang="pt-BR" dirty="0">
                <a:cs typeface="Calibri"/>
              </a:rPr>
            </a:br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. Disponível em: https://www.canva.com/design/DAGD6Eh6Omo/dzP5PVrU_gFDkl8wFBB2Hw/</a:t>
            </a:r>
            <a:r>
              <a:rPr lang="pt-BR" dirty="0" err="1">
                <a:cs typeface="Calibri"/>
              </a:rPr>
              <a:t>edit</a:t>
            </a:r>
            <a:r>
              <a:rPr lang="pt-BR" dirty="0">
                <a:cs typeface="Calibri"/>
              </a:rPr>
              <a:t>. Acesso em: 21 maio 2024. </a:t>
            </a:r>
          </a:p>
          <a:p>
            <a:endParaRPr lang="pt-BR" dirty="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Técnica 59 </a:t>
            </a: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–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Discurso </a:t>
            </a: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ositivo: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é o ato de fazer um feedback construtivo e crítico, ser motivador, atencioso e propositivo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com aquele a quem se destina.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Estratégia </a:t>
            </a: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–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Diálogo formativo: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é uma estratégia que busca a coerência entre a formação recebida e a didática adotada para o trabalho docente. </a:t>
            </a:r>
          </a:p>
          <a:p>
            <a:endParaRPr lang="pt-BR" b="0" dirty="0">
              <a:cs typeface="Calibri"/>
            </a:endParaRPr>
          </a:p>
          <a:p>
            <a:r>
              <a:rPr lang="pt-BR" dirty="0">
                <a:cs typeface="Calibri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73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a typeface="Calibri"/>
                <a:cs typeface="Calibri"/>
              </a:rPr>
              <a:t>EFAPE. Documento de Orientação e Estudos. 2024.</a:t>
            </a:r>
          </a:p>
          <a:p>
            <a:endParaRPr lang="pt-BR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Imagens elaboradas no </a:t>
            </a:r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 para essa formação:</a:t>
            </a:r>
          </a:p>
          <a:p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. Disponível em: https://www.canva.com/design/DAGD6Eh6Omo/dzP5PVrU_gFDkl8wFBB2Hw/</a:t>
            </a:r>
            <a:r>
              <a:rPr lang="pt-BR" dirty="0" err="1">
                <a:cs typeface="Calibri"/>
              </a:rPr>
              <a:t>edit</a:t>
            </a:r>
            <a:r>
              <a:rPr lang="pt-BR" dirty="0">
                <a:cs typeface="Calibri"/>
              </a:rPr>
              <a:t>. Acesso em: 21 maio 2024. </a:t>
            </a:r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19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Imagens elaboradas no </a:t>
            </a:r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 para essa formação:</a:t>
            </a:r>
          </a:p>
          <a:p>
            <a:r>
              <a:rPr lang="pt-BR" dirty="0" err="1">
                <a:cs typeface="Calibri"/>
              </a:rPr>
              <a:t>Canva</a:t>
            </a:r>
            <a:r>
              <a:rPr lang="pt-BR" dirty="0">
                <a:cs typeface="Calibri"/>
              </a:rPr>
              <a:t>. Disponível em: https://www.canva.com/design/DAGD6Eh6Omo/dzP5PVrU_gFDkl8wFBB2Hw/</a:t>
            </a:r>
            <a:r>
              <a:rPr lang="pt-BR" dirty="0" err="1">
                <a:cs typeface="Calibri"/>
              </a:rPr>
              <a:t>edit</a:t>
            </a:r>
            <a:r>
              <a:rPr lang="pt-BR" dirty="0">
                <a:cs typeface="Calibri"/>
              </a:rPr>
              <a:t>. Acesso em: 21 maio 2024. </a:t>
            </a:r>
          </a:p>
          <a:p>
            <a:r>
              <a:rPr lang="pt-BR" dirty="0">
                <a:ea typeface="Calibri"/>
                <a:cs typeface="Calibri"/>
              </a:rPr>
              <a:t> </a:t>
            </a:r>
            <a:r>
              <a:rPr lang="pt-BR" dirty="0">
                <a:cs typeface="Calibri" panose="020F0502020204030204"/>
              </a:rPr>
              <a:t> </a:t>
            </a:r>
          </a:p>
          <a:p>
            <a:r>
              <a:rPr lang="pt-BR" dirty="0">
                <a:cs typeface="Calibri" panose="020F0502020204030204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47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ea typeface="Verdana" panose="020B0604030504040204" pitchFamily="34" charset="0"/>
                <a:cs typeface="Calibri"/>
              </a:rPr>
              <a:t>Link da i</a:t>
            </a:r>
            <a:r>
              <a:rPr lang="pt-BR" noProof="0" dirty="0" err="1">
                <a:ea typeface="Verdana" panose="020B0604030504040204" pitchFamily="34" charset="0"/>
                <a:cs typeface="Calibri"/>
              </a:rPr>
              <a:t>magem</a:t>
            </a:r>
            <a:r>
              <a:rPr lang="pt-BR" noProof="0" dirty="0">
                <a:ea typeface="Verdana" panose="020B0604030504040204" pitchFamily="34" charset="0"/>
                <a:cs typeface="Calibri"/>
              </a:rPr>
              <a:t>:</a:t>
            </a:r>
          </a:p>
          <a:p>
            <a:r>
              <a:rPr lang="pt-BR" noProof="0" dirty="0" err="1">
                <a:ea typeface="Calibri"/>
                <a:cs typeface="Calibri"/>
              </a:rPr>
              <a:t>Pixabay</a:t>
            </a:r>
            <a:r>
              <a:rPr lang="en-US" dirty="0">
                <a:ea typeface="Calibri"/>
                <a:cs typeface="Calibri"/>
              </a:rPr>
              <a:t>. Disponível em: </a:t>
            </a:r>
            <a:r>
              <a:rPr lang="en-US" dirty="0">
                <a:hlinkClick r:id="rId3"/>
              </a:rPr>
              <a:t>https://pixabay.com/pt/vectors/avalia%C3%A7%C3%A3o-estrelas-laranja-cinco-153609/</a:t>
            </a:r>
            <a:r>
              <a:rPr lang="en-US" dirty="0">
                <a:ea typeface="Calibri"/>
                <a:cs typeface="Calibri"/>
              </a:rPr>
              <a:t>. Acesso em: 20 maio 2024. 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6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9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65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CVLgrDXaanE&amp;ab_channel=Sebraeno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LgrDXaanE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portal.mec.gov.br/docman/outubro-2020-pdf/164841-rcp001-20/fil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fape.educacao.sp.gov.br/curriculopaulista/wp-content/uploads/2020/08/CURR%C3%8DCULO%20PAULISTA%20etapa%20Ensino%20M%C3%A9dio.pdf" TargetMode="External"/><Relationship Id="rId4" Type="http://schemas.openxmlformats.org/officeDocument/2006/relationships/hyperlink" Target="https://efape.educacao.sp.gov.br/curriculopaulista/wp-content/uploads/2023/02/Curriculo_Paulista-etapas-Educa%C3%A7%C3%A3o-Infantil-e-Ensino-Fundamental-ISBN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youtube.com/watch?v=CVLgrDXaanE&amp;ab_channel=Sebraeno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pixabay.com/pt/vectors/avalia%C3%A7%C3%A3o-estrelas-laranja-cinco-153609/" TargetMode="External"/><Relationship Id="rId4" Type="http://schemas.openxmlformats.org/officeDocument/2006/relationships/hyperlink" Target="https://www.canva.com/design/DAGD6Eh6Omo/dzP5PVrU_gFDkl8wFBB2Hw/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839163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 FORMATIVA 12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6" y="2997761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5547022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50" y="1998795"/>
            <a:ext cx="15456133" cy="106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66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FEC1DD-6ADF-C165-7BE5-E04FC3A7AAD5}"/>
              </a:ext>
            </a:extLst>
          </p:cNvPr>
          <p:cNvSpPr txBox="1"/>
          <p:nvPr/>
        </p:nvSpPr>
        <p:spPr>
          <a:xfrm>
            <a:off x="7314660" y="9215510"/>
            <a:ext cx="10444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ts val="3400"/>
            </a:pPr>
            <a:r>
              <a:rPr lang="pt-BR" sz="2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pt-BR" sz="2800" b="1" u="sng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2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ENCONTRO</a:t>
            </a:r>
            <a:endParaRPr lang="pt-BR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>
            <a:extLst>
              <a:ext uri="{FF2B5EF4-FFF2-40B4-BE49-F238E27FC236}">
                <a16:creationId xmlns:a16="http://schemas.microsoft.com/office/drawing/2014/main" id="{B5271733-6BE0-C1D7-9566-4FA12D0E574D}"/>
              </a:ext>
            </a:extLst>
          </p:cNvPr>
          <p:cNvSpPr txBox="1"/>
          <p:nvPr/>
        </p:nvSpPr>
        <p:spPr>
          <a:xfrm>
            <a:off x="2549290" y="639354"/>
            <a:ext cx="11121739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INÍCIO DE CONVERSA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3C28A401-4AFC-276E-CDB4-C2383AC4CBEC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2EC8D3B-BF6F-7304-B8B6-A430CD0D221F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24" name="Imagem 23" descr="Ícone&#10;&#10;Descrição gerada automaticamente">
              <a:extLst>
                <a:ext uri="{FF2B5EF4-FFF2-40B4-BE49-F238E27FC236}">
                  <a16:creationId xmlns:a16="http://schemas.microsoft.com/office/drawing/2014/main" id="{499699D4-CB99-E877-4E88-EDE0B61F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5" name="Imagem 24" descr="Forma&#10;&#10;Descrição gerada automaticamente">
              <a:extLst>
                <a:ext uri="{FF2B5EF4-FFF2-40B4-BE49-F238E27FC236}">
                  <a16:creationId xmlns:a16="http://schemas.microsoft.com/office/drawing/2014/main" id="{1135C95D-9F0D-88A2-AAC1-3816DEF1A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619B1C5-6F1A-50F5-244C-E8467562CEA5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7" name="Imagem 26" descr="Ícone&#10;&#10;Descrição gerada automaticamente">
              <a:extLst>
                <a:ext uri="{FF2B5EF4-FFF2-40B4-BE49-F238E27FC236}">
                  <a16:creationId xmlns:a16="http://schemas.microsoft.com/office/drawing/2014/main" id="{7104756B-5C05-4A8E-A521-73A69A500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8" name="Imagem 27" descr="Forma&#10;&#10;Descrição gerada automaticamente">
              <a:extLst>
                <a:ext uri="{FF2B5EF4-FFF2-40B4-BE49-F238E27FC236}">
                  <a16:creationId xmlns:a16="http://schemas.microsoft.com/office/drawing/2014/main" id="{C3625487-E3ED-6267-2566-5B36B7CE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14B96E8-4332-2023-5960-5B66AE20A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10" y="1039285"/>
            <a:ext cx="1105154" cy="1112393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AE94BA3-2F6B-1B01-0429-55243D33D034}"/>
              </a:ext>
            </a:extLst>
          </p:cNvPr>
          <p:cNvGrpSpPr/>
          <p:nvPr/>
        </p:nvGrpSpPr>
        <p:grpSpPr>
          <a:xfrm>
            <a:off x="7855326" y="2280088"/>
            <a:ext cx="8769018" cy="5771965"/>
            <a:chOff x="2317819" y="1486053"/>
            <a:chExt cx="12155814" cy="8001229"/>
          </a:xfrm>
        </p:grpSpPr>
        <p:sp>
          <p:nvSpPr>
            <p:cNvPr id="31" name="Google Shape;213;p28">
              <a:extLst>
                <a:ext uri="{FF2B5EF4-FFF2-40B4-BE49-F238E27FC236}">
                  <a16:creationId xmlns:a16="http://schemas.microsoft.com/office/drawing/2014/main" id="{E32FB9B8-890D-22C0-C488-B1312987BA2C}"/>
                </a:ext>
              </a:extLst>
            </p:cNvPr>
            <p:cNvSpPr txBox="1"/>
            <p:nvPr/>
          </p:nvSpPr>
          <p:spPr>
            <a:xfrm>
              <a:off x="2549291" y="1486053"/>
              <a:ext cx="11716997" cy="1237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O menino no meio da ponte | Filme completo</a:t>
              </a: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1600" i="0" u="none" strike="noStrike" cap="none" dirty="0">
                  <a:solidFill>
                    <a:srgbClr val="4A91C2"/>
                  </a:solidFill>
                  <a:latin typeface="Verdana"/>
                  <a:ea typeface="Verdana"/>
                  <a:cs typeface="Verdana"/>
                  <a:sym typeface="Verdana"/>
                  <a:hlinkClick r:id="rId7"/>
                </a:rPr>
                <a:t>https://www.youtube.com/watch?v=CVLgrDXaanE&amp;ab_channel=SebraenoDF </a:t>
              </a:r>
              <a:endParaRPr lang="pt-BR" sz="2800" dirty="0">
                <a:solidFill>
                  <a:srgbClr val="4A91C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3FF627D-921B-B406-5A28-6E3E8F53C8B2}"/>
                </a:ext>
              </a:extLst>
            </p:cNvPr>
            <p:cNvSpPr/>
            <p:nvPr/>
          </p:nvSpPr>
          <p:spPr>
            <a:xfrm>
              <a:off x="2567962" y="2726958"/>
              <a:ext cx="11698325" cy="658030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3" name="Google Shape;106;p4">
              <a:extLst>
                <a:ext uri="{FF2B5EF4-FFF2-40B4-BE49-F238E27FC236}">
                  <a16:creationId xmlns:a16="http://schemas.microsoft.com/office/drawing/2014/main" id="{6BCB4C52-7A5E-3F0F-C1E1-3D0EC79D2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19" y="9487282"/>
              <a:ext cx="1215373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106;p4">
              <a:extLst>
                <a:ext uri="{FF2B5EF4-FFF2-40B4-BE49-F238E27FC236}">
                  <a16:creationId xmlns:a16="http://schemas.microsoft.com/office/drawing/2014/main" id="{D02F26CB-0F3B-62FB-9EEB-BF40A08429E2}"/>
                </a:ext>
              </a:extLst>
            </p:cNvPr>
            <p:cNvCxnSpPr>
              <a:cxnSpLocks/>
            </p:cNvCxnSpPr>
            <p:nvPr/>
          </p:nvCxnSpPr>
          <p:spPr>
            <a:xfrm>
              <a:off x="2343837" y="2349589"/>
              <a:ext cx="0" cy="7137693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106;p4">
              <a:extLst>
                <a:ext uri="{FF2B5EF4-FFF2-40B4-BE49-F238E27FC236}">
                  <a16:creationId xmlns:a16="http://schemas.microsoft.com/office/drawing/2014/main" id="{164568FC-DB3E-4CF1-E719-E8C4E6871CD7}"/>
                </a:ext>
              </a:extLst>
            </p:cNvPr>
            <p:cNvCxnSpPr>
              <a:cxnSpLocks/>
            </p:cNvCxnSpPr>
            <p:nvPr/>
          </p:nvCxnSpPr>
          <p:spPr>
            <a:xfrm>
              <a:off x="14473633" y="2330927"/>
              <a:ext cx="0" cy="715635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6EB25AF-06BC-9F65-DD1B-A453D47B2F27}"/>
              </a:ext>
            </a:extLst>
          </p:cNvPr>
          <p:cNvSpPr txBox="1"/>
          <p:nvPr/>
        </p:nvSpPr>
        <p:spPr>
          <a:xfrm>
            <a:off x="1450497" y="4583679"/>
            <a:ext cx="6261917" cy="1787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latin typeface="Verdana"/>
                <a:ea typeface="Verdana"/>
              </a:rPr>
              <a:t>Que relação podemos estabelecer entre o vídeo e o Programa Multiplica?</a:t>
            </a:r>
          </a:p>
        </p:txBody>
      </p:sp>
      <p:pic>
        <p:nvPicPr>
          <p:cNvPr id="37" name="Mídia Online 6" title="O menino no meio da ponte | Filme completo">
            <a:hlinkClick r:id="" action="ppaction://media"/>
            <a:extLst>
              <a:ext uri="{FF2B5EF4-FFF2-40B4-BE49-F238E27FC236}">
                <a16:creationId xmlns:a16="http://schemas.microsoft.com/office/drawing/2014/main" id="{0AD1525F-211A-4BCC-75CE-ACE9F10F33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8035774" y="3175258"/>
            <a:ext cx="8438992" cy="4746931"/>
          </a:xfrm>
          <a:prstGeom prst="rect">
            <a:avLst/>
          </a:prstGeom>
        </p:spPr>
      </p:pic>
      <p:sp>
        <p:nvSpPr>
          <p:cNvPr id="38" name="TextBox 10">
            <a:extLst>
              <a:ext uri="{FF2B5EF4-FFF2-40B4-BE49-F238E27FC236}">
                <a16:creationId xmlns:a16="http://schemas.microsoft.com/office/drawing/2014/main" id="{5F6B9CE2-C941-0694-5435-D49B8C5D9FE8}"/>
              </a:ext>
            </a:extLst>
          </p:cNvPr>
          <p:cNvSpPr txBox="1"/>
          <p:nvPr/>
        </p:nvSpPr>
        <p:spPr>
          <a:xfrm>
            <a:off x="2549290" y="839171"/>
            <a:ext cx="9036019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 e etapa </a:t>
            </a:r>
          </a:p>
        </p:txBody>
      </p:sp>
    </p:spTree>
    <p:extLst>
      <p:ext uri="{BB962C8B-B14F-4D97-AF65-F5344CB8AC3E}">
        <p14:creationId xmlns:p14="http://schemas.microsoft.com/office/powerpoint/2010/main" val="22436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912A4A98-006E-C6F2-4CC8-B8073046535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0A3B05A-FEC5-3E99-7AD5-60F2537C7B2D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F7C98B-6FDD-4E7A-EEB9-423C851E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9EDC80F-3DD5-8EF3-9375-35D83C2F547E}"/>
              </a:ext>
            </a:extLst>
          </p:cNvPr>
          <p:cNvSpPr txBox="1"/>
          <p:nvPr/>
        </p:nvSpPr>
        <p:spPr>
          <a:xfrm>
            <a:off x="10491637" y="3187484"/>
            <a:ext cx="5074685" cy="301621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Técnica 59: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Discurso positivo 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400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Estratégia: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Diálogo formativo </a:t>
            </a:r>
          </a:p>
        </p:txBody>
      </p:sp>
      <p:cxnSp>
        <p:nvCxnSpPr>
          <p:cNvPr id="9" name="Google Shape;106;p4">
            <a:extLst>
              <a:ext uri="{FF2B5EF4-FFF2-40B4-BE49-F238E27FC236}">
                <a16:creationId xmlns:a16="http://schemas.microsoft.com/office/drawing/2014/main" id="{969F1FC1-E9B0-36BC-06CC-23E1A2DDDFA9}"/>
              </a:ext>
            </a:extLst>
          </p:cNvPr>
          <p:cNvCxnSpPr>
            <a:cxnSpLocks/>
          </p:cNvCxnSpPr>
          <p:nvPr/>
        </p:nvCxnSpPr>
        <p:spPr>
          <a:xfrm>
            <a:off x="9907597" y="2541546"/>
            <a:ext cx="0" cy="6255613"/>
          </a:xfrm>
          <a:prstGeom prst="straightConnector1">
            <a:avLst/>
          </a:prstGeom>
          <a:noFill/>
          <a:ln w="31750" cap="flat" cmpd="sng">
            <a:solidFill>
              <a:srgbClr val="389E94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0" name="Imagem 9" descr="Uma imagem contendo jovem, mesa, menina, mulher&#10;&#10;Descrição gerada automaticamente">
            <a:extLst>
              <a:ext uri="{FF2B5EF4-FFF2-40B4-BE49-F238E27FC236}">
                <a16:creationId xmlns:a16="http://schemas.microsoft.com/office/drawing/2014/main" id="{4132C7C8-F650-47F4-2D49-7B64F8AC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46" y="6539580"/>
            <a:ext cx="2090507" cy="230646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09B4EE-3015-2145-BCBD-D38D04A3A495}"/>
              </a:ext>
            </a:extLst>
          </p:cNvPr>
          <p:cNvSpPr txBox="1"/>
          <p:nvPr/>
        </p:nvSpPr>
        <p:spPr>
          <a:xfrm>
            <a:off x="2721677" y="3259973"/>
            <a:ext cx="6422321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 fontAlgn="base">
              <a:buClr>
                <a:srgbClr val="389E94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​</a:t>
            </a:r>
            <a:r>
              <a:rPr lang="pt-BR" sz="2400" dirty="0">
                <a:solidFill>
                  <a:srgbClr val="000000"/>
                </a:solidFill>
                <a:latin typeface="Verdana"/>
                <a:ea typeface="Verdana"/>
              </a:rPr>
              <a:t>Retomar o conceito de </a:t>
            </a:r>
            <a:r>
              <a:rPr lang="pt-BR" sz="2400" i="1" dirty="0" err="1">
                <a:solidFill>
                  <a:srgbClr val="000000"/>
                </a:solidFill>
                <a:latin typeface="Verdana"/>
                <a:ea typeface="Verdana"/>
              </a:rPr>
              <a:t>Feedforward</a:t>
            </a:r>
            <a:r>
              <a:rPr lang="pt-BR" sz="2400" dirty="0">
                <a:solidFill>
                  <a:srgbClr val="000000"/>
                </a:solidFill>
                <a:latin typeface="Verdana"/>
                <a:ea typeface="Verdana"/>
              </a:rPr>
              <a:t>,  segundo o </a:t>
            </a:r>
            <a:r>
              <a:rPr lang="pt-BR" sz="2400" i="1" dirty="0">
                <a:solidFill>
                  <a:srgbClr val="000000"/>
                </a:solidFill>
                <a:latin typeface="Verdana"/>
                <a:ea typeface="Verdana"/>
              </a:rPr>
              <a:t>Documento de Orientação e Estudos</a:t>
            </a:r>
            <a:r>
              <a:rPr lang="pt-BR" sz="2400" dirty="0">
                <a:solidFill>
                  <a:srgbClr val="000000"/>
                </a:solidFill>
                <a:latin typeface="Verdana"/>
                <a:ea typeface="Verdana"/>
              </a:rPr>
              <a:t> do Programa Multiplica SP #Professores.  </a:t>
            </a:r>
            <a:endParaRPr lang="pt-BR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 rtl="0" fontAlgn="base">
              <a:buClr>
                <a:srgbClr val="389E94"/>
              </a:buClr>
              <a:buSzPct val="150000"/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 fontAlgn="base">
              <a:buClr>
                <a:srgbClr val="389E94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/>
                <a:ea typeface="Verdana"/>
              </a:rPr>
              <a:t>Refletir sobre o Percurso Formativo proposto no Programa Multiplica SP #Professores 1ª edição de 2024 e nas ações do </a:t>
            </a:r>
            <a:r>
              <a:rPr lang="pt-BR" sz="2400" i="1" dirty="0" err="1">
                <a:solidFill>
                  <a:srgbClr val="000000"/>
                </a:solidFill>
                <a:latin typeface="Verdana"/>
                <a:ea typeface="Verdana"/>
              </a:rPr>
              <a:t>Feedforward</a:t>
            </a:r>
            <a:r>
              <a:rPr lang="pt-BR" sz="2400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m 13" descr="Uma imagem contendo comida, lego&#10;&#10;Descrição gerada automaticamente">
            <a:extLst>
              <a:ext uri="{FF2B5EF4-FFF2-40B4-BE49-F238E27FC236}">
                <a16:creationId xmlns:a16="http://schemas.microsoft.com/office/drawing/2014/main" id="{75DE970D-5769-5F4E-1B5B-B45FA2DBA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44" y="3803398"/>
            <a:ext cx="2090509" cy="1589069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B70033A9-2CB9-B03B-78CA-C87B10647322}"/>
              </a:ext>
            </a:extLst>
          </p:cNvPr>
          <p:cNvSpPr txBox="1"/>
          <p:nvPr/>
        </p:nvSpPr>
        <p:spPr>
          <a:xfrm>
            <a:off x="2549290" y="839171"/>
            <a:ext cx="9036019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 e etapa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3C97BC8-11C9-3D1D-87D9-0539CD7A4F01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8" name="Imagem 17" descr="Ícone&#10;&#10;Descrição gerada automaticamente">
              <a:extLst>
                <a:ext uri="{FF2B5EF4-FFF2-40B4-BE49-F238E27FC236}">
                  <a16:creationId xmlns:a16="http://schemas.microsoft.com/office/drawing/2014/main" id="{EAB988A8-9647-B31F-1424-AD8EA18E2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8" name="Imagem 27" descr="Forma&#10;&#10;Descrição gerada automaticamente">
              <a:extLst>
                <a:ext uri="{FF2B5EF4-FFF2-40B4-BE49-F238E27FC236}">
                  <a16:creationId xmlns:a16="http://schemas.microsoft.com/office/drawing/2014/main" id="{6C7075C9-BB30-D78B-C014-E8F8402E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422-65BC-D981-8F5F-9D7A6641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11E93781-783D-5133-820F-4B8324BCC9A1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7BF020B-96CB-9AB8-B804-19EE042D0E5E}"/>
              </a:ext>
            </a:extLst>
          </p:cNvPr>
          <p:cNvSpPr txBox="1"/>
          <p:nvPr/>
        </p:nvSpPr>
        <p:spPr>
          <a:xfrm>
            <a:off x="2549290" y="839171"/>
            <a:ext cx="9036019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Feedforward</a:t>
            </a: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Projetando ações futuras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A1DECBB-0BBD-F62E-9AB9-6B1BF88DD8B3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DF96E647-9B8B-FE55-5EB3-26E2F4632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">
              <a:extLst>
                <a:ext uri="{FF2B5EF4-FFF2-40B4-BE49-F238E27FC236}">
                  <a16:creationId xmlns:a16="http://schemas.microsoft.com/office/drawing/2014/main" id="{DE523927-EA2E-315C-0828-4471F94E6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16" name="Oval 21">
            <a:extLst>
              <a:ext uri="{FF2B5EF4-FFF2-40B4-BE49-F238E27FC236}">
                <a16:creationId xmlns:a16="http://schemas.microsoft.com/office/drawing/2014/main" id="{6DDC864B-1D79-F4C4-5FB1-2BD20F834310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0D36C36-A352-F793-09D2-A349FA1805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D47268-D393-D56C-F9F4-96DB363079EC}"/>
              </a:ext>
            </a:extLst>
          </p:cNvPr>
          <p:cNvSpPr/>
          <p:nvPr/>
        </p:nvSpPr>
        <p:spPr>
          <a:xfrm>
            <a:off x="9145631" y="3606764"/>
            <a:ext cx="7540641" cy="3911075"/>
          </a:xfrm>
          <a:prstGeom prst="roundRect">
            <a:avLst/>
          </a:prstGeom>
          <a:ln>
            <a:solidFill>
              <a:srgbClr val="389E9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“[...] o papel desse elemento no diálogo formativo é o de investigar os planos futuros e montar estratégias de ação, buscando o desenvolvimento de competências e habilidades do formador-observador.”</a:t>
            </a:r>
          </a:p>
          <a:p>
            <a:pPr algn="ctr"/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EFAPE.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Documento de Orientação e Estudos,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2024.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F18ADF9-2765-A973-E816-85D3D3AC6A7B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26A3223C-8473-CD1E-7C3D-FF0EF752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3903AFE2-18C2-9D22-A60D-DA30CB6E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25" name="Imagem 24" descr="Ícone">
            <a:extLst>
              <a:ext uri="{FF2B5EF4-FFF2-40B4-BE49-F238E27FC236}">
                <a16:creationId xmlns:a16="http://schemas.microsoft.com/office/drawing/2014/main" id="{0310D438-6A04-346F-2A0A-B8B964895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83" y="3143622"/>
            <a:ext cx="6000343" cy="4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2D43D0F3-6D31-13C8-17A7-B790A707E149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92A31DD-5880-B7E5-231B-ABEFE042EC8A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CONCLUIR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AE8C63-97F8-2258-C389-7CE18EE6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20" y="1050763"/>
            <a:ext cx="1093089" cy="1093089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3654D84-C88A-83B5-E9CA-174817239F66}"/>
              </a:ext>
            </a:extLst>
          </p:cNvPr>
          <p:cNvSpPr txBox="1"/>
          <p:nvPr/>
        </p:nvSpPr>
        <p:spPr>
          <a:xfrm>
            <a:off x="2549290" y="1704071"/>
            <a:ext cx="75406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>
                <a:solidFill>
                  <a:srgbClr val="389E94"/>
                </a:solidFill>
                <a:latin typeface="Verdana"/>
                <a:ea typeface="Verdana"/>
                <a:cs typeface="Verdana" panose="020B0604030504040204" pitchFamily="34" charset="0"/>
              </a:rPr>
              <a:t>Encerramento do curso</a:t>
            </a: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4E3B9F3B-C08C-A572-CFF8-7B1EE09C149B}"/>
              </a:ext>
            </a:extLst>
          </p:cNvPr>
          <p:cNvSpPr/>
          <p:nvPr/>
        </p:nvSpPr>
        <p:spPr>
          <a:xfrm>
            <a:off x="2110009" y="2874880"/>
            <a:ext cx="3840257" cy="1940943"/>
          </a:xfrm>
          <a:prstGeom prst="wedgeRoundRectCallout">
            <a:avLst>
              <a:gd name="adj1" fmla="val -3591"/>
              <a:gd name="adj2" fmla="val 72247"/>
              <a:gd name="adj3" fmla="val 16667"/>
            </a:avLst>
          </a:prstGeom>
          <a:ln>
            <a:solidFill>
              <a:srgbClr val="389E9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D0D0D"/>
                </a:solidFill>
                <a:latin typeface="Verdana"/>
                <a:ea typeface="Verdana"/>
              </a:rPr>
              <a:t>Qual foi o momento mais desafiador deste curso e como você lidou com ele? </a:t>
            </a:r>
            <a:endParaRPr lang="pt-BR" sz="2000" b="1" dirty="0"/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6133B73A-0101-5513-6A06-2D82EE43DF88}"/>
              </a:ext>
            </a:extLst>
          </p:cNvPr>
          <p:cNvSpPr/>
          <p:nvPr/>
        </p:nvSpPr>
        <p:spPr>
          <a:xfrm>
            <a:off x="7040497" y="2874879"/>
            <a:ext cx="3840257" cy="1940943"/>
          </a:xfrm>
          <a:prstGeom prst="wedgeRoundRectCallout">
            <a:avLst>
              <a:gd name="adj1" fmla="val -21244"/>
              <a:gd name="adj2" fmla="val 73059"/>
              <a:gd name="adj3" fmla="val 16667"/>
            </a:avLst>
          </a:prstGeom>
          <a:ln>
            <a:solidFill>
              <a:srgbClr val="389E9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baseline="0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Como você avalia</a:t>
            </a:r>
            <a:r>
              <a:rPr lang="pt-BR" sz="2000" b="1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 o</a:t>
            </a:r>
            <a:r>
              <a:rPr lang="pt-BR" sz="2000" b="1" baseline="0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 seu desenvolvimento </a:t>
            </a:r>
            <a:r>
              <a:rPr lang="pt-BR" sz="2000" b="1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formativo </a:t>
            </a:r>
            <a:r>
              <a:rPr lang="pt-BR" sz="2000" b="1" baseline="0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e</a:t>
            </a:r>
            <a:r>
              <a:rPr lang="pt-BR" sz="2000" b="1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 profissional ao</a:t>
            </a:r>
            <a:r>
              <a:rPr lang="pt-BR" sz="2000" b="1" baseline="0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 </a:t>
            </a:r>
            <a:r>
              <a:rPr lang="pt-BR" sz="2000" b="1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longo deste</a:t>
            </a:r>
            <a:r>
              <a:rPr lang="pt-BR" sz="2000" b="1" baseline="0" dirty="0">
                <a:solidFill>
                  <a:srgbClr val="0D0D0D"/>
                </a:solidFill>
                <a:latin typeface="Verdana"/>
                <a:ea typeface="Segoe UI"/>
                <a:cs typeface="Segoe UI"/>
              </a:rPr>
              <a:t> curso?</a:t>
            </a:r>
            <a:endParaRPr lang="pt-BR" sz="2000" b="1" dirty="0"/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3F406E4B-AFE5-A661-CA0E-9C6A3547B62E}"/>
              </a:ext>
            </a:extLst>
          </p:cNvPr>
          <p:cNvSpPr/>
          <p:nvPr/>
        </p:nvSpPr>
        <p:spPr>
          <a:xfrm>
            <a:off x="11970985" y="2874879"/>
            <a:ext cx="3840256" cy="1940943"/>
          </a:xfrm>
          <a:prstGeom prst="wedgeRoundRectCallout">
            <a:avLst>
              <a:gd name="adj1" fmla="val 11189"/>
              <a:gd name="adj2" fmla="val 72247"/>
              <a:gd name="adj3" fmla="val 16667"/>
            </a:avLst>
          </a:prstGeom>
          <a:ln>
            <a:solidFill>
              <a:srgbClr val="389E9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>
                <a:solidFill>
                  <a:srgbClr val="0D0D0D"/>
                </a:solidFill>
                <a:latin typeface="Verdana"/>
                <a:ea typeface="Verdana"/>
              </a:rPr>
              <a:t>Que impacto você acredita que este curso terá na sua prática profissional em longo prazo?</a:t>
            </a:r>
            <a:endParaRPr lang="pt-BR" sz="2000" b="1" dirty="0">
              <a:latin typeface="Verdana"/>
              <a:ea typeface="Verdana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2184527-BAAB-AB99-E91D-617740160DD1}"/>
              </a:ext>
            </a:extLst>
          </p:cNvPr>
          <p:cNvGrpSpPr/>
          <p:nvPr/>
        </p:nvGrpSpPr>
        <p:grpSpPr>
          <a:xfrm>
            <a:off x="2650011" y="5393318"/>
            <a:ext cx="12987978" cy="3706369"/>
            <a:chOff x="2650011" y="5904584"/>
            <a:chExt cx="12987978" cy="3706369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F59462A4-FB49-DA9D-4BF1-96204F044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7339"/>
            <a:stretch/>
          </p:blipFill>
          <p:spPr>
            <a:xfrm>
              <a:off x="2650011" y="5904585"/>
              <a:ext cx="12987978" cy="3706368"/>
            </a:xfrm>
            <a:prstGeom prst="rect">
              <a:avLst/>
            </a:prstGeom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08CE310-41A7-7522-7754-33D5304256EF}"/>
                </a:ext>
              </a:extLst>
            </p:cNvPr>
            <p:cNvSpPr/>
            <p:nvPr/>
          </p:nvSpPr>
          <p:spPr>
            <a:xfrm>
              <a:off x="7551683" y="5904584"/>
              <a:ext cx="851338" cy="30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3F618BF-7FE2-6444-C9D0-C11C1BCA37F0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29" name="Imagem 28" descr="Ícone&#10;&#10;Descrição gerada automaticamente">
              <a:extLst>
                <a:ext uri="{FF2B5EF4-FFF2-40B4-BE49-F238E27FC236}">
                  <a16:creationId xmlns:a16="http://schemas.microsoft.com/office/drawing/2014/main" id="{C1E52AB6-9339-38A8-37EC-7FC3396BE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">
              <a:extLst>
                <a:ext uri="{FF2B5EF4-FFF2-40B4-BE49-F238E27FC236}">
                  <a16:creationId xmlns:a16="http://schemas.microsoft.com/office/drawing/2014/main" id="{4B483EFD-755C-7BF9-6CA3-2A33F574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76801D7-042C-A908-A53E-FF9C4848A0E2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32" name="Imagem 31" descr="Ícone&#10;&#10;Descrição gerada automaticamente">
              <a:extLst>
                <a:ext uri="{FF2B5EF4-FFF2-40B4-BE49-F238E27FC236}">
                  <a16:creationId xmlns:a16="http://schemas.microsoft.com/office/drawing/2014/main" id="{14C02887-427B-1F83-B65A-9B979D3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33" name="Imagem 32" descr="Forma&#10;&#10;Descrição gerada automaticamente">
              <a:extLst>
                <a:ext uri="{FF2B5EF4-FFF2-40B4-BE49-F238E27FC236}">
                  <a16:creationId xmlns:a16="http://schemas.microsoft.com/office/drawing/2014/main" id="{E48B9F10-1FB9-45E8-41E2-96D0A8EC7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D1A95B93-2E50-EFD1-21FC-363BA6192D1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B6CCFB9-BD31-DFA9-932B-3D8F4E9AB359}"/>
              </a:ext>
            </a:extLst>
          </p:cNvPr>
          <p:cNvSpPr txBox="1"/>
          <p:nvPr/>
        </p:nvSpPr>
        <p:spPr>
          <a:xfrm>
            <a:off x="2549291" y="639356"/>
            <a:ext cx="11698337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36"/>
              </a:lnSpc>
            </a:pP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  <a:cs typeface="Verdana" panose="020B0604030504040204" pitchFamily="34" charset="0"/>
              </a:rPr>
              <a:t>AVALIAÇÃO/FEEDBACK</a:t>
            </a:r>
            <a:endParaRPr lang="en-US" sz="3401" b="1" spc="704" dirty="0">
              <a:solidFill>
                <a:srgbClr val="145D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00BA16-E390-B09D-9281-337A275C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72" y="1020218"/>
            <a:ext cx="1112393" cy="11123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EB733A-7681-181E-C31A-017DAB62300D}"/>
              </a:ext>
            </a:extLst>
          </p:cNvPr>
          <p:cNvSpPr txBox="1"/>
          <p:nvPr/>
        </p:nvSpPr>
        <p:spPr>
          <a:xfrm>
            <a:off x="1083820" y="2942879"/>
            <a:ext cx="160187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Professor(a), avalie o nosso encontro indicando pontos positivos e pontos de atenção para o planejamento da nossa próxima edição. </a:t>
            </a:r>
          </a:p>
        </p:txBody>
      </p:sp>
      <p:pic>
        <p:nvPicPr>
          <p:cNvPr id="13" name="Imagem 12" descr="Avaliação, Estrelas, Laranja, Cinco">
            <a:extLst>
              <a:ext uri="{FF2B5EF4-FFF2-40B4-BE49-F238E27FC236}">
                <a16:creationId xmlns:a16="http://schemas.microsoft.com/office/drawing/2014/main" id="{EE32F3A1-2993-2260-4781-76FFE377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83" y="4641931"/>
            <a:ext cx="5970608" cy="2985305"/>
          </a:xfrm>
          <a:prstGeom prst="rect">
            <a:avLst/>
          </a:prstGeom>
        </p:spPr>
      </p:pic>
      <p:cxnSp>
        <p:nvCxnSpPr>
          <p:cNvPr id="14" name="Google Shape;106;p4">
            <a:extLst>
              <a:ext uri="{FF2B5EF4-FFF2-40B4-BE49-F238E27FC236}">
                <a16:creationId xmlns:a16="http://schemas.microsoft.com/office/drawing/2014/main" id="{55B5980D-CD87-090B-D812-72E98D882DC5}"/>
              </a:ext>
            </a:extLst>
          </p:cNvPr>
          <p:cNvCxnSpPr>
            <a:cxnSpLocks/>
          </p:cNvCxnSpPr>
          <p:nvPr/>
        </p:nvCxnSpPr>
        <p:spPr>
          <a:xfrm flipH="1">
            <a:off x="2848652" y="9370551"/>
            <a:ext cx="12153740" cy="0"/>
          </a:xfrm>
          <a:prstGeom prst="straightConnector1">
            <a:avLst/>
          </a:prstGeom>
          <a:noFill/>
          <a:ln w="31750" cap="flat" cmpd="sng">
            <a:solidFill>
              <a:srgbClr val="389E94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6BB4569-4ECB-DB9F-ACCA-DD7648B341B0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8" name="Imagem 17" descr="Ícone&#10;&#10;Descrição gerada automaticamente">
              <a:extLst>
                <a:ext uri="{FF2B5EF4-FFF2-40B4-BE49-F238E27FC236}">
                  <a16:creationId xmlns:a16="http://schemas.microsoft.com/office/drawing/2014/main" id="{E9A52431-EA2C-9C1F-2127-8AD63370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92F1B5B3-0602-CED1-1A7E-E97182EA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EBDC207-4A13-F965-E0D5-33712DD3DCE0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4" name="Imagem 23" descr="Ícone&#10;&#10;Descrição gerada automaticamente">
              <a:extLst>
                <a:ext uri="{FF2B5EF4-FFF2-40B4-BE49-F238E27FC236}">
                  <a16:creationId xmlns:a16="http://schemas.microsoft.com/office/drawing/2014/main" id="{F39D8DCD-32D1-1542-F902-4D0DC2C52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5" name="Imagem 24" descr="Forma&#10;&#10;Descrição gerada automaticamente">
              <a:extLst>
                <a:ext uri="{FF2B5EF4-FFF2-40B4-BE49-F238E27FC236}">
                  <a16:creationId xmlns:a16="http://schemas.microsoft.com/office/drawing/2014/main" id="{768DA9B5-DA25-6D46-973B-E20B081D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3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0FAB9761-0D02-EE19-2673-CAD5F9210B05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76;p22">
            <a:extLst>
              <a:ext uri="{FF2B5EF4-FFF2-40B4-BE49-F238E27FC236}">
                <a16:creationId xmlns:a16="http://schemas.microsoft.com/office/drawing/2014/main" id="{F09F234E-62DA-A54C-8EFA-955D0060B715}"/>
              </a:ext>
            </a:extLst>
          </p:cNvPr>
          <p:cNvSpPr txBox="1">
            <a:spLocks/>
          </p:cNvSpPr>
          <p:nvPr/>
        </p:nvSpPr>
        <p:spPr>
          <a:xfrm>
            <a:off x="1329056" y="2949519"/>
            <a:ext cx="15850580" cy="493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1200"/>
              </a:spcAft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BRASIL. Ministério da Educação.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Resolução CNE/CP nº 1, de 27 de outubro de 2020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Dispõe sobre as Diretrizes Curriculares Nacionais para a Formação Continuada de Professores da Educação Básica e institui a Base Nacional Comum para a Formação Continuada de Professores da Educação Básica (BNC-Formação Continuada). Brasília: MEC, 2020.</a:t>
            </a:r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 Disponível em: </a:t>
            </a:r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3"/>
              </a:rPr>
              <a:t>http://portal.mec.gov.br/</a:t>
            </a:r>
            <a:r>
              <a:rPr lang="pt-BR" sz="2000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3"/>
              </a:rPr>
              <a:t>docman</a:t>
            </a:r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3"/>
              </a:rPr>
              <a:t>/outubro-2020-pdf/164841-rcp001-20/file</a:t>
            </a:r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</a:p>
          <a:p>
            <a:pPr>
              <a:spcAft>
                <a:spcPts val="12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LEMOV, Doug.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Aula Nota 10 3.0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: 66 técnicas para melhorar a gestão da sala de aula. 3. ed. Porto Alegre: Penso, 2023.</a:t>
            </a:r>
          </a:p>
          <a:p>
            <a:pPr marL="0">
              <a:spcAft>
                <a:spcPts val="1200"/>
              </a:spcAft>
              <a:buFontTx/>
              <a:buNone/>
            </a:pP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SÃO PAULO (Estado). Secretaria da Educação.</a:t>
            </a:r>
            <a:r>
              <a:rPr lang="pt-BR" sz="2000" b="1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pt-BR" sz="2000" i="1" dirty="0">
                <a:latin typeface="Verdana" charset="0"/>
                <a:ea typeface="Verdana" charset="0"/>
                <a:cs typeface="Verdana" charset="0"/>
              </a:rPr>
              <a:t>Currículo Paulista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: etapa Ensino Fundamental. 2019</a:t>
            </a:r>
            <a:r>
              <a:rPr lang="pt-BR" sz="2000" i="1" dirty="0">
                <a:latin typeface="Verdana" charset="0"/>
                <a:ea typeface="Verdana" charset="0"/>
                <a:cs typeface="Verdana" charset="0"/>
              </a:rPr>
              <a:t>.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 Disponível em: 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4"/>
              </a:rPr>
              <a:t>https://efape.educacao.sp.gov.br/</a:t>
            </a:r>
            <a:r>
              <a:rPr lang="pt-BR" sz="2000" dirty="0" err="1">
                <a:latin typeface="Verdana" charset="0"/>
                <a:ea typeface="Verdana" charset="0"/>
                <a:cs typeface="Verdana" charset="0"/>
                <a:hlinkClick r:id="rId4"/>
              </a:rPr>
              <a:t>curriculopaulista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4"/>
              </a:rPr>
              <a:t>/</a:t>
            </a:r>
            <a:r>
              <a:rPr lang="pt-BR" sz="2000" dirty="0" err="1">
                <a:latin typeface="Verdana" charset="0"/>
                <a:ea typeface="Verdana" charset="0"/>
                <a:cs typeface="Verdana" charset="0"/>
                <a:hlinkClick r:id="rId4"/>
              </a:rPr>
              <a:t>wp-content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4"/>
              </a:rPr>
              <a:t>/uploads/2023/02/Curriculo_Paulista-etapas-Educa%C3%A7%C3%A3o-Infantil-e-Ensino-Fundamental-ISBN.pdf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. Acesso em: 21 maio 2024.</a:t>
            </a:r>
          </a:p>
          <a:p>
            <a:pPr marL="0">
              <a:spcAft>
                <a:spcPts val="1200"/>
              </a:spcAft>
              <a:buNone/>
            </a:pP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SÃO PAULO (Estado). Secretaria da Educação. </a:t>
            </a:r>
            <a:r>
              <a:rPr lang="pt-BR" sz="2000" i="1" dirty="0">
                <a:latin typeface="Verdana" charset="0"/>
                <a:ea typeface="Verdana" charset="0"/>
                <a:cs typeface="Verdana" charset="0"/>
              </a:rPr>
              <a:t>Currículo Paulista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: etapa Ensino Médio. 2020. Disponível em: 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5" invalidUrl="https://efape.educacao.sp.gov.br/curriculopaulista/wp-content/uploads/2020/08/CURR%C3%8DCULO PAULISTA etapa Ensino M%C3%A9dio.pdf"/>
              </a:rPr>
              <a:t>https://efape.educacao.sp.gov.br/</a:t>
            </a:r>
            <a:r>
              <a:rPr lang="pt-BR" sz="2000" dirty="0" err="1">
                <a:latin typeface="Verdana" charset="0"/>
                <a:ea typeface="Verdana" charset="0"/>
                <a:cs typeface="Verdana" charset="0"/>
                <a:hlinkClick r:id="rId5" invalidUrl="https://efape.educacao.sp.gov.br/curriculopaulista/wp-content/uploads/2020/08/CURR%C3%8DCULO PAULISTA etapa Ensino M%C3%A9dio.pdf"/>
              </a:rPr>
              <a:t>curriculopaulista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5" invalidUrl="https://efape.educacao.sp.gov.br/curriculopaulista/wp-content/uploads/2020/08/CURR%C3%8DCULO PAULISTA etapa Ensino M%C3%A9dio.pdf"/>
              </a:rPr>
              <a:t>/</a:t>
            </a:r>
            <a:r>
              <a:rPr lang="pt-BR" sz="2000" dirty="0" err="1">
                <a:latin typeface="Verdana" charset="0"/>
                <a:ea typeface="Verdana" charset="0"/>
                <a:cs typeface="Verdana" charset="0"/>
                <a:hlinkClick r:id="rId5" invalidUrl="https://efape.educacao.sp.gov.br/curriculopaulista/wp-content/uploads/2020/08/CURR%C3%8DCULO PAULISTA etapa Ensino M%C3%A9dio.pdf"/>
              </a:rPr>
              <a:t>wp-content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  <a:hlinkClick r:id="rId5" invalidUrl="https://efape.educacao.sp.gov.br/curriculopaulista/wp-content/uploads/2020/08/CURR%C3%8DCULO PAULISTA etapa Ensino M%C3%A9dio.pdf"/>
              </a:rPr>
              <a:t>/uploads/2020/08/CURR%C3%8DCULO%20PAULISTA%20etapa%20Ensino%20M%C3%A9dio.pdf</a:t>
            </a:r>
            <a:r>
              <a:rPr lang="pt-BR" sz="2000" dirty="0">
                <a:latin typeface="Verdana" charset="0"/>
                <a:ea typeface="Verdana" charset="0"/>
                <a:cs typeface="Verdana" charset="0"/>
              </a:rPr>
              <a:t>. Acesso em: 21 maio 2024.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B4A3600-F2C0-4A18-1C0E-03838A99CBBC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5" name="Imagem 14" descr="Ícone&#10;&#10;Descrição gerada automaticamente">
              <a:extLst>
                <a:ext uri="{FF2B5EF4-FFF2-40B4-BE49-F238E27FC236}">
                  <a16:creationId xmlns:a16="http://schemas.microsoft.com/office/drawing/2014/main" id="{B2879D07-E978-2DF5-74E3-23B3CA2E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">
              <a:extLst>
                <a:ext uri="{FF2B5EF4-FFF2-40B4-BE49-F238E27FC236}">
                  <a16:creationId xmlns:a16="http://schemas.microsoft.com/office/drawing/2014/main" id="{35867079-20AB-520F-B914-BCC5216D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D268B5E-D203-C93C-B0FD-B6C985228772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8" name="Imagem 17" descr="Ícone&#10;&#10;Descrição gerada automaticamente">
              <a:extLst>
                <a:ext uri="{FF2B5EF4-FFF2-40B4-BE49-F238E27FC236}">
                  <a16:creationId xmlns:a16="http://schemas.microsoft.com/office/drawing/2014/main" id="{92EFC035-4B83-8E6B-1C04-4E2AA9068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9" name="Imagem 18" descr="Forma&#10;&#10;Descrição gerada automaticamente">
              <a:extLst>
                <a:ext uri="{FF2B5EF4-FFF2-40B4-BE49-F238E27FC236}">
                  <a16:creationId xmlns:a16="http://schemas.microsoft.com/office/drawing/2014/main" id="{F819B664-3AAD-E8B0-82FD-E623CE468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69F5374B-22E5-3E92-6055-7897497FEE38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C1DF42C-0CD8-B717-8368-D49AE4A01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40C323B4-140B-B7A5-9CCD-EB93E65585E9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76;p22">
            <a:extLst>
              <a:ext uri="{FF2B5EF4-FFF2-40B4-BE49-F238E27FC236}">
                <a16:creationId xmlns:a16="http://schemas.microsoft.com/office/drawing/2014/main" id="{B065C75F-A7A6-0130-5571-2950827E77C4}"/>
              </a:ext>
            </a:extLst>
          </p:cNvPr>
          <p:cNvSpPr txBox="1">
            <a:spLocks/>
          </p:cNvSpPr>
          <p:nvPr/>
        </p:nvSpPr>
        <p:spPr>
          <a:xfrm>
            <a:off x="1310639" y="2906301"/>
            <a:ext cx="15331441" cy="456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Lista de imagens e vídeos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2 –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Sebrae no DF. O menino no meio da ponte. Disponível em: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https://www.youtube.com/watch?v=CVLgrDXaanE&amp;ab_channel=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SebraenoDF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3 –</a:t>
            </a: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Imagens elaboradas para essa formação: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Canva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https://www.canva.com/design/DAGD6Eh6Omo/dzP5PVrU_gFDkl8wFBB2Hw/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edit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4 –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Imagens elaboradas para essa formação: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Canva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https://www.canva.com/design/DAGD6Eh6Omo/dzP5PVrU_gFDkl8wFBB2Hw/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edit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/>
              </a:rPr>
              <a:t>Slide 5 –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Imagens elaboradas para essa formação: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Canva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formação: 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Segoe UI"/>
                <a:hlinkClick r:id="rId4"/>
              </a:rPr>
              <a:t>https://www.canva.com/design/DAGD6Eh6Omo/dzP5PVrU_gFDkl8wFBB2Hw/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Segoe UI"/>
                <a:hlinkClick r:id="rId4"/>
              </a:rPr>
              <a:t>edit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/>
              </a:rPr>
              <a:t>Slide 6 –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Pixabay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hlinkClick r:id="rId5"/>
              </a:rPr>
              <a:t>https://pixabay.com/pt/vectors/avalia%C3%A7%C3%A3o-estrelas-laranja-cinco-153609/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21 maio 2024.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  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1222142-F80F-80EC-B5AE-FFBE7FE22CC8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5" name="Imagem 14" descr="Ícone&#10;&#10;Descrição gerada automaticamente">
              <a:extLst>
                <a:ext uri="{FF2B5EF4-FFF2-40B4-BE49-F238E27FC236}">
                  <a16:creationId xmlns:a16="http://schemas.microsoft.com/office/drawing/2014/main" id="{612A0FDF-17A1-31A9-7636-8C89EA20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">
              <a:extLst>
                <a:ext uri="{FF2B5EF4-FFF2-40B4-BE49-F238E27FC236}">
                  <a16:creationId xmlns:a16="http://schemas.microsoft.com/office/drawing/2014/main" id="{62AFFAC2-6D53-1FF6-0174-357DA859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E18C170-E5CD-1441-9B77-D197C98584F5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8" name="Imagem 17" descr="Ícone&#10;&#10;Descrição gerada automaticamente">
              <a:extLst>
                <a:ext uri="{FF2B5EF4-FFF2-40B4-BE49-F238E27FC236}">
                  <a16:creationId xmlns:a16="http://schemas.microsoft.com/office/drawing/2014/main" id="{38EF4A80-2D65-C511-3689-FC10E6FF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9" name="Imagem 18" descr="Forma&#10;&#10;Descrição gerada automaticamente">
              <a:extLst>
                <a:ext uri="{FF2B5EF4-FFF2-40B4-BE49-F238E27FC236}">
                  <a16:creationId xmlns:a16="http://schemas.microsoft.com/office/drawing/2014/main" id="{64168225-F1CA-2F1C-FAEB-0524E8E87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3DB55A3A-010C-86AC-4FD5-05A47EBD4B39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A8FD0C2-E882-8E75-F996-7B1B73BFE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294512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Props1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07C290-DD7E-4A87-91DF-62E1CE10513D}">
  <ds:schemaRefs>
    <ds:schemaRef ds:uri="ffd51e29-918e-4930-8c82-1a1853184cf9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69ec1f2-e47e-46fc-a579-ceb6a0ffdbf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968</Words>
  <Application>Microsoft Office PowerPoint</Application>
  <PresentationFormat>Personalizar</PresentationFormat>
  <Paragraphs>72</Paragraphs>
  <Slides>9</Slides>
  <Notes>8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Verdana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MARCIO CIQUE</cp:lastModifiedBy>
  <cp:revision>89</cp:revision>
  <dcterms:created xsi:type="dcterms:W3CDTF">2006-08-16T00:00:00Z</dcterms:created>
  <dcterms:modified xsi:type="dcterms:W3CDTF">2024-05-23T14:10:21Z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