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sldIdLst>
    <p:sldId id="257" r:id="rId2"/>
    <p:sldId id="258" r:id="rId3"/>
    <p:sldId id="259" r:id="rId4"/>
    <p:sldId id="277" r:id="rId5"/>
    <p:sldId id="278" r:id="rId6"/>
    <p:sldId id="261" r:id="rId7"/>
    <p:sldId id="260" r:id="rId8"/>
    <p:sldId id="262" r:id="rId9"/>
    <p:sldId id="265" r:id="rId10"/>
    <p:sldId id="279" r:id="rId11"/>
    <p:sldId id="280" r:id="rId12"/>
    <p:sldId id="272" r:id="rId13"/>
    <p:sldId id="267" r:id="rId14"/>
    <p:sldId id="268" r:id="rId15"/>
    <p:sldId id="269" r:id="rId16"/>
    <p:sldId id="270" r:id="rId17"/>
    <p:sldId id="271" r:id="rId18"/>
    <p:sldId id="274" r:id="rId19"/>
    <p:sldId id="275" r:id="rId20"/>
    <p:sldId id="281" r:id="rId21"/>
    <p:sldId id="276" r:id="rId22"/>
  </p:sldIdLst>
  <p:sldSz cx="18288000" cy="10287000"/>
  <p:notesSz cx="6858000" cy="9144000"/>
  <p:embeddedFontLst>
    <p:embeddedFont>
      <p:font typeface="Lato" panose="020F0502020204030203" pitchFamily="34" charset="0"/>
      <p:regular r:id="rId24"/>
      <p:bold r:id="rId25"/>
      <p:italic r:id="rId26"/>
      <p:boldItalic r:id="rId27"/>
    </p:embeddedFont>
    <p:embeddedFont>
      <p:font typeface="Nunito" pitchFamily="2"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A617D5-F2A1-2EBD-96A6-12C725978B74}" name="Morena Uchiyama Maricato" initials="MUM" userId="S-1-5-21-1203044095-63853562-1220416750-59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l Pizzani" initials="VP" lastIdx="4" clrIdx="0">
    <p:extLst>
      <p:ext uri="{19B8F6BF-5375-455C-9EA6-DF929625EA0E}">
        <p15:presenceInfo xmlns:p15="http://schemas.microsoft.com/office/powerpoint/2012/main" userId="e08b5bcbaef3fa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51" autoAdjust="0"/>
  </p:normalViewPr>
  <p:slideViewPr>
    <p:cSldViewPr snapToGrid="0">
      <p:cViewPr varScale="1">
        <p:scale>
          <a:sx n="37" d="100"/>
          <a:sy n="37" d="100"/>
        </p:scale>
        <p:origin x="1200"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C2A12-5EBA-4B07-9738-FD5804505D2A}" type="datetimeFigureOut">
              <a:rPr lang="pt-BR" smtClean="0"/>
              <a:t>11/10/2024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73A28-AAF5-49C8-A36C-EA035685101F}" type="slidenum">
              <a:rPr lang="pt-BR" smtClean="0"/>
              <a:t>‹nº›</a:t>
            </a:fld>
            <a:endParaRPr lang="pt-BR"/>
          </a:p>
        </p:txBody>
      </p:sp>
    </p:spTree>
    <p:extLst>
      <p:ext uri="{BB962C8B-B14F-4D97-AF65-F5344CB8AC3E}">
        <p14:creationId xmlns:p14="http://schemas.microsoft.com/office/powerpoint/2010/main" val="951153558"/>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mazon.com.br/Amoras-Emicida/dp/857406836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ntrodahistoria.com.br/blog/literatura/livros-infantis-sobre-racism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mazon.com.br/pele-que-eu-tenho/dp/6557171860/ref=pd_lpo_sccl_1/144-4439693-3845017?pd_rd_w=0dtjJ&amp;content-id=amzn1.sym.a2197dac-0fbe-4cc8-beca-b52f96ea33d5&amp;pf_rd_p=a2197dac-0fbe-4cc8-beca-b52f96ea33d5&amp;pf_rd_r=52P9FTVX3JFMANTWW579&amp;pd_rd_wg=utWJ5&amp;pd_rd_r=2e7d1f0f-6870-4f87-9f94-137a236b0c8d&amp;pd_rd_i=6557171860&amp;psc=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bc.ca/news/politics/nelson-mandela-one-of-world-s-great-moral-leaders-pm-says-1.245262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5FyJ3VPqBU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d3bcd922c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d3bcd922c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36" name="Google Shape;236;g2d3bcd922c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788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503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Núcleo Ciência pela Infância. </a:t>
            </a:r>
            <a:r>
              <a:rPr lang="pt-BR" b="0" i="0" dirty="0">
                <a:effectLst/>
                <a:latin typeface="museo-sans"/>
              </a:rPr>
              <a:t>Racismo, educação infantil e desenvolvimento na primeira infância. Disponível em: </a:t>
            </a:r>
            <a:r>
              <a:rPr lang="pt-BR" dirty="0"/>
              <a:t> https://ncpi.org.br/</a:t>
            </a:r>
            <a:r>
              <a:rPr lang="pt-BR" dirty="0" err="1"/>
              <a:t>publicacao</a:t>
            </a:r>
            <a:r>
              <a:rPr lang="pt-BR" dirty="0"/>
              <a:t>/racismo-educacao-infantil-e-desenvolvimento-na-primeira-infancia/. Acesso em: 9 out. 2024.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862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3b64fec44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d3b64fec44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pt-BR" dirty="0"/>
              <a:t>Link da imagem da imagem:  </a:t>
            </a:r>
            <a:r>
              <a:rPr lang="pt-BR" u="sng" dirty="0">
                <a:solidFill>
                  <a:schemeClr val="hlink"/>
                </a:solidFill>
                <a:hlinkClick r:id="rId3"/>
              </a:rPr>
              <a:t>https://www.amazon.com.br/Amoras-Emicida/dp/8574068365</a:t>
            </a: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77" name="Google Shape;277;g2d3b64fec44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400"/>
              <a:buFont typeface="Arial"/>
              <a:buNone/>
              <a:tabLst/>
              <a:defRPr/>
            </a:pPr>
            <a:r>
              <a:rPr lang="pt-BR" dirty="0"/>
              <a:t>Dentro da História. </a:t>
            </a:r>
            <a:r>
              <a:rPr lang="pt-BR" b="0" i="0" dirty="0">
                <a:solidFill>
                  <a:srgbClr val="000000"/>
                </a:solidFill>
                <a:effectLst/>
                <a:latin typeface="Nunito" pitchFamily="2" charset="0"/>
              </a:rPr>
              <a:t>7 Livros infantis sobre racismo para ler com as crianças. Disponível em: </a:t>
            </a:r>
            <a:r>
              <a:rPr lang="pt-BR" dirty="0"/>
              <a:t> </a:t>
            </a:r>
            <a:r>
              <a:rPr lang="pt-BR" u="sng" dirty="0">
                <a:solidFill>
                  <a:schemeClr val="hlink"/>
                </a:solidFill>
                <a:hlinkClick r:id="rId3"/>
              </a:rPr>
              <a:t>https://www.dentrodahistoria.com.br/blog/literatura/livros-infantis-sobre-racismo/</a:t>
            </a:r>
            <a:r>
              <a:rPr lang="pt-BR" b="0" i="0" dirty="0">
                <a:solidFill>
                  <a:srgbClr val="000000"/>
                </a:solidFill>
                <a:effectLst/>
                <a:latin typeface="Nunito" pitchFamily="2" charset="0"/>
              </a:rPr>
              <a:t>. Acesso em: 9 out. 2024.</a:t>
            </a:r>
            <a:endParaRPr dirty="0"/>
          </a:p>
        </p:txBody>
      </p:sp>
      <p:sp>
        <p:nvSpPr>
          <p:cNvPr id="293" name="Google Shape;2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d3c95dda6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d3c95dda6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pt-BR" dirty="0"/>
              <a:t>Amazon. Disponível em: </a:t>
            </a:r>
            <a:r>
              <a:rPr lang="pt-BR" u="sng" dirty="0">
                <a:solidFill>
                  <a:schemeClr val="hlink"/>
                </a:solidFill>
                <a:hlinkClick r:id="rId3"/>
              </a:rPr>
              <a:t>https://www.amazon.com.br/pele-que-eu-tenho/dp/6557171860/ref=pd_lpo_sccl_1/144-4439693-3845017?pd_rd_w=0dtjJ&amp;content-id=amzn1.sym.a2197dac-0fbe-4cc8-beca-b52f96ea33d5&amp;pf_rd_p=a2197dac-0fbe-4cc8-beca-b52f96ea33d5&amp;pf_rd_r=52P9FTVX3JFMANTWW579&amp;pd_rd_wg=utWJ5&amp;pd_rd_r=2e7d1f0f-6870-4f87-9f94-137a236b0c8d&amp;pd_rd_i=6557171860&amp;psc=1</a:t>
            </a:r>
            <a:r>
              <a:rPr lang="pt-BR" dirty="0"/>
              <a:t>. Acesso em: 9 out. 2024.</a:t>
            </a:r>
            <a:endParaRPr dirty="0"/>
          </a:p>
          <a:p>
            <a:pPr marL="457200" lvl="0" indent="-228600" algn="l" rtl="0">
              <a:spcBef>
                <a:spcPts val="0"/>
              </a:spcBef>
              <a:spcAft>
                <a:spcPts val="0"/>
              </a:spcAft>
              <a:buClr>
                <a:schemeClr val="dk1"/>
              </a:buClr>
              <a:buSzPts val="1400"/>
              <a:buFont typeface="Arial"/>
              <a:buNone/>
            </a:pPr>
            <a:endParaRPr dirty="0"/>
          </a:p>
        </p:txBody>
      </p:sp>
      <p:sp>
        <p:nvSpPr>
          <p:cNvPr id="307" name="Google Shape;307;g2d3c95dda6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pt-BR" dirty="0"/>
              <a:t>CBC News. Disponível em: </a:t>
            </a:r>
            <a:r>
              <a:rPr lang="pt-BR" u="sng" dirty="0">
                <a:solidFill>
                  <a:schemeClr val="hlink"/>
                </a:solidFill>
                <a:hlinkClick r:id="rId3"/>
              </a:rPr>
              <a:t>https://www.cbc.ca/news/politics/nelson-mandela-one-of-world-s-great-moral-leaders-pm-says-1.2452622</a:t>
            </a:r>
            <a:r>
              <a:rPr lang="pt-BR" dirty="0"/>
              <a:t>. Acesso em: 9 out. 2024.</a:t>
            </a:r>
            <a:endParaRPr dirty="0"/>
          </a:p>
        </p:txBody>
      </p:sp>
      <p:sp>
        <p:nvSpPr>
          <p:cNvPr id="320" name="Google Shape;3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Tx/>
              <a:buSzPts val="1400"/>
              <a:buFontTx/>
              <a:buNone/>
              <a:tabLst/>
              <a:defRPr/>
            </a:pPr>
            <a:r>
              <a:rPr lang="pt-BR" dirty="0"/>
              <a:t>Ministério Público do Estado da Bahia. </a:t>
            </a:r>
            <a:r>
              <a:rPr lang="pt-BR" b="0" i="0" dirty="0">
                <a:solidFill>
                  <a:srgbClr val="0F0F0F"/>
                </a:solidFill>
                <a:effectLst/>
                <a:latin typeface="Roboto" panose="02000000000000000000" pitchFamily="2" charset="0"/>
              </a:rPr>
              <a:t>Racismo não se combate com silêncio. Disponível em</a:t>
            </a:r>
            <a:r>
              <a:rPr lang="pt-BR" dirty="0"/>
              <a:t>: </a:t>
            </a:r>
            <a:r>
              <a:rPr lang="pt-BR" sz="1200" u="sng" dirty="0">
                <a:solidFill>
                  <a:schemeClr val="hlink"/>
                </a:solidFill>
                <a:latin typeface="Verdana"/>
                <a:ea typeface="Verdana"/>
                <a:cs typeface="Verdana"/>
                <a:sym typeface="Verdana"/>
                <a:hlinkClick r:id="rId3"/>
              </a:rPr>
              <a:t>https://www.youtube.com/watch?v=5FyJ3VPqBUg</a:t>
            </a:r>
            <a:r>
              <a:rPr lang="pt-BR" sz="1200" b="0" i="0" dirty="0">
                <a:solidFill>
                  <a:srgbClr val="0F0F0F"/>
                </a:solidFill>
                <a:effectLst/>
                <a:latin typeface="Roboto" panose="02000000000000000000" pitchFamily="2" charset="0"/>
              </a:rPr>
              <a:t>. Acesso em</a:t>
            </a:r>
            <a:r>
              <a:rPr lang="pt-BR" sz="1200" dirty="0"/>
              <a:t>: 9 out. 2024.</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335" name="Google Shape;3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pt-BR" dirty="0"/>
              <a:t>Fonte: Documento de Orientação e Estudo – Programa Multiplica SP #Professores, pág. 38.</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dirty="0"/>
              <a:t>“De acordo com Moscovici (1997), o feedback torna-se útil quando atende aos seguintes requisitos:</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descritivo: </a:t>
            </a:r>
            <a:r>
              <a:rPr lang="pt-BR" dirty="0"/>
              <a:t>Ter uma proposta de diálogo, sem julgamentos, apenas relatando o que foi observado.</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específico: </a:t>
            </a:r>
            <a:r>
              <a:rPr lang="pt-BR" dirty="0"/>
              <a:t>Proporcionar aos formadores a reflexão sobre seu comportamento e atitudes diante do saber docente, focado no diálogo.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compatível: </a:t>
            </a:r>
            <a:r>
              <a:rPr lang="pt-BR" dirty="0"/>
              <a:t>Estar pautado nas necessidades dos observadores e dos observados, sem constrangimentos, mantendo a ética, sem deixar de enfatizar pontos, tópicos e momentos visíveis a serem trabalhados na melhoria e na dinâmica dos formadores, durante a reunião com seus cursistas.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dirigido: </a:t>
            </a:r>
            <a:r>
              <a:rPr lang="pt-BR" dirty="0"/>
              <a:t>Deve ser voltado para comportamentos sobre os quais os observadores devem refletir para a melhoria de sua prática. As fragilidades identificadas precisam ser analisadas de forma construtiva e, a partir disso, definidas metas e estratégias para solucionar as dificuldades apresentadas.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solicitado: </a:t>
            </a:r>
            <a:r>
              <a:rPr lang="pt-BR" dirty="0"/>
              <a:t>Deve ser clara para os formadores a importância da devolutiva; assim, observadores e observados devem combinar previamente o momento das devolutivas, pois quando isso acontece, fica mais fácil a execução do feedback.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oportuno: </a:t>
            </a:r>
            <a:r>
              <a:rPr lang="pt-BR" dirty="0"/>
              <a:t>Os observadores precisam atentar para o prazo da devolutiva, pois se passar muito tempo entre o ato de observar e o feedback, a devolutiva pode perder o sentido, tornando-se ineficaz.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pt-BR" b="1" dirty="0"/>
              <a:t>Ser esclarecedor: </a:t>
            </a:r>
            <a:r>
              <a:rPr lang="pt-BR" dirty="0"/>
              <a:t>Propor uma comunicação clara e objetiva, favorecendo, dessa forma, a construção de um novo olhar sobre os processos de ensino e aprendizagem dos adultos professores, contribuindo, assim, para seu processo formativo.”</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352" name="Google Shape;35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7" name="Google Shape;36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sz="1800" dirty="0">
                <a:solidFill>
                  <a:schemeClr val="tx1"/>
                </a:solidFill>
                <a:effectLst/>
                <a:latin typeface="Aptos" panose="020B0004020202020204" pitchFamily="34" charset="0"/>
                <a:ea typeface="Calibri" panose="020F0502020204030204" pitchFamily="34" charset="0"/>
                <a:cs typeface="Calibri" panose="020F0502020204030204" pitchFamily="34" charset="0"/>
              </a:rPr>
              <a:t>Imagem produzida pelo(a) autor(a) especialmente para este material.</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7" name="Google Shape;36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pt-B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189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79" name="Google Shape;3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Fanpage.it. </a:t>
            </a:r>
            <a:r>
              <a:rPr lang="pt-BR" b="0" i="0" dirty="0" err="1">
                <a:solidFill>
                  <a:srgbClr val="0F0F0F"/>
                </a:solidFill>
                <a:effectLst/>
                <a:latin typeface="Roboto" panose="02000000000000000000" pitchFamily="2" charset="0"/>
              </a:rPr>
              <a:t>Doll</a:t>
            </a:r>
            <a:r>
              <a:rPr lang="pt-BR" b="0" i="0" dirty="0">
                <a:solidFill>
                  <a:srgbClr val="0F0F0F"/>
                </a:solidFill>
                <a:effectLst/>
                <a:latin typeface="Roboto" panose="02000000000000000000" pitchFamily="2" charset="0"/>
              </a:rPr>
              <a:t> Test - Os efeitos do racismo em crianças (POR). Disponível em: https://www.youtube.com/</a:t>
            </a:r>
            <a:r>
              <a:rPr lang="pt-BR" b="0" i="0" dirty="0" err="1">
                <a:solidFill>
                  <a:srgbClr val="0F0F0F"/>
                </a:solidFill>
                <a:effectLst/>
                <a:latin typeface="Roboto" panose="02000000000000000000" pitchFamily="2" charset="0"/>
              </a:rPr>
              <a:t>watch?v</a:t>
            </a:r>
            <a:r>
              <a:rPr lang="pt-BR" b="0" i="0" dirty="0">
                <a:solidFill>
                  <a:srgbClr val="0F0F0F"/>
                </a:solidFill>
                <a:effectLst/>
                <a:latin typeface="Roboto" panose="02000000000000000000" pitchFamily="2" charset="0"/>
              </a:rPr>
              <a:t>=CdoqqmNB9JE. Acesso em: 9 out. 2024.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580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0028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Núcleo Ciência pela Infância. </a:t>
            </a:r>
            <a:r>
              <a:rPr lang="pt-BR" b="0" i="0" dirty="0">
                <a:effectLst/>
                <a:latin typeface="museo-sans"/>
              </a:rPr>
              <a:t>Racismo, educação infantil e desenvolvimento na primeira infância. Disponível em: </a:t>
            </a:r>
            <a:r>
              <a:rPr lang="pt-BR" dirty="0"/>
              <a:t> https://ncpi.org.br/publicacao/racismo-educacao-infantil-e-desenvolvimento-na-primeira-infancia/. Acesso em: 9 out. 2024.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373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Núcleo Ciência pela Infância. </a:t>
            </a:r>
            <a:r>
              <a:rPr lang="pt-BR" b="0" i="0" dirty="0">
                <a:effectLst/>
                <a:latin typeface="museo-sans"/>
              </a:rPr>
              <a:t>Racismo, educação infantil e desenvolvimento na primeira infância. Disponível em: </a:t>
            </a:r>
            <a:r>
              <a:rPr lang="pt-BR" dirty="0"/>
              <a:t> https://ncpi.org.br/</a:t>
            </a:r>
            <a:r>
              <a:rPr lang="pt-BR" dirty="0" err="1"/>
              <a:t>publicacao</a:t>
            </a:r>
            <a:r>
              <a:rPr lang="pt-BR" dirty="0"/>
              <a:t>/racismo-educacao-infantil-e-desenvolvimento-na-primeira-infancia/. Acesso em: 9 out. 2024.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851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Núcleo Ciência pela Infância. </a:t>
            </a:r>
            <a:r>
              <a:rPr lang="pt-BR" b="0" i="0" dirty="0">
                <a:effectLst/>
                <a:latin typeface="museo-sans"/>
              </a:rPr>
              <a:t>Racismo, educação infantil e desenvolvimento na primeira infância. Disponível em: </a:t>
            </a:r>
            <a:r>
              <a:rPr lang="pt-BR" dirty="0"/>
              <a:t> https://ncpi.org.br/</a:t>
            </a:r>
            <a:r>
              <a:rPr lang="pt-BR" dirty="0" err="1"/>
              <a:t>publicacao</a:t>
            </a:r>
            <a:r>
              <a:rPr lang="pt-BR" dirty="0"/>
              <a:t>/racismo-educacao-infantil-e-desenvolvimento-na-primeira-infancia/. Acesso em: 9 out. 2024.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102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d3bcd922c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d3bcd922c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1371600" rtl="0" eaLnBrk="1" fontAlgn="auto" latinLnBrk="0" hangingPunct="1">
              <a:lnSpc>
                <a:spcPct val="100000"/>
              </a:lnSpc>
              <a:spcBef>
                <a:spcPts val="0"/>
              </a:spcBef>
              <a:spcAft>
                <a:spcPts val="0"/>
              </a:spcAft>
              <a:buClr>
                <a:schemeClr val="dk1"/>
              </a:buClr>
              <a:buSzPts val="1200"/>
              <a:buFont typeface="Calibri"/>
              <a:buNone/>
              <a:tabLst/>
              <a:defRPr/>
            </a:pPr>
            <a:r>
              <a:rPr lang="pt-BR" dirty="0"/>
              <a:t>Núcleo Ciência pela Infância. </a:t>
            </a:r>
            <a:r>
              <a:rPr lang="pt-BR" b="0" i="0" dirty="0">
                <a:effectLst/>
                <a:latin typeface="museo-sans"/>
              </a:rPr>
              <a:t>Racismo, educação infantil e desenvolvimento na primeira infância. Disponível em: </a:t>
            </a:r>
            <a:r>
              <a:rPr lang="pt-BR" dirty="0"/>
              <a:t> https://ncpi.org.br/</a:t>
            </a:r>
            <a:r>
              <a:rPr lang="pt-BR" dirty="0" err="1"/>
              <a:t>publicacao</a:t>
            </a:r>
            <a:r>
              <a:rPr lang="pt-BR" dirty="0"/>
              <a:t>/racismo-educacao-infantil-e-desenvolvimento-na-primeira-infancia/. Acesso em: 9 out. 2024.</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36" name="Google Shape;236;g2d3bcd922c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pt-BR"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m Branco" type="blank">
  <p:cSld name="Em Branco">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23134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77106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97103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2" name="Google Shape;22;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70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7666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34" name="Google Shape;34;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31305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938117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7" name="Google Shape;47;p28"/>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8" name="Google Shape;48;p28"/>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9" name="Google Shape;49;p28"/>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50" name="Google Shape;50;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76999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54595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61" name="Google Shape;61;p30"/>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2" name="Google Shape;62;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92877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7774782" y="1481138"/>
            <a:ext cx="9258300" cy="7310438"/>
          </a:xfrm>
          <a:prstGeom prst="rect">
            <a:avLst/>
          </a:prstGeom>
          <a:noFill/>
          <a:ln>
            <a:noFill/>
          </a:ln>
        </p:spPr>
      </p:sp>
      <p:sp>
        <p:nvSpPr>
          <p:cNvPr id="68" name="Google Shape;68;p31"/>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9" name="Google Shape;69;p3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13567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5" name="Imagem 4">
            <a:extLst>
              <a:ext uri="{FF2B5EF4-FFF2-40B4-BE49-F238E27FC236}">
                <a16:creationId xmlns:a16="http://schemas.microsoft.com/office/drawing/2014/main" id="{3E709F8E-C32D-7539-6BE9-05B5AD3679C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0" y="0"/>
            <a:ext cx="18288000" cy="10286999"/>
          </a:xfrm>
          <a:prstGeom prst="rect">
            <a:avLst/>
          </a:prstGeom>
        </p:spPr>
      </p:pic>
      <p:sp>
        <p:nvSpPr>
          <p:cNvPr id="6" name="Retângulo 5">
            <a:extLst>
              <a:ext uri="{FF2B5EF4-FFF2-40B4-BE49-F238E27FC236}">
                <a16:creationId xmlns:a16="http://schemas.microsoft.com/office/drawing/2014/main" id="{C20CB443-0489-9F89-2556-FE727C11ACE2}"/>
              </a:ext>
            </a:extLst>
          </p:cNvPr>
          <p:cNvSpPr/>
          <p:nvPr userDrawn="1"/>
        </p:nvSpPr>
        <p:spPr>
          <a:xfrm>
            <a:off x="525676" y="582132"/>
            <a:ext cx="17236648" cy="9122735"/>
          </a:xfrm>
          <a:prstGeom prst="rect">
            <a:avLst/>
          </a:prstGeom>
          <a:solidFill>
            <a:schemeClr val="lt1">
              <a:alpha val="84147"/>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7" name="Imagem 6">
            <a:extLst>
              <a:ext uri="{FF2B5EF4-FFF2-40B4-BE49-F238E27FC236}">
                <a16:creationId xmlns:a16="http://schemas.microsoft.com/office/drawing/2014/main" id="{9CE88AEB-C901-431C-730F-FFF07A00C523}"/>
              </a:ext>
            </a:extLst>
          </p:cNvPr>
          <p:cNvPicPr>
            <a:picLocks noChangeAspect="1"/>
          </p:cNvPicPr>
          <p:nvPr userDrawn="1"/>
        </p:nvPicPr>
        <p:blipFill>
          <a:blip r:embed="rId14"/>
          <a:stretch>
            <a:fillRect/>
          </a:stretch>
        </p:blipFill>
        <p:spPr>
          <a:xfrm>
            <a:off x="16304923" y="8305800"/>
            <a:ext cx="1313091" cy="1265558"/>
          </a:xfrm>
          <a:prstGeom prst="rect">
            <a:avLst/>
          </a:prstGeom>
        </p:spPr>
      </p:pic>
    </p:spTree>
    <p:extLst>
      <p:ext uri="{BB962C8B-B14F-4D97-AF65-F5344CB8AC3E}">
        <p14:creationId xmlns:p14="http://schemas.microsoft.com/office/powerpoint/2010/main" val="11065368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youtube.com/watch?v=p3G9pi7Qlmg" TargetMode="External"/><Relationship Id="rId3" Type="http://schemas.openxmlformats.org/officeDocument/2006/relationships/image" Target="../media/image8.png"/><Relationship Id="rId7" Type="http://schemas.openxmlformats.org/officeDocument/2006/relationships/image" Target="../media/image27.jpg"/><Relationship Id="rId12" Type="http://schemas.openxmlformats.org/officeDocument/2006/relationships/hyperlink" Target="https://www.youtube.com/watch?v=exVyK8t1bDA"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novaescola.org.br/conteudo/21778/como-levar-a-educacao-antirracista-para-a-educacao-infantil" TargetMode="External"/><Relationship Id="rId11" Type="http://schemas.openxmlformats.org/officeDocument/2006/relationships/image" Target="../media/image30.png"/><Relationship Id="rId5" Type="http://schemas.openxmlformats.org/officeDocument/2006/relationships/hyperlink" Target="https://andi.org.br/infancia_midia/racismo-na-educacao-infantil-expoe-criancas-negras-a-ciclo-de-violencias/" TargetMode="External"/><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hyperlink" Target="https://www.scielo.br/j/ep/a/Dw9cqwCczcddHVZjv3TnYGt/?lang=pt" TargetMode="External"/><Relationship Id="rId3" Type="http://schemas.openxmlformats.org/officeDocument/2006/relationships/image" Target="../media/image8.png"/><Relationship Id="rId7" Type="http://schemas.openxmlformats.org/officeDocument/2006/relationships/hyperlink" Target="https://brasilescola.uol.com.br/literatura/a-representacao-negro-na-literatura-brasileira.ht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repositorio.usp.br/item/000995054" TargetMode="External"/><Relationship Id="rId5" Type="http://schemas.openxmlformats.org/officeDocument/2006/relationships/hyperlink" Target="https://efape.educacao.sp.gov.br/curriculopaulista/wp-content/uploads/2023/02/Curriculo_Paulista-etapas-Educa%C3%A7%C3%A3o-Infantil-e-Ensino-Fundamental-ISBN.pdf" TargetMode="External"/><Relationship Id="rId4" Type="http://schemas.openxmlformats.org/officeDocument/2006/relationships/image" Target="../media/image9.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https://www.amazon.com.br/pele-que-eu-tenho/dp/6557171860/ref=pd_lpo_sccl_1/144-4439693-3845017?pd_rd_w=0dtjJ&amp;content-id=amzn1.sym.a2197dac-0fbe-4cc8-beca-b52f96ea33d5&amp;pf_rd_p=a2197dac-0fbe-4cc8-beca-b52f96ea33d5&amp;pf_rd_r=52P9FTVX3JFMANTWW579&amp;pd_rd_wg=utWJ5&amp;pd_rd_r=2e7d1f0f-6870-4f87-9f94-137a236b0c8d&amp;pd_rd_i=6557171860&amp;psc=1" TargetMode="External"/><Relationship Id="rId3" Type="http://schemas.openxmlformats.org/officeDocument/2006/relationships/image" Target="../media/image8.png"/><Relationship Id="rId7" Type="http://schemas.openxmlformats.org/officeDocument/2006/relationships/hyperlink" Target="https://www.dentrodahistoria.com.br/blog/literatura/livros-infantis-sobre-racismo/"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ncpi.org.br/publicacao/racismo-educacao-infantil-e-desenvolvimento-na-primeira-infancia/" TargetMode="External"/><Relationship Id="rId5" Type="http://schemas.openxmlformats.org/officeDocument/2006/relationships/hyperlink" Target="https://www.youtube.com/watch?v=CdoqqmNB9JE" TargetMode="External"/><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hyperlink" Target="https://www.cbc.ca/news/politics/nelson-mandela-one-of-world-s-great-moral-leaders-pm-says-1.24526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525677" y="574159"/>
            <a:ext cx="17236649" cy="9122735"/>
          </a:xfrm>
          <a:prstGeom prst="rect">
            <a:avLst/>
          </a:prstGeom>
          <a:solidFill>
            <a:srgbClr val="389E94"/>
          </a:solidFill>
          <a:ln>
            <a:noFill/>
          </a:ln>
        </p:spPr>
        <p:txBody>
          <a:bodyPr spcFirstLastPara="1" wrap="square" lIns="91425" tIns="45675" rIns="91425" bIns="45675" anchor="ctr" anchorCtr="0">
            <a:noAutofit/>
          </a:bodyPr>
          <a:lstStyle/>
          <a:p>
            <a:pPr algn="ctr">
              <a:buClr>
                <a:srgbClr val="000000"/>
              </a:buClr>
              <a:buSzPts val="1200"/>
              <a:defRPr/>
            </a:pPr>
            <a:endParaRPr sz="1800" kern="0">
              <a:solidFill>
                <a:srgbClr val="000000"/>
              </a:solidFill>
              <a:latin typeface="Calibri"/>
              <a:ea typeface="Calibri"/>
              <a:cs typeface="Calibri"/>
              <a:sym typeface="Calibri"/>
            </a:endParaRPr>
          </a:p>
        </p:txBody>
      </p:sp>
      <p:pic>
        <p:nvPicPr>
          <p:cNvPr id="90" name="Google Shape;90;p1" descr="Ícone&#10;&#10;Descrição gerada automaticamente"/>
          <p:cNvPicPr preferRelativeResize="0"/>
          <p:nvPr/>
        </p:nvPicPr>
        <p:blipFill rotWithShape="1">
          <a:blip r:embed="rId3">
            <a:alphaModFix/>
          </a:blip>
          <a:srcRect/>
          <a:stretch/>
        </p:blipFill>
        <p:spPr>
          <a:xfrm>
            <a:off x="-1087422" y="6211257"/>
            <a:ext cx="5569616" cy="6676725"/>
          </a:xfrm>
          <a:prstGeom prst="rect">
            <a:avLst/>
          </a:prstGeom>
          <a:noFill/>
          <a:ln>
            <a:noFill/>
          </a:ln>
        </p:spPr>
      </p:pic>
      <p:pic>
        <p:nvPicPr>
          <p:cNvPr id="91" name="Google Shape;91;p1" descr="Forma&#10;&#10;Descrição gerada automaticamente"/>
          <p:cNvPicPr preferRelativeResize="0"/>
          <p:nvPr/>
        </p:nvPicPr>
        <p:blipFill rotWithShape="1">
          <a:blip r:embed="rId4">
            <a:alphaModFix/>
          </a:blip>
          <a:srcRect/>
          <a:stretch/>
        </p:blipFill>
        <p:spPr>
          <a:xfrm rot="7916522">
            <a:off x="659807" y="2034425"/>
            <a:ext cx="5645381" cy="10493997"/>
          </a:xfrm>
          <a:prstGeom prst="rect">
            <a:avLst/>
          </a:prstGeom>
          <a:noFill/>
          <a:ln>
            <a:noFill/>
          </a:ln>
        </p:spPr>
      </p:pic>
      <p:sp>
        <p:nvSpPr>
          <p:cNvPr id="92" name="Google Shape;92;p1"/>
          <p:cNvSpPr txBox="1"/>
          <p:nvPr/>
        </p:nvSpPr>
        <p:spPr>
          <a:xfrm>
            <a:off x="1165739" y="1998797"/>
            <a:ext cx="16212428" cy="1551194"/>
          </a:xfrm>
          <a:prstGeom prst="rect">
            <a:avLst/>
          </a:prstGeom>
          <a:noFill/>
          <a:ln>
            <a:noFill/>
          </a:ln>
        </p:spPr>
        <p:txBody>
          <a:bodyPr spcFirstLastPara="1" wrap="square" lIns="0" tIns="0" rIns="0" bIns="0" anchor="t" anchorCtr="0">
            <a:spAutoFit/>
          </a:bodyPr>
          <a:lstStyle/>
          <a:p>
            <a:pPr>
              <a:lnSpc>
                <a:spcPct val="139924"/>
              </a:lnSpc>
              <a:buClr>
                <a:srgbClr val="000000"/>
              </a:buClr>
              <a:buSzPts val="4800"/>
              <a:defRPr/>
            </a:pPr>
            <a:r>
              <a:rPr lang="pt-BR" sz="7200" b="1" spc="700" dirty="0">
                <a:solidFill>
                  <a:srgbClr val="FFD200"/>
                </a:solidFill>
                <a:latin typeface="Verdana"/>
                <a:ea typeface="Verdana"/>
                <a:cs typeface="Verdana"/>
                <a:sym typeface="Verdana"/>
              </a:rPr>
              <a:t>EDUCAÇÃO ANTIRRACISTA</a:t>
            </a:r>
            <a:endParaRPr sz="7200" b="1" spc="700" dirty="0">
              <a:solidFill>
                <a:srgbClr val="FFD200"/>
              </a:solidFill>
              <a:latin typeface="Verdana"/>
              <a:ea typeface="Verdana"/>
              <a:cs typeface="Verdana"/>
              <a:sym typeface="Verdana"/>
            </a:endParaRPr>
          </a:p>
        </p:txBody>
      </p:sp>
      <p:sp>
        <p:nvSpPr>
          <p:cNvPr id="93" name="Google Shape;93;p1"/>
          <p:cNvSpPr txBox="1"/>
          <p:nvPr/>
        </p:nvSpPr>
        <p:spPr>
          <a:xfrm>
            <a:off x="1285158" y="894100"/>
            <a:ext cx="7447050" cy="1423531"/>
          </a:xfrm>
          <a:prstGeom prst="rect">
            <a:avLst/>
          </a:prstGeom>
          <a:noFill/>
          <a:ln>
            <a:noFill/>
          </a:ln>
        </p:spPr>
        <p:txBody>
          <a:bodyPr spcFirstLastPara="1" wrap="square" lIns="0" tIns="0" rIns="0" bIns="0" anchor="t" anchorCtr="0">
            <a:spAutoFit/>
          </a:bodyPr>
          <a:lstStyle/>
          <a:p>
            <a:pPr>
              <a:lnSpc>
                <a:spcPct val="271592"/>
              </a:lnSpc>
              <a:buClr>
                <a:srgbClr val="000000"/>
              </a:buClr>
              <a:buSzPts val="2267"/>
              <a:defRPr/>
            </a:pPr>
            <a:r>
              <a:rPr lang="pt-BR" sz="3401" b="1" kern="0" dirty="0">
                <a:solidFill>
                  <a:srgbClr val="FFFFFF"/>
                </a:solidFill>
                <a:latin typeface="Verdana"/>
                <a:ea typeface="Verdana"/>
                <a:cs typeface="Verdana"/>
                <a:sym typeface="Verdana"/>
              </a:rPr>
              <a:t>PAUTA FORMATIVA - 10</a:t>
            </a:r>
            <a:endParaRPr sz="2100" kern="0" dirty="0">
              <a:solidFill>
                <a:srgbClr val="000000"/>
              </a:solidFill>
              <a:latin typeface="Arial"/>
              <a:ea typeface="Arial"/>
              <a:cs typeface="Arial"/>
              <a:sym typeface="Arial"/>
            </a:endParaRPr>
          </a:p>
        </p:txBody>
      </p:sp>
      <p:pic>
        <p:nvPicPr>
          <p:cNvPr id="94" name="Google Shape;94;p1" descr="Ícone&#10;&#10;Descrição gerada automaticamente"/>
          <p:cNvPicPr preferRelativeResize="0"/>
          <p:nvPr/>
        </p:nvPicPr>
        <p:blipFill rotWithShape="1">
          <a:blip r:embed="rId5">
            <a:alphaModFix/>
          </a:blip>
          <a:srcRect/>
          <a:stretch/>
        </p:blipFill>
        <p:spPr>
          <a:xfrm>
            <a:off x="2331943" y="4223656"/>
            <a:ext cx="6739574" cy="3784097"/>
          </a:xfrm>
          <a:prstGeom prst="rect">
            <a:avLst/>
          </a:prstGeom>
          <a:noFill/>
          <a:ln>
            <a:noFill/>
          </a:ln>
        </p:spPr>
      </p:pic>
      <p:pic>
        <p:nvPicPr>
          <p:cNvPr id="95" name="Google Shape;95;p1" descr="Uma imagem contendo objeto, relógio, mesa, pequeno&#10;&#10;Descrição gerada automaticamente"/>
          <p:cNvPicPr preferRelativeResize="0"/>
          <p:nvPr/>
        </p:nvPicPr>
        <p:blipFill rotWithShape="1">
          <a:blip r:embed="rId6">
            <a:alphaModFix/>
          </a:blip>
          <a:srcRect/>
          <a:stretch/>
        </p:blipFill>
        <p:spPr>
          <a:xfrm>
            <a:off x="9163525" y="3955805"/>
            <a:ext cx="9129740" cy="54749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3" name="Google Shape;243;g2d3bcd922c0_0_6"/>
          <p:cNvSpPr txBox="1"/>
          <p:nvPr/>
        </p:nvSpPr>
        <p:spPr>
          <a:xfrm>
            <a:off x="862570" y="3387564"/>
            <a:ext cx="12278663" cy="6370884"/>
          </a:xfrm>
          <a:prstGeom prst="rect">
            <a:avLst/>
          </a:prstGeom>
          <a:noFill/>
          <a:ln>
            <a:noFill/>
          </a:ln>
        </p:spPr>
        <p:txBody>
          <a:bodyPr spcFirstLastPara="1" wrap="square" lIns="91425" tIns="45675" rIns="91425" bIns="45675" anchor="t" anchorCtr="0">
            <a:spAutoFit/>
          </a:bodyPr>
          <a:lstStyle/>
          <a:p>
            <a:r>
              <a:rPr lang="pt-BR" sz="2400" dirty="0">
                <a:solidFill>
                  <a:srgbClr val="000000"/>
                </a:solidFill>
                <a:latin typeface="Verdana" panose="020B0604030504040204" pitchFamily="34" charset="0"/>
                <a:ea typeface="Verdana" panose="020B0604030504040204" pitchFamily="34" charset="0"/>
              </a:rPr>
              <a:t>“A relação diária com as crianças de quatro a seis anos permitiu-me identificar que, nesta faixa de idade, crianças negras já apresentam uma identidade negativa em relação ao grupo étnico ao qual pertencem. Em contrapartida, crianças brancas revelam um sentimento de superioridade, assumindo, em diversas situações, atitudes preconceituosas e discriminatórias, xingando e ofendendo as crianças negras, atribuindo caráter negativo à cor da pele. Essas situações de discriminação, ocorridas na presença de professores, sem que esses interferissem, chamaram a minha atenção. Os educadores não perceberam o conflito que se delineava. </a:t>
            </a:r>
          </a:p>
          <a:p>
            <a:r>
              <a:rPr lang="pt-BR" sz="2400" dirty="0">
                <a:solidFill>
                  <a:srgbClr val="000000"/>
                </a:solidFill>
                <a:latin typeface="Verdana" panose="020B0604030504040204" pitchFamily="34" charset="0"/>
                <a:ea typeface="Verdana" panose="020B0604030504040204" pitchFamily="34" charset="0"/>
              </a:rPr>
              <a:t>Talvez por não saberem lidar com tal problema, preferiram o silêncio. Também me questionei sobre a possibilidade desse silêncio decorrer do fato de esses profissionais compactuarem com ideias preconceituosas, considerando-as corretas e reproduzindo-as em seu cotidiano. De qualquer modo, minha experiência mostrou que o silêncio do professor facilita novas ocorrências, reforçando inadvertidamente a legitimidade de procedimentos preconceituosos e discriminatórios no espaço escolar e, com base neste, para outros âmbitos sociais” (Cavalleiro, 2003, p. 10).</a:t>
            </a:r>
            <a:endParaRPr lang="pt-BR" sz="24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244" name="Google Shape;244;g2d3bcd922c0_0_6"/>
          <p:cNvSpPr/>
          <p:nvPr/>
        </p:nvSpPr>
        <p:spPr>
          <a:xfrm>
            <a:off x="13141233" y="1902644"/>
            <a:ext cx="4411389" cy="6196327"/>
          </a:xfrm>
          <a:prstGeom prst="snip2DiagRect">
            <a:avLst>
              <a:gd name="adj1" fmla="val 0"/>
              <a:gd name="adj2" fmla="val 95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267"/>
              <a:defRPr/>
            </a:pPr>
            <a:r>
              <a:rPr lang="pt-BR" sz="1500" dirty="0">
                <a:solidFill>
                  <a:srgbClr val="333333"/>
                </a:solidFill>
                <a:latin typeface="Lato" panose="020F0502020204030203" pitchFamily="34" charset="0"/>
              </a:rPr>
              <a:t>.</a:t>
            </a:r>
            <a:endParaRPr sz="1901" b="1" kern="0" dirty="0">
              <a:solidFill>
                <a:srgbClr val="000000"/>
              </a:solidFill>
              <a:latin typeface="Verdana"/>
              <a:ea typeface="Verdana"/>
              <a:cs typeface="Verdana"/>
              <a:sym typeface="Verdana"/>
            </a:endParaRPr>
          </a:p>
        </p:txBody>
      </p:sp>
      <p:sp>
        <p:nvSpPr>
          <p:cNvPr id="245" name="Google Shape;245;g2d3bcd922c0_0_6"/>
          <p:cNvSpPr txBox="1"/>
          <p:nvPr/>
        </p:nvSpPr>
        <p:spPr>
          <a:xfrm>
            <a:off x="862571" y="2556658"/>
            <a:ext cx="11544300" cy="830906"/>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400" b="1" kern="0" dirty="0">
                <a:solidFill>
                  <a:srgbClr val="145DA0"/>
                </a:solidFill>
                <a:latin typeface="Verdana"/>
                <a:ea typeface="Verdana"/>
                <a:cs typeface="Verdana"/>
                <a:sym typeface="Verdana"/>
              </a:rPr>
              <a:t>LETRAMENTO RACIAL INFANTIL: refletindo sobre o contexto escolar </a:t>
            </a:r>
            <a:endParaRPr sz="2400" kern="0" dirty="0">
              <a:solidFill>
                <a:srgbClr val="000000"/>
              </a:solidFill>
              <a:latin typeface="Arial"/>
              <a:ea typeface="Arial"/>
              <a:cs typeface="Arial"/>
              <a:sym typeface="Arial"/>
            </a:endParaRPr>
          </a:p>
        </p:txBody>
      </p:sp>
      <p:sp>
        <p:nvSpPr>
          <p:cNvPr id="2" name="CaixaDeTexto 1">
            <a:extLst>
              <a:ext uri="{FF2B5EF4-FFF2-40B4-BE49-F238E27FC236}">
                <a16:creationId xmlns:a16="http://schemas.microsoft.com/office/drawing/2014/main" id="{29310916-74DA-8567-B175-560CF9E6366C}"/>
              </a:ext>
            </a:extLst>
          </p:cNvPr>
          <p:cNvSpPr txBox="1"/>
          <p:nvPr/>
        </p:nvSpPr>
        <p:spPr>
          <a:xfrm>
            <a:off x="13263179" y="2027167"/>
            <a:ext cx="4044187" cy="3785652"/>
          </a:xfrm>
          <a:prstGeom prst="rect">
            <a:avLst/>
          </a:prstGeom>
          <a:noFill/>
        </p:spPr>
        <p:txBody>
          <a:bodyPr wrap="square" rtlCol="0">
            <a:spAutoFit/>
          </a:bodyPr>
          <a:lstStyle/>
          <a:p>
            <a:r>
              <a:rPr lang="pt-BR" sz="1500" b="1" kern="0" dirty="0">
                <a:solidFill>
                  <a:srgbClr val="000000"/>
                </a:solidFill>
                <a:latin typeface="Verdana" panose="020B0604030504040204" pitchFamily="34" charset="0"/>
                <a:ea typeface="Verdana" panose="020B0604030504040204" pitchFamily="34" charset="0"/>
                <a:cs typeface="Verdana"/>
                <a:sym typeface="Verdana"/>
              </a:rPr>
              <a:t>Leitura recomendada</a:t>
            </a:r>
            <a:endParaRPr lang="pt-BR" sz="1500" kern="0" dirty="0">
              <a:solidFill>
                <a:srgbClr val="000000"/>
              </a:solidFill>
              <a:latin typeface="Verdana" panose="020B0604030504040204" pitchFamily="34" charset="0"/>
              <a:ea typeface="Verdana" panose="020B0604030504040204" pitchFamily="34" charset="0"/>
              <a:cs typeface="Arial"/>
              <a:sym typeface="Arial"/>
            </a:endParaRPr>
          </a:p>
          <a:p>
            <a:endParaRPr lang="pt-BR" sz="1500" dirty="0">
              <a:latin typeface="Verdana" panose="020B0604030504040204" pitchFamily="34" charset="0"/>
              <a:ea typeface="Verdana" panose="020B0604030504040204" pitchFamily="34" charset="0"/>
            </a:endParaRPr>
          </a:p>
          <a:p>
            <a:r>
              <a:rPr lang="pt-BR" sz="1500" b="1" dirty="0">
                <a:effectLst/>
                <a:latin typeface="Verdana" panose="020B0604030504040204" pitchFamily="34" charset="0"/>
                <a:ea typeface="Verdana" panose="020B0604030504040204" pitchFamily="34" charset="0"/>
              </a:rPr>
              <a:t>Do </a:t>
            </a:r>
            <a:r>
              <a:rPr lang="pt-BR" sz="1500" b="1" dirty="0">
                <a:solidFill>
                  <a:srgbClr val="000000"/>
                </a:solidFill>
                <a:effectLst/>
                <a:latin typeface="Verdana" panose="020B0604030504040204" pitchFamily="34" charset="0"/>
                <a:ea typeface="Verdana" panose="020B0604030504040204" pitchFamily="34" charset="0"/>
              </a:rPr>
              <a:t>s</a:t>
            </a:r>
            <a:r>
              <a:rPr lang="pt-BR" sz="1500" b="1" dirty="0">
                <a:effectLst/>
                <a:latin typeface="Verdana" panose="020B0604030504040204" pitchFamily="34" charset="0"/>
                <a:ea typeface="Verdana" panose="020B0604030504040204" pitchFamily="34" charset="0"/>
              </a:rPr>
              <a:t>ilêncio do</a:t>
            </a:r>
            <a:r>
              <a:rPr lang="pt-BR" sz="1500" b="1" dirty="0">
                <a:solidFill>
                  <a:srgbClr val="000000"/>
                </a:solidFill>
                <a:effectLst/>
                <a:latin typeface="Verdana" panose="020B0604030504040204" pitchFamily="34" charset="0"/>
                <a:ea typeface="Verdana" panose="020B0604030504040204" pitchFamily="34" charset="0"/>
              </a:rPr>
              <a:t> l</a:t>
            </a:r>
            <a:r>
              <a:rPr lang="pt-BR" sz="1500" b="1" dirty="0">
                <a:effectLst/>
                <a:latin typeface="Verdana" panose="020B0604030504040204" pitchFamily="34" charset="0"/>
                <a:ea typeface="Verdana" panose="020B0604030504040204" pitchFamily="34" charset="0"/>
              </a:rPr>
              <a:t>ar ao </a:t>
            </a:r>
            <a:r>
              <a:rPr lang="pt-BR" sz="1500" b="1" dirty="0">
                <a:solidFill>
                  <a:srgbClr val="000000"/>
                </a:solidFill>
                <a:effectLst/>
                <a:latin typeface="Verdana" panose="020B0604030504040204" pitchFamily="34" charset="0"/>
                <a:ea typeface="Verdana" panose="020B0604030504040204" pitchFamily="34" charset="0"/>
              </a:rPr>
              <a:t>s</a:t>
            </a:r>
            <a:r>
              <a:rPr lang="pt-BR" sz="1500" b="1" dirty="0">
                <a:effectLst/>
                <a:latin typeface="Verdana" panose="020B0604030504040204" pitchFamily="34" charset="0"/>
                <a:ea typeface="Verdana" panose="020B0604030504040204" pitchFamily="34" charset="0"/>
              </a:rPr>
              <a:t>ilêncio </a:t>
            </a:r>
            <a:r>
              <a:rPr lang="pt-BR" sz="1500" b="1" dirty="0">
                <a:solidFill>
                  <a:srgbClr val="000000"/>
                </a:solidFill>
                <a:effectLst/>
                <a:latin typeface="Verdana" panose="020B0604030504040204" pitchFamily="34" charset="0"/>
                <a:ea typeface="Verdana" panose="020B0604030504040204" pitchFamily="34" charset="0"/>
              </a:rPr>
              <a:t>e</a:t>
            </a:r>
            <a:r>
              <a:rPr lang="pt-BR" sz="1500" b="1" dirty="0">
                <a:effectLst/>
                <a:latin typeface="Verdana" panose="020B0604030504040204" pitchFamily="34" charset="0"/>
                <a:ea typeface="Verdana" panose="020B0604030504040204" pitchFamily="34" charset="0"/>
              </a:rPr>
              <a:t>scolar</a:t>
            </a:r>
            <a:r>
              <a:rPr lang="pt-BR" sz="1500" dirty="0">
                <a:effectLst/>
                <a:latin typeface="Verdana" panose="020B0604030504040204" pitchFamily="34" charset="0"/>
                <a:ea typeface="Verdana" panose="020B0604030504040204" pitchFamily="34" charset="0"/>
              </a:rPr>
              <a:t> é a interpretação crítica e analítica de uma pesquisa feita pela professora Eliane Cavalleiro sobre a discriminação das crianças negras em sala de aula.</a:t>
            </a:r>
            <a:r>
              <a:rPr lang="pt-BR" sz="1500" dirty="0">
                <a:latin typeface="Verdana" panose="020B0604030504040204" pitchFamily="34" charset="0"/>
                <a:ea typeface="Verdana" panose="020B0604030504040204" pitchFamily="34" charset="0"/>
              </a:rPr>
              <a:t> Os resultados são chocantes e mostram inúmeras situações de preconceito racial ocorridas durante as aulas. Esse livro é um primeiro e importante passo para que o Brasil rompa o silêncio em torno do racismo e comece a lutar para eliminá-lo de vez do sistema educacional.</a:t>
            </a:r>
          </a:p>
        </p:txBody>
      </p:sp>
      <p:pic>
        <p:nvPicPr>
          <p:cNvPr id="3" name="Imagem 2">
            <a:extLst>
              <a:ext uri="{FF2B5EF4-FFF2-40B4-BE49-F238E27FC236}">
                <a16:creationId xmlns:a16="http://schemas.microsoft.com/office/drawing/2014/main" id="{FF0542BF-9EF1-DBCE-4394-6BE6EE970765}"/>
              </a:ext>
            </a:extLst>
          </p:cNvPr>
          <p:cNvPicPr>
            <a:picLocks noChangeAspect="1"/>
          </p:cNvPicPr>
          <p:nvPr/>
        </p:nvPicPr>
        <p:blipFill>
          <a:blip r:embed="rId3"/>
          <a:stretch>
            <a:fillRect/>
          </a:stretch>
        </p:blipFill>
        <p:spPr>
          <a:xfrm>
            <a:off x="14590094" y="5650183"/>
            <a:ext cx="1581723" cy="2308726"/>
          </a:xfrm>
          <a:prstGeom prst="rect">
            <a:avLst/>
          </a:prstGeom>
        </p:spPr>
      </p:pic>
      <p:sp>
        <p:nvSpPr>
          <p:cNvPr id="4" name="Google Shape;212;g2d3b64fec44_0_32">
            <a:extLst>
              <a:ext uri="{FF2B5EF4-FFF2-40B4-BE49-F238E27FC236}">
                <a16:creationId xmlns:a16="http://schemas.microsoft.com/office/drawing/2014/main" id="{99029871-106A-0805-931D-C0F7334C8084}"/>
              </a:ext>
            </a:extLst>
          </p:cNvPr>
          <p:cNvSpPr txBox="1"/>
          <p:nvPr/>
        </p:nvSpPr>
        <p:spPr>
          <a:xfrm>
            <a:off x="2640032" y="980727"/>
            <a:ext cx="15389550" cy="1046440"/>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sp>
        <p:nvSpPr>
          <p:cNvPr id="5" name="Google Shape;115;p3">
            <a:extLst>
              <a:ext uri="{FF2B5EF4-FFF2-40B4-BE49-F238E27FC236}">
                <a16:creationId xmlns:a16="http://schemas.microsoft.com/office/drawing/2014/main" id="{916B1301-EBB2-A3CE-3E5A-7B555AEB127B}"/>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6" name="Google Shape;242;g2d3bcd922c0_0_6">
            <a:extLst>
              <a:ext uri="{FF2B5EF4-FFF2-40B4-BE49-F238E27FC236}">
                <a16:creationId xmlns:a16="http://schemas.microsoft.com/office/drawing/2014/main" id="{B5702119-18DB-B1BC-5B5E-39AA261D902B}"/>
              </a:ext>
            </a:extLst>
          </p:cNvPr>
          <p:cNvPicPr preferRelativeResize="0"/>
          <p:nvPr/>
        </p:nvPicPr>
        <p:blipFill rotWithShape="1">
          <a:blip r:embed="rId4">
            <a:alphaModFix/>
          </a:blip>
          <a:srcRect/>
          <a:stretch/>
        </p:blipFill>
        <p:spPr>
          <a:xfrm>
            <a:off x="980634" y="1022993"/>
            <a:ext cx="1083564" cy="1076706"/>
          </a:xfrm>
          <a:prstGeom prst="rect">
            <a:avLst/>
          </a:prstGeom>
          <a:noFill/>
          <a:ln>
            <a:noFill/>
          </a:ln>
        </p:spPr>
      </p:pic>
    </p:spTree>
    <p:extLst>
      <p:ext uri="{BB962C8B-B14F-4D97-AF65-F5344CB8AC3E}">
        <p14:creationId xmlns:p14="http://schemas.microsoft.com/office/powerpoint/2010/main" val="3697813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123" name="Google Shape;123;p3"/>
          <p:cNvPicPr preferRelativeResize="0"/>
          <p:nvPr/>
        </p:nvPicPr>
        <p:blipFill rotWithShape="1">
          <a:blip r:embed="rId5">
            <a:alphaModFix/>
          </a:blip>
          <a:srcRect/>
          <a:stretch/>
        </p:blipFill>
        <p:spPr>
          <a:xfrm>
            <a:off x="1035821" y="1040495"/>
            <a:ext cx="1090295" cy="1090295"/>
          </a:xfrm>
          <a:prstGeom prst="rect">
            <a:avLst/>
          </a:prstGeom>
          <a:noFill/>
          <a:ln>
            <a:noFill/>
          </a:ln>
        </p:spPr>
      </p:pic>
      <p:sp>
        <p:nvSpPr>
          <p:cNvPr id="125" name="Google Shape;125;p3"/>
          <p:cNvSpPr txBox="1"/>
          <p:nvPr/>
        </p:nvSpPr>
        <p:spPr>
          <a:xfrm>
            <a:off x="2640032" y="1013290"/>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
        <p:nvSpPr>
          <p:cNvPr id="4" name="Google Shape;167;p27">
            <a:extLst>
              <a:ext uri="{FF2B5EF4-FFF2-40B4-BE49-F238E27FC236}">
                <a16:creationId xmlns:a16="http://schemas.microsoft.com/office/drawing/2014/main" id="{586E37CF-67C4-7A8A-34EB-534935336268}"/>
              </a:ext>
            </a:extLst>
          </p:cNvPr>
          <p:cNvSpPr/>
          <p:nvPr/>
        </p:nvSpPr>
        <p:spPr>
          <a:xfrm>
            <a:off x="9002951" y="1464635"/>
            <a:ext cx="7515554" cy="5709354"/>
          </a:xfrm>
          <a:prstGeom prst="wedgeEllipseCallout">
            <a:avLst>
              <a:gd name="adj1" fmla="val -54843"/>
              <a:gd name="adj2" fmla="val 32773"/>
            </a:avLst>
          </a:prstGeom>
          <a:solidFill>
            <a:srgbClr val="DAEEF3"/>
          </a:solidFill>
          <a:ln w="25400" cap="flat" cmpd="sng">
            <a:solidFill>
              <a:srgbClr val="21364F"/>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pt-BR" sz="2800" b="1" dirty="0">
                <a:solidFill>
                  <a:schemeClr val="dk1"/>
                </a:solidFill>
                <a:latin typeface="Verdana" panose="020B0604030504040204" pitchFamily="34" charset="0"/>
                <a:ea typeface="Verdana" panose="020B0604030504040204" pitchFamily="34" charset="0"/>
                <a:cs typeface="Arial"/>
                <a:sym typeface="Arial"/>
              </a:rPr>
              <a:t>A partir dos textos compartilhados, quais são as consequências do racismo no desenvolvimento das crianças? E qual o papel do silenciamento na manutenção do racismo na infância?</a:t>
            </a:r>
            <a:endParaRPr sz="2800" b="1" dirty="0">
              <a:solidFill>
                <a:srgbClr val="000000"/>
              </a:solidFill>
              <a:latin typeface="Verdana" panose="020B0604030504040204" pitchFamily="34" charset="0"/>
              <a:ea typeface="Verdana" panose="020B0604030504040204" pitchFamily="34" charset="0"/>
            </a:endParaRPr>
          </a:p>
        </p:txBody>
      </p:sp>
      <p:pic>
        <p:nvPicPr>
          <p:cNvPr id="5" name="Google Shape;168;p27">
            <a:extLst>
              <a:ext uri="{FF2B5EF4-FFF2-40B4-BE49-F238E27FC236}">
                <a16:creationId xmlns:a16="http://schemas.microsoft.com/office/drawing/2014/main" id="{94F7945D-1D6C-2145-EA8A-E90DDE397BC9}"/>
              </a:ext>
            </a:extLst>
          </p:cNvPr>
          <p:cNvPicPr preferRelativeResize="0"/>
          <p:nvPr/>
        </p:nvPicPr>
        <p:blipFill rotWithShape="1">
          <a:blip r:embed="rId6">
            <a:alphaModFix/>
          </a:blip>
          <a:srcRect/>
          <a:stretch/>
        </p:blipFill>
        <p:spPr>
          <a:xfrm>
            <a:off x="6494627" y="5343167"/>
            <a:ext cx="1590894" cy="3930543"/>
          </a:xfrm>
          <a:prstGeom prst="rect">
            <a:avLst/>
          </a:prstGeom>
          <a:noFill/>
          <a:ln>
            <a:noFill/>
          </a:ln>
        </p:spPr>
      </p:pic>
    </p:spTree>
    <p:extLst>
      <p:ext uri="{BB962C8B-B14F-4D97-AF65-F5344CB8AC3E}">
        <p14:creationId xmlns:p14="http://schemas.microsoft.com/office/powerpoint/2010/main" val="223970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pic>
        <p:nvPicPr>
          <p:cNvPr id="123" name="Google Shape;123;p3"/>
          <p:cNvPicPr preferRelativeResize="0"/>
          <p:nvPr/>
        </p:nvPicPr>
        <p:blipFill rotWithShape="1">
          <a:blip r:embed="rId5">
            <a:alphaModFix/>
          </a:blip>
          <a:srcRect/>
          <a:stretch/>
        </p:blipFill>
        <p:spPr>
          <a:xfrm>
            <a:off x="1035821" y="1040495"/>
            <a:ext cx="1090295" cy="1090295"/>
          </a:xfrm>
          <a:prstGeom prst="rect">
            <a:avLst/>
          </a:prstGeom>
          <a:noFill/>
          <a:ln>
            <a:noFill/>
          </a:ln>
        </p:spPr>
      </p:pic>
      <p:sp>
        <p:nvSpPr>
          <p:cNvPr id="5" name="Google Shape;212;g2d3b64fec44_0_32">
            <a:extLst>
              <a:ext uri="{FF2B5EF4-FFF2-40B4-BE49-F238E27FC236}">
                <a16:creationId xmlns:a16="http://schemas.microsoft.com/office/drawing/2014/main" id="{8AD566D1-0A86-BADD-DF76-470D27B3C75C}"/>
              </a:ext>
            </a:extLst>
          </p:cNvPr>
          <p:cNvSpPr txBox="1"/>
          <p:nvPr/>
        </p:nvSpPr>
        <p:spPr>
          <a:xfrm>
            <a:off x="2652620" y="1014369"/>
            <a:ext cx="15389550" cy="1015663"/>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pic>
        <p:nvPicPr>
          <p:cNvPr id="6" name="Imagem 5">
            <a:extLst>
              <a:ext uri="{FF2B5EF4-FFF2-40B4-BE49-F238E27FC236}">
                <a16:creationId xmlns:a16="http://schemas.microsoft.com/office/drawing/2014/main" id="{851D8B53-6E26-FEDA-F860-EC181416E21E}"/>
              </a:ext>
            </a:extLst>
          </p:cNvPr>
          <p:cNvPicPr>
            <a:picLocks noChangeAspect="1"/>
          </p:cNvPicPr>
          <p:nvPr/>
        </p:nvPicPr>
        <p:blipFill>
          <a:blip r:embed="rId6"/>
          <a:stretch>
            <a:fillRect/>
          </a:stretch>
        </p:blipFill>
        <p:spPr>
          <a:xfrm>
            <a:off x="2639557" y="2403124"/>
            <a:ext cx="6572439" cy="6838441"/>
          </a:xfrm>
          <a:prstGeom prst="rect">
            <a:avLst/>
          </a:prstGeom>
        </p:spPr>
      </p:pic>
      <p:pic>
        <p:nvPicPr>
          <p:cNvPr id="11" name="Imagem 10">
            <a:extLst>
              <a:ext uri="{FF2B5EF4-FFF2-40B4-BE49-F238E27FC236}">
                <a16:creationId xmlns:a16="http://schemas.microsoft.com/office/drawing/2014/main" id="{723A661A-FEAE-0092-5801-F086E01225DD}"/>
              </a:ext>
            </a:extLst>
          </p:cNvPr>
          <p:cNvPicPr>
            <a:picLocks noChangeAspect="1"/>
          </p:cNvPicPr>
          <p:nvPr/>
        </p:nvPicPr>
        <p:blipFill>
          <a:blip r:embed="rId7"/>
          <a:stretch>
            <a:fillRect/>
          </a:stretch>
        </p:blipFill>
        <p:spPr>
          <a:xfrm>
            <a:off x="9812132" y="3674090"/>
            <a:ext cx="6456044" cy="4770422"/>
          </a:xfrm>
          <a:prstGeom prst="rect">
            <a:avLst/>
          </a:prstGeom>
        </p:spPr>
      </p:pic>
      <p:sp>
        <p:nvSpPr>
          <p:cNvPr id="12" name="CaixaDeTexto 11">
            <a:extLst>
              <a:ext uri="{FF2B5EF4-FFF2-40B4-BE49-F238E27FC236}">
                <a16:creationId xmlns:a16="http://schemas.microsoft.com/office/drawing/2014/main" id="{0F10D4B2-4092-9A73-454D-01526D2B728E}"/>
              </a:ext>
            </a:extLst>
          </p:cNvPr>
          <p:cNvSpPr txBox="1"/>
          <p:nvPr/>
        </p:nvSpPr>
        <p:spPr>
          <a:xfrm>
            <a:off x="2652620" y="9273025"/>
            <a:ext cx="13440820" cy="461665"/>
          </a:xfrm>
          <a:prstGeom prst="rect">
            <a:avLst/>
          </a:prstGeom>
          <a:noFill/>
        </p:spPr>
        <p:txBody>
          <a:bodyPr wrap="square">
            <a:spAutoFit/>
          </a:bodyPr>
          <a:lstStyle/>
          <a:p>
            <a:r>
              <a:rPr lang="pt-BR" sz="1200" dirty="0">
                <a:effectLst/>
                <a:latin typeface="Verdana" panose="020B0604030504040204" pitchFamily="34" charset="0"/>
                <a:ea typeface="Verdana" panose="020B0604030504040204" pitchFamily="34" charset="0"/>
              </a:rPr>
              <a:t>Comitê Científico do Núcleo Ciência Pela Infância. </a:t>
            </a:r>
            <a:r>
              <a:rPr lang="pt-BR" sz="1200" i="1" dirty="0">
                <a:effectLst/>
                <a:latin typeface="Verdana" panose="020B0604030504040204" pitchFamily="34" charset="0"/>
                <a:ea typeface="Verdana" panose="020B0604030504040204" pitchFamily="34" charset="0"/>
              </a:rPr>
              <a:t>Racismo, educação infantil e desenvolvimento na primeira infância</a:t>
            </a:r>
            <a:r>
              <a:rPr lang="pt-BR" sz="1200" dirty="0">
                <a:effectLst/>
                <a:latin typeface="Verdana" panose="020B0604030504040204" pitchFamily="34" charset="0"/>
                <a:ea typeface="Verdana" panose="020B0604030504040204" pitchFamily="34" charset="0"/>
              </a:rPr>
              <a:t> [livro eletrônico] / Comitê Científico do Núcleo Ciência Pela Infância. -- São Paulo: Fundação Maria Cecilia Souto Vidigal, 2021.</a:t>
            </a:r>
            <a:endParaRPr lang="pt-BR"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98582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279" name="Google Shape;279;g2d3b64fec44_0_14"/>
          <p:cNvGrpSpPr/>
          <p:nvPr/>
        </p:nvGrpSpPr>
        <p:grpSpPr>
          <a:xfrm>
            <a:off x="-942770" y="6528155"/>
            <a:ext cx="4781511" cy="4833908"/>
            <a:chOff x="-2326217" y="1580597"/>
            <a:chExt cx="11578909" cy="11307384"/>
          </a:xfrm>
        </p:grpSpPr>
        <p:pic>
          <p:nvPicPr>
            <p:cNvPr id="280" name="Google Shape;280;g2d3b64fec44_0_14"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281" name="Google Shape;281;g2d3b64fec44_0_14" descr="Forma&#10;&#10;Descrição gerada automaticamente"/>
            <p:cNvPicPr preferRelativeResize="0"/>
            <p:nvPr/>
          </p:nvPicPr>
          <p:blipFill rotWithShape="1">
            <a:blip r:embed="rId4">
              <a:alphaModFix/>
            </a:blip>
            <a:srcRect/>
            <a:stretch/>
          </p:blipFill>
          <p:spPr>
            <a:xfrm rot="7916522">
              <a:off x="640548" y="1940156"/>
              <a:ext cx="5645381" cy="10493995"/>
            </a:xfrm>
            <a:prstGeom prst="rect">
              <a:avLst/>
            </a:prstGeom>
            <a:noFill/>
            <a:ln>
              <a:noFill/>
            </a:ln>
          </p:spPr>
        </p:pic>
      </p:grpSp>
      <p:sp>
        <p:nvSpPr>
          <p:cNvPr id="285" name="Google Shape;285;g2d3b64fec44_0_14"/>
          <p:cNvSpPr txBox="1"/>
          <p:nvPr/>
        </p:nvSpPr>
        <p:spPr>
          <a:xfrm>
            <a:off x="7104300" y="1242358"/>
            <a:ext cx="4500000" cy="600120"/>
          </a:xfrm>
          <a:prstGeom prst="rect">
            <a:avLst/>
          </a:prstGeom>
          <a:noFill/>
          <a:ln>
            <a:noFill/>
          </a:ln>
        </p:spPr>
        <p:txBody>
          <a:bodyPr spcFirstLastPara="1" wrap="square" lIns="137138" tIns="137138" rIns="137138" bIns="137138" anchor="t" anchorCtr="0">
            <a:spAutoFit/>
          </a:bodyPr>
          <a:lstStyle/>
          <a:p>
            <a:pPr>
              <a:buClr>
                <a:srgbClr val="000000"/>
              </a:buClr>
              <a:buSzPts val="1400"/>
              <a:defRPr/>
            </a:pPr>
            <a:endParaRPr sz="2100" kern="0">
              <a:solidFill>
                <a:srgbClr val="000000"/>
              </a:solidFill>
              <a:latin typeface="Arial"/>
              <a:ea typeface="Arial"/>
              <a:cs typeface="Arial"/>
              <a:sym typeface="Arial"/>
            </a:endParaRPr>
          </a:p>
        </p:txBody>
      </p:sp>
      <p:sp>
        <p:nvSpPr>
          <p:cNvPr id="286" name="Google Shape;286;g2d3b64fec44_0_14"/>
          <p:cNvSpPr txBox="1"/>
          <p:nvPr/>
        </p:nvSpPr>
        <p:spPr>
          <a:xfrm>
            <a:off x="1150462" y="2389122"/>
            <a:ext cx="14029200" cy="523258"/>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801" b="1" kern="0" dirty="0">
                <a:solidFill>
                  <a:srgbClr val="145DA0"/>
                </a:solidFill>
                <a:latin typeface="Verdana"/>
                <a:ea typeface="Verdana"/>
                <a:cs typeface="Verdana"/>
                <a:sym typeface="Verdana"/>
              </a:rPr>
              <a:t>LETRAMENTO RACIAL INFANTIL </a:t>
            </a:r>
            <a:endParaRPr sz="2801" kern="0" dirty="0">
              <a:solidFill>
                <a:srgbClr val="000000"/>
              </a:solidFill>
              <a:latin typeface="Arial"/>
              <a:ea typeface="Arial"/>
              <a:cs typeface="Arial"/>
              <a:sym typeface="Arial"/>
            </a:endParaRPr>
          </a:p>
        </p:txBody>
      </p:sp>
      <p:pic>
        <p:nvPicPr>
          <p:cNvPr id="287" name="Google Shape;287;g2d3b64fec44_0_14"/>
          <p:cNvPicPr preferRelativeResize="0"/>
          <p:nvPr/>
        </p:nvPicPr>
        <p:blipFill>
          <a:blip r:embed="rId5">
            <a:alphaModFix/>
          </a:blip>
          <a:stretch>
            <a:fillRect/>
          </a:stretch>
        </p:blipFill>
        <p:spPr>
          <a:xfrm>
            <a:off x="3302278" y="5284945"/>
            <a:ext cx="3951761" cy="4107167"/>
          </a:xfrm>
          <a:prstGeom prst="rect">
            <a:avLst/>
          </a:prstGeom>
          <a:noFill/>
          <a:ln>
            <a:noFill/>
          </a:ln>
        </p:spPr>
      </p:pic>
      <p:sp>
        <p:nvSpPr>
          <p:cNvPr id="288" name="Google Shape;288;g2d3b64fec44_0_14"/>
          <p:cNvSpPr/>
          <p:nvPr/>
        </p:nvSpPr>
        <p:spPr>
          <a:xfrm>
            <a:off x="7617825" y="5278994"/>
            <a:ext cx="9225527" cy="4129544"/>
          </a:xfrm>
          <a:prstGeom prst="wedgeEllipseCallout">
            <a:avLst>
              <a:gd name="adj1" fmla="val -54807"/>
              <a:gd name="adj2" fmla="val -18764"/>
            </a:avLst>
          </a:prstGeom>
          <a:solidFill>
            <a:schemeClr val="lt1"/>
          </a:solidFill>
          <a:ln w="9525"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algn="ctr">
              <a:buClr>
                <a:srgbClr val="000000"/>
              </a:buClr>
              <a:defRPr/>
            </a:pPr>
            <a:r>
              <a:rPr lang="pt-BR" sz="2000" kern="0" dirty="0">
                <a:solidFill>
                  <a:srgbClr val="000000"/>
                </a:solidFill>
                <a:latin typeface="Verdana" panose="020B0604030504040204" pitchFamily="34" charset="0"/>
                <a:ea typeface="Verdana" panose="020B0604030504040204" pitchFamily="34" charset="0"/>
                <a:cs typeface="Calibri"/>
                <a:sym typeface="Calibri"/>
              </a:rPr>
              <a:t>A literatura é sempre uma porta de entrada para a pluralidade do mundo e uma forma de encantar e engajar. Vamos fazer uma rápida reflexão sobre alguns trechos de obras e pensar em como poderíamos utilizá-los para começar a conversa com nossos alunos. Escolha um dos trechos e leia-o. Socialize, então, ideias de atividades inspiradas por esse trecho. </a:t>
            </a:r>
            <a:r>
              <a:rPr lang="pt-BR" sz="2000" dirty="0">
                <a:effectLst/>
                <a:latin typeface="Verdana" panose="020B0604030504040204" pitchFamily="34" charset="0"/>
                <a:ea typeface="Verdana" panose="020B0604030504040204" pitchFamily="34" charset="0"/>
              </a:rPr>
              <a:t>Nada muito elaborado para o momento; podem ser ideias bem simples.</a:t>
            </a:r>
          </a:p>
          <a:p>
            <a:pPr algn="ctr">
              <a:buClr>
                <a:srgbClr val="000000"/>
              </a:buClr>
              <a:defRPr/>
            </a:pPr>
            <a:endParaRPr sz="2000" kern="0"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289" name="Google Shape;289;g2d3b64fec44_0_14"/>
          <p:cNvSpPr txBox="1"/>
          <p:nvPr/>
        </p:nvSpPr>
        <p:spPr>
          <a:xfrm>
            <a:off x="1150462" y="3033880"/>
            <a:ext cx="15987075" cy="2123614"/>
          </a:xfrm>
          <a:prstGeom prst="rect">
            <a:avLst/>
          </a:prstGeom>
          <a:noFill/>
          <a:ln w="19050"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buClr>
                <a:srgbClr val="000000"/>
              </a:buClr>
              <a:defRPr/>
            </a:pPr>
            <a:r>
              <a:rPr lang="pt-BR" sz="2400" kern="0" dirty="0">
                <a:solidFill>
                  <a:srgbClr val="000000"/>
                </a:solidFill>
                <a:latin typeface="Verdana" panose="020B0604030504040204" pitchFamily="34" charset="0"/>
                <a:ea typeface="Verdana" panose="020B0604030504040204" pitchFamily="34" charset="0"/>
                <a:cs typeface="Calibri"/>
                <a:sym typeface="Calibri"/>
              </a:rPr>
              <a:t>Seja com fontes, seja por problemáticas, seja com prosa, seja com verso, o assunto pode ser abordado de muitas formas, com um ou mais elementos para iniciar a discussão, mas sempre com a intencionalidade de tirar o véu da ignorância que foi sendo engrossado por séculos de preconceito e zombaria. Vamos fazer uma pequena reflexão sobre alguns temas levantados por alguns livros e socializar ideias sobre como usá-los na sala de aula.</a:t>
            </a:r>
            <a:endParaRPr sz="2400" kern="0"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2" name="Google Shape;115;p3">
            <a:extLst>
              <a:ext uri="{FF2B5EF4-FFF2-40B4-BE49-F238E27FC236}">
                <a16:creationId xmlns:a16="http://schemas.microsoft.com/office/drawing/2014/main" id="{1BE75B0F-F023-41EA-A7CD-2A147A47852C}"/>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3" name="Google Shape;123;p3">
            <a:extLst>
              <a:ext uri="{FF2B5EF4-FFF2-40B4-BE49-F238E27FC236}">
                <a16:creationId xmlns:a16="http://schemas.microsoft.com/office/drawing/2014/main" id="{6231230F-9DC9-1E58-5D22-8808F15E582B}"/>
              </a:ext>
            </a:extLst>
          </p:cNvPr>
          <p:cNvPicPr preferRelativeResize="0"/>
          <p:nvPr/>
        </p:nvPicPr>
        <p:blipFill rotWithShape="1">
          <a:blip r:embed="rId6">
            <a:alphaModFix/>
          </a:blip>
          <a:srcRect/>
          <a:stretch/>
        </p:blipFill>
        <p:spPr>
          <a:xfrm>
            <a:off x="1035821" y="1040495"/>
            <a:ext cx="1090295" cy="1090295"/>
          </a:xfrm>
          <a:prstGeom prst="rect">
            <a:avLst/>
          </a:prstGeom>
          <a:noFill/>
          <a:ln>
            <a:noFill/>
          </a:ln>
        </p:spPr>
      </p:pic>
      <p:sp>
        <p:nvSpPr>
          <p:cNvPr id="4" name="Google Shape;212;g2d3b64fec44_0_32">
            <a:extLst>
              <a:ext uri="{FF2B5EF4-FFF2-40B4-BE49-F238E27FC236}">
                <a16:creationId xmlns:a16="http://schemas.microsoft.com/office/drawing/2014/main" id="{0C0A4F62-2AF4-5925-A4AE-7BC9E156694B}"/>
              </a:ext>
            </a:extLst>
          </p:cNvPr>
          <p:cNvSpPr txBox="1"/>
          <p:nvPr/>
        </p:nvSpPr>
        <p:spPr>
          <a:xfrm>
            <a:off x="2652620" y="1014369"/>
            <a:ext cx="15389550" cy="1015663"/>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5"/>
          <p:cNvSpPr txBox="1"/>
          <p:nvPr/>
        </p:nvSpPr>
        <p:spPr>
          <a:xfrm>
            <a:off x="836883" y="2878058"/>
            <a:ext cx="11620800" cy="461574"/>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400" b="1" kern="0">
                <a:solidFill>
                  <a:srgbClr val="145DA0"/>
                </a:solidFill>
                <a:latin typeface="Verdana"/>
                <a:ea typeface="Verdana"/>
                <a:cs typeface="Verdana"/>
                <a:sym typeface="Verdana"/>
              </a:rPr>
              <a:t>SUGESTÃO DE METODOLOGIA ATIVA</a:t>
            </a:r>
            <a:endParaRPr sz="2400" kern="0">
              <a:solidFill>
                <a:srgbClr val="000000"/>
              </a:solidFill>
              <a:latin typeface="Arial"/>
              <a:ea typeface="Arial"/>
              <a:cs typeface="Arial"/>
              <a:sym typeface="Arial"/>
            </a:endParaRPr>
          </a:p>
        </p:txBody>
      </p:sp>
      <p:sp>
        <p:nvSpPr>
          <p:cNvPr id="296" name="Google Shape;296;p15"/>
          <p:cNvSpPr/>
          <p:nvPr/>
        </p:nvSpPr>
        <p:spPr>
          <a:xfrm>
            <a:off x="735378" y="780659"/>
            <a:ext cx="1604211" cy="1604211"/>
          </a:xfrm>
          <a:prstGeom prst="ellipse">
            <a:avLst/>
          </a:prstGeom>
          <a:no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297" name="Google Shape;297;p15"/>
          <p:cNvPicPr preferRelativeResize="0"/>
          <p:nvPr/>
        </p:nvPicPr>
        <p:blipFill rotWithShape="1">
          <a:blip r:embed="rId3">
            <a:alphaModFix/>
          </a:blip>
          <a:srcRect/>
          <a:stretch/>
        </p:blipFill>
        <p:spPr>
          <a:xfrm>
            <a:off x="980634" y="1022993"/>
            <a:ext cx="1083564" cy="1076706"/>
          </a:xfrm>
          <a:prstGeom prst="rect">
            <a:avLst/>
          </a:prstGeom>
          <a:noFill/>
          <a:ln>
            <a:noFill/>
          </a:ln>
        </p:spPr>
      </p:pic>
      <p:sp>
        <p:nvSpPr>
          <p:cNvPr id="298" name="Google Shape;298;p15"/>
          <p:cNvSpPr txBox="1"/>
          <p:nvPr/>
        </p:nvSpPr>
        <p:spPr>
          <a:xfrm>
            <a:off x="10019610" y="2972857"/>
            <a:ext cx="6039920" cy="6647929"/>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Qual é o seu nome?</a:t>
            </a:r>
          </a:p>
          <a:p>
            <a:pPr marL="685800" indent="-476250">
              <a:buClr>
                <a:srgbClr val="000000"/>
              </a:buClr>
              <a:buSzPct val="100000"/>
              <a:buFont typeface="Arial"/>
              <a:buChar char="-"/>
              <a:defRPr/>
            </a:pP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 ela murmurou.</a:t>
            </a:r>
          </a:p>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Qual é o significado do seu nome?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Estrela – </a:t>
            </a: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sussurrou.</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O brilho não está na sua pele, meu amor. Você é o brilho – a mamãe disse.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Ela, enquanto fazia carinho na barriguinha de </a:t>
            </a: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daquele jeitinho todo dela quando queria acalmá-la, acrescentou:</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Quanto à beleza: você é linda!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suspirou.</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marL="685800" indent="-476250">
              <a:buClr>
                <a:srgbClr val="000000"/>
              </a:buClr>
              <a:buSzPct val="100000"/>
              <a:buFont typeface="Arial"/>
              <a:buChar cha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Bem, você é linda aos meus olhos. Mas não pode depender da sua aparência para que se sinta bonita, meu amor. A real beleza vem da sua mente e do seu coração. Começa pela forma como você vê a si mesma, não como os outros veem você. Agora está na hora de se levantar e ir para a escola.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Como ela, com aquela pele tão escura, poderia ter brilho?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Como ela poderia ser bonita se ninguém além da mãe dela via isso?</a:t>
            </a:r>
            <a:endParaRPr sz="1800" kern="0" dirty="0">
              <a:solidFill>
                <a:srgbClr val="000000"/>
              </a:solidFill>
              <a:latin typeface="Verdana" panose="020B0604030504040204" pitchFamily="34" charset="0"/>
              <a:ea typeface="Verdana" panose="020B0604030504040204" pitchFamily="34" charset="0"/>
              <a:cs typeface="Arial"/>
              <a:sym typeface="Arial"/>
            </a:endParaRPr>
          </a:p>
        </p:txBody>
      </p:sp>
      <p:pic>
        <p:nvPicPr>
          <p:cNvPr id="299" name="Google Shape;299;p15"/>
          <p:cNvPicPr preferRelativeResize="0"/>
          <p:nvPr/>
        </p:nvPicPr>
        <p:blipFill>
          <a:blip r:embed="rId4">
            <a:alphaModFix/>
          </a:blip>
          <a:stretch>
            <a:fillRect/>
          </a:stretch>
        </p:blipFill>
        <p:spPr>
          <a:xfrm>
            <a:off x="836883" y="3565516"/>
            <a:ext cx="3351847" cy="4340220"/>
          </a:xfrm>
          <a:prstGeom prst="rect">
            <a:avLst/>
          </a:prstGeom>
          <a:noFill/>
          <a:ln>
            <a:noFill/>
          </a:ln>
        </p:spPr>
      </p:pic>
      <p:sp>
        <p:nvSpPr>
          <p:cNvPr id="300" name="Google Shape;300;p15"/>
          <p:cNvSpPr txBox="1"/>
          <p:nvPr/>
        </p:nvSpPr>
        <p:spPr>
          <a:xfrm>
            <a:off x="4345382" y="3565516"/>
            <a:ext cx="5603736" cy="5816933"/>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buClr>
                <a:srgbClr val="000000"/>
              </a:buClr>
              <a:defRPr/>
            </a:pP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…foi dormir mais cedo. Pediu um milagre a Deus.</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marL="209550">
              <a:buClr>
                <a:srgbClr val="000000"/>
              </a:buClr>
              <a:buSzPts val="1400"/>
              <a:defRPr/>
            </a:pPr>
            <a:r>
              <a:rPr lang="pt-BR" sz="1800" kern="0" dirty="0">
                <a:solidFill>
                  <a:srgbClr val="000000"/>
                </a:solidFill>
                <a:latin typeface="Verdana" panose="020B0604030504040204" pitchFamily="34" charset="0"/>
                <a:ea typeface="Verdana" panose="020B0604030504040204" pitchFamily="34" charset="0"/>
                <a:cs typeface="Arial"/>
                <a:sym typeface="Arial"/>
              </a:rPr>
              <a:t>- “Querido Deus, Por que eu tenho a cor da meia-noite se minha mãe tem a cor da aurora? Por favor, faça com que minha pele seja clara como a pele dos meus pais. Quero ser bonita de verdade. Não quero mais fingir que sou bonita. Quero ter o brilho do dia. Quero ter amigos. Meu Deus, se você estiver me ouvindo e puder atender ao meu pedido, quero acordar com a pele clara e radiante como o sol lá no céu. Amém.”</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Quando a mamãe a acordou na manhã seguinte para ir à escola, </a:t>
            </a: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despertou e viu que nenhum rastro da luz do dia se manifestava em sua pele da cor da meia-noite.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err="1">
                <a:solidFill>
                  <a:srgbClr val="000000"/>
                </a:solidFill>
                <a:latin typeface="Verdana" panose="020B0604030504040204" pitchFamily="34" charset="0"/>
                <a:ea typeface="Verdana" panose="020B0604030504040204" pitchFamily="34" charset="0"/>
                <a:cs typeface="Arial"/>
                <a:sym typeface="Arial"/>
              </a:rPr>
              <a:t>Sulwe</a:t>
            </a:r>
            <a:r>
              <a:rPr lang="pt-BR" sz="1800" kern="0" dirty="0">
                <a:solidFill>
                  <a:srgbClr val="000000"/>
                </a:solidFill>
                <a:latin typeface="Verdana" panose="020B0604030504040204" pitchFamily="34" charset="0"/>
                <a:ea typeface="Verdana" panose="020B0604030504040204" pitchFamily="34" charset="0"/>
                <a:cs typeface="Arial"/>
                <a:sym typeface="Arial"/>
              </a:rPr>
              <a:t> contou tudo para sua mãe.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A mamãe perguntou:</a:t>
            </a:r>
            <a:endParaRPr sz="18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301" name="Google Shape;301;p15"/>
          <p:cNvSpPr txBox="1"/>
          <p:nvPr/>
        </p:nvSpPr>
        <p:spPr>
          <a:xfrm>
            <a:off x="836883" y="2393916"/>
            <a:ext cx="14029200" cy="461574"/>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400" b="1" kern="0" dirty="0">
                <a:solidFill>
                  <a:srgbClr val="145DA0"/>
                </a:solidFill>
                <a:latin typeface="Verdana"/>
                <a:ea typeface="Verdana"/>
                <a:cs typeface="Verdana"/>
                <a:sym typeface="Verdana"/>
              </a:rPr>
              <a:t>LETRAMENTO RACIAL INFANTIL</a:t>
            </a:r>
            <a:endParaRPr sz="2400" kern="0" dirty="0">
              <a:solidFill>
                <a:srgbClr val="000000"/>
              </a:solidFill>
              <a:latin typeface="Arial"/>
              <a:ea typeface="Arial"/>
              <a:cs typeface="Arial"/>
              <a:sym typeface="Arial"/>
            </a:endParaRPr>
          </a:p>
        </p:txBody>
      </p:sp>
      <p:sp>
        <p:nvSpPr>
          <p:cNvPr id="303" name="Google Shape;303;p15"/>
          <p:cNvSpPr txBox="1"/>
          <p:nvPr/>
        </p:nvSpPr>
        <p:spPr>
          <a:xfrm>
            <a:off x="719553" y="7997499"/>
            <a:ext cx="3555337" cy="1661949"/>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buClr>
                <a:srgbClr val="000000"/>
              </a:buClr>
              <a:defRPr/>
            </a:pPr>
            <a:r>
              <a:rPr lang="pt-BR" sz="1800" b="1" kern="0" dirty="0" err="1">
                <a:solidFill>
                  <a:srgbClr val="0F1111"/>
                </a:solidFill>
                <a:latin typeface="Verdana" panose="020B0604030504040204" pitchFamily="34" charset="0"/>
                <a:ea typeface="Verdana" panose="020B0604030504040204" pitchFamily="34" charset="0"/>
                <a:cs typeface="Arial"/>
                <a:sym typeface="Arial"/>
              </a:rPr>
              <a:t>Sulwe</a:t>
            </a:r>
            <a:r>
              <a:rPr lang="pt-BR" sz="1800" kern="0" dirty="0">
                <a:solidFill>
                  <a:srgbClr val="0F1111"/>
                </a:solidFill>
                <a:latin typeface="Verdana" panose="020B0604030504040204" pitchFamily="34" charset="0"/>
                <a:ea typeface="Verdana" panose="020B0604030504040204" pitchFamily="34" charset="0"/>
                <a:cs typeface="Arial"/>
                <a:sym typeface="Arial"/>
              </a:rPr>
              <a:t>, por </a:t>
            </a:r>
            <a:r>
              <a:rPr lang="pt-BR" sz="1800" kern="0" dirty="0" err="1">
                <a:solidFill>
                  <a:srgbClr val="0F1111"/>
                </a:solidFill>
                <a:latin typeface="Verdana" panose="020B0604030504040204" pitchFamily="34" charset="0"/>
                <a:ea typeface="Verdana" panose="020B0604030504040204" pitchFamily="34" charset="0"/>
                <a:cs typeface="Arial"/>
                <a:sym typeface="Arial"/>
              </a:rPr>
              <a:t>Lupita</a:t>
            </a:r>
            <a:r>
              <a:rPr lang="pt-BR" sz="1800" kern="0" dirty="0">
                <a:solidFill>
                  <a:srgbClr val="0F1111"/>
                </a:solidFill>
                <a:latin typeface="Verdana" panose="020B0604030504040204" pitchFamily="34" charset="0"/>
                <a:ea typeface="Verdana" panose="020B0604030504040204" pitchFamily="34" charset="0"/>
                <a:cs typeface="Arial"/>
                <a:sym typeface="Arial"/>
              </a:rPr>
              <a:t> </a:t>
            </a:r>
            <a:r>
              <a:rPr lang="pt-BR" sz="1800" kern="0" dirty="0" err="1">
                <a:solidFill>
                  <a:srgbClr val="0F1111"/>
                </a:solidFill>
                <a:latin typeface="Verdana" panose="020B0604030504040204" pitchFamily="34" charset="0"/>
                <a:ea typeface="Verdana" panose="020B0604030504040204" pitchFamily="34" charset="0"/>
                <a:cs typeface="Arial"/>
                <a:sym typeface="Arial"/>
              </a:rPr>
              <a:t>Nyong’o</a:t>
            </a:r>
            <a:r>
              <a:rPr lang="pt-BR" sz="1800" kern="0" dirty="0">
                <a:solidFill>
                  <a:srgbClr val="0F1111"/>
                </a:solidFill>
                <a:latin typeface="Verdana" panose="020B0604030504040204" pitchFamily="34" charset="0"/>
                <a:ea typeface="Verdana" panose="020B0604030504040204" pitchFamily="34" charset="0"/>
                <a:cs typeface="Arial"/>
                <a:sym typeface="Arial"/>
              </a:rPr>
              <a:t> (Autor), </a:t>
            </a:r>
            <a:r>
              <a:rPr lang="pt-BR" sz="1800" kern="0" dirty="0" err="1">
                <a:solidFill>
                  <a:srgbClr val="0F1111"/>
                </a:solidFill>
                <a:latin typeface="Verdana" panose="020B0604030504040204" pitchFamily="34" charset="0"/>
                <a:ea typeface="Verdana" panose="020B0604030504040204" pitchFamily="34" charset="0"/>
                <a:cs typeface="Arial"/>
                <a:sym typeface="Arial"/>
              </a:rPr>
              <a:t>Rane</a:t>
            </a:r>
            <a:r>
              <a:rPr lang="pt-BR" sz="1800" kern="0" dirty="0">
                <a:solidFill>
                  <a:srgbClr val="0F1111"/>
                </a:solidFill>
                <a:latin typeface="Verdana" panose="020B0604030504040204" pitchFamily="34" charset="0"/>
                <a:ea typeface="Verdana" panose="020B0604030504040204" pitchFamily="34" charset="0"/>
                <a:cs typeface="Arial"/>
                <a:sym typeface="Arial"/>
              </a:rPr>
              <a:t> Souza (Tradutor). 2019.</a:t>
            </a:r>
            <a:endParaRPr sz="1800" kern="0" dirty="0">
              <a:solidFill>
                <a:srgbClr val="0F1111"/>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F1111"/>
                </a:solidFill>
                <a:latin typeface="Verdana" panose="020B0604030504040204" pitchFamily="34" charset="0"/>
                <a:ea typeface="Verdana" panose="020B0604030504040204" pitchFamily="34" charset="0"/>
                <a:cs typeface="Arial"/>
                <a:sym typeface="Arial"/>
              </a:rPr>
              <a:t>Idade sugerida:</a:t>
            </a:r>
            <a:endParaRPr sz="1800" kern="0" dirty="0">
              <a:solidFill>
                <a:srgbClr val="0F1111"/>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1800" kern="0" dirty="0">
                <a:solidFill>
                  <a:srgbClr val="0F1111"/>
                </a:solidFill>
                <a:latin typeface="Verdana" panose="020B0604030504040204" pitchFamily="34" charset="0"/>
                <a:ea typeface="Verdana" panose="020B0604030504040204" pitchFamily="34" charset="0"/>
                <a:cs typeface="Arial"/>
                <a:sym typeface="Arial"/>
              </a:rPr>
              <a:t>4 a 9 anos.</a:t>
            </a:r>
            <a:endParaRPr sz="1800" kern="0" dirty="0">
              <a:solidFill>
                <a:srgbClr val="0F1111"/>
              </a:solidFill>
              <a:latin typeface="Verdana" panose="020B0604030504040204" pitchFamily="34" charset="0"/>
              <a:ea typeface="Verdana" panose="020B0604030504040204" pitchFamily="34" charset="0"/>
              <a:cs typeface="Arial"/>
              <a:sym typeface="Arial"/>
            </a:endParaRPr>
          </a:p>
        </p:txBody>
      </p:sp>
      <p:sp>
        <p:nvSpPr>
          <p:cNvPr id="2" name="Google Shape;212;g2d3b64fec44_0_32">
            <a:extLst>
              <a:ext uri="{FF2B5EF4-FFF2-40B4-BE49-F238E27FC236}">
                <a16:creationId xmlns:a16="http://schemas.microsoft.com/office/drawing/2014/main" id="{6E2091D0-D21A-A0E9-46F8-B6CD7C1380A0}"/>
              </a:ext>
            </a:extLst>
          </p:cNvPr>
          <p:cNvSpPr txBox="1"/>
          <p:nvPr/>
        </p:nvSpPr>
        <p:spPr>
          <a:xfrm>
            <a:off x="2652620" y="1014369"/>
            <a:ext cx="15389550" cy="1015663"/>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g2d3c95dda66_0_0"/>
          <p:cNvSpPr txBox="1"/>
          <p:nvPr/>
        </p:nvSpPr>
        <p:spPr>
          <a:xfrm>
            <a:off x="10205704" y="3139687"/>
            <a:ext cx="5776754" cy="6555596"/>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SOU UM CONJUNTO DIVERSO,</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COM MUITAS CAMADAS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NA FRENTE E NO VERSO</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DE HISTÓRIAS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PASSADAS, PRESENTES E FUTURAS.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TRAJETÓRIAS DE GERAÇÕES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E VÁRIAS CULTURAS.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ALGUMAS QUE ME MOSTRAM,</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REAIS E AUTÊNTICAS,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E OUTRAS QUE CRIO,</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DIVERTIDAS E DE FAZ DE CONTA.</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SE QUER SABER QUEM EU SOU,</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É SÓ DEIXAR DE LADO</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TUDO AQUILO QUE,</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DESDE ANTES, IMAGINOU.</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AO CONVIVER COMIGO,</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PERCEBER QUE SOU</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UMA PESSOA INTEIRA,</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ASSIM COMO VOCÊ.</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A PELE QUE NÓS TEMOS</a:t>
            </a:r>
            <a:endParaRPr sz="17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700" kern="0" dirty="0">
                <a:solidFill>
                  <a:srgbClr val="000000"/>
                </a:solidFill>
                <a:latin typeface="Verdana" panose="020B0604030504040204" pitchFamily="34" charset="0"/>
                <a:ea typeface="Verdana" panose="020B0604030504040204" pitchFamily="34" charset="0"/>
                <a:cs typeface="Arial"/>
                <a:sym typeface="Arial"/>
              </a:rPr>
              <a:t>É SÓ UMA CAMADA.</a:t>
            </a:r>
            <a:endParaRPr sz="17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311" name="Google Shape;311;g2d3c95dda66_0_0"/>
          <p:cNvSpPr txBox="1"/>
          <p:nvPr/>
        </p:nvSpPr>
        <p:spPr>
          <a:xfrm>
            <a:off x="4790068" y="3324353"/>
            <a:ext cx="5212841" cy="6370930"/>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A PELE QUE EU TENHO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É SÓ UMA CAMADA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NÃO FALA COMPLETAMENTE DE ONDE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VENHO.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A PELE QUE EU TENHO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É SÓ UMA CAMADA.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SE QUER MESMO ME CONHECER,</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PRECISA CHEGAR PERTO,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DE CORAÇÃO BEM ABERTO.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A PELE QUE EU TENHO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ME AGRADA.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POR ELA SE REVELA UM POUCO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DA MINHA IDENTIDADE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NÃO TODA A MINHA PERSONALIDADE.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A PELE QUE TENHO</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SERÁ SEMPRE SÓ UMA CAMADA.</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QUE SOZINHA NÃO ME DEFINE.</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SE QUER MESMO ME CONHECER,</a:t>
            </a:r>
            <a:endParaRPr sz="1800" kern="0" dirty="0">
              <a:solidFill>
                <a:srgbClr val="000000"/>
              </a:solidFill>
              <a:latin typeface="Verdana" panose="020B0604030504040204" pitchFamily="34" charset="0"/>
              <a:ea typeface="Verdana" panose="020B0604030504040204" pitchFamily="34" charset="0"/>
              <a:cs typeface="Arial"/>
              <a:sym typeface="Arial"/>
            </a:endParaRPr>
          </a:p>
          <a:p>
            <a:pPr algn="ctr">
              <a:buClr>
                <a:srgbClr val="000000"/>
              </a:buClr>
              <a:defRPr/>
            </a:pPr>
            <a:r>
              <a:rPr lang="pt-BR" sz="1800" kern="0" dirty="0">
                <a:solidFill>
                  <a:srgbClr val="000000"/>
                </a:solidFill>
                <a:latin typeface="Verdana" panose="020B0604030504040204" pitchFamily="34" charset="0"/>
                <a:ea typeface="Verdana" panose="020B0604030504040204" pitchFamily="34" charset="0"/>
                <a:cs typeface="Arial"/>
                <a:sym typeface="Arial"/>
              </a:rPr>
              <a:t>SÓ PRECISA CHEGAR PERTO…</a:t>
            </a:r>
            <a:endParaRPr sz="18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312" name="Google Shape;312;g2d3c95dda66_0_0"/>
          <p:cNvSpPr txBox="1"/>
          <p:nvPr/>
        </p:nvSpPr>
        <p:spPr>
          <a:xfrm>
            <a:off x="512974" y="7692906"/>
            <a:ext cx="4074300" cy="2077447"/>
          </a:xfrm>
          <a:prstGeom prst="rect">
            <a:avLst/>
          </a:prstGeom>
          <a:noFill/>
          <a:ln w="9525" cap="flat" cmpd="sng">
            <a:solidFill>
              <a:srgbClr val="000000"/>
            </a:solidFill>
            <a:prstDash val="solid"/>
            <a:round/>
            <a:headEnd type="none" w="sm" len="sm"/>
            <a:tailEnd type="none" w="sm" len="sm"/>
          </a:ln>
        </p:spPr>
        <p:txBody>
          <a:bodyPr spcFirstLastPara="1" wrap="square" lIns="137138" tIns="137138" rIns="137138" bIns="137138" anchor="t" anchorCtr="0">
            <a:spAutoFit/>
          </a:bodyPr>
          <a:lstStyle/>
          <a:p>
            <a:pPr>
              <a:buClr>
                <a:srgbClr val="000000"/>
              </a:buClr>
              <a:defRPr/>
            </a:pPr>
            <a:r>
              <a:rPr lang="pt-BR" sz="1950" b="1" kern="0" dirty="0">
                <a:solidFill>
                  <a:srgbClr val="0F1111"/>
                </a:solidFill>
                <a:latin typeface="Arial"/>
                <a:cs typeface="Arial"/>
                <a:sym typeface="Arial"/>
              </a:rPr>
              <a:t>A pele que eu tenho</a:t>
            </a:r>
            <a:r>
              <a:rPr lang="pt-BR" sz="1950" kern="0" dirty="0">
                <a:solidFill>
                  <a:srgbClr val="0F1111"/>
                </a:solidFill>
                <a:latin typeface="Arial"/>
                <a:cs typeface="Arial"/>
                <a:sym typeface="Arial"/>
              </a:rPr>
              <a:t>,</a:t>
            </a:r>
            <a:r>
              <a:rPr lang="pt-BR" sz="1950" b="1" kern="0" dirty="0">
                <a:solidFill>
                  <a:srgbClr val="0F1111"/>
                </a:solidFill>
                <a:latin typeface="Arial"/>
                <a:cs typeface="Arial"/>
                <a:sym typeface="Arial"/>
              </a:rPr>
              <a:t> </a:t>
            </a:r>
            <a:r>
              <a:rPr lang="pt-BR" sz="1950" kern="0" dirty="0">
                <a:solidFill>
                  <a:srgbClr val="0F1111"/>
                </a:solidFill>
                <a:latin typeface="Arial"/>
                <a:cs typeface="Arial"/>
                <a:sym typeface="Arial"/>
              </a:rPr>
              <a:t>por bell hooks (Autor), Chris </a:t>
            </a:r>
            <a:r>
              <a:rPr lang="pt-BR" sz="1950" kern="0" dirty="0" err="1">
                <a:solidFill>
                  <a:srgbClr val="0F1111"/>
                </a:solidFill>
                <a:latin typeface="Arial"/>
                <a:cs typeface="Arial"/>
                <a:sym typeface="Arial"/>
              </a:rPr>
              <a:t>Raschka</a:t>
            </a:r>
            <a:r>
              <a:rPr lang="pt-BR" sz="1950" kern="0" dirty="0">
                <a:solidFill>
                  <a:srgbClr val="0F1111"/>
                </a:solidFill>
                <a:latin typeface="Arial"/>
                <a:cs typeface="Arial"/>
                <a:sym typeface="Arial"/>
              </a:rPr>
              <a:t> (Ilustrador), Nina Rizzi (Tradutor). 2022.</a:t>
            </a:r>
            <a:endParaRPr sz="1950" kern="0" dirty="0">
              <a:solidFill>
                <a:srgbClr val="0F1111"/>
              </a:solidFill>
              <a:latin typeface="Arial"/>
              <a:cs typeface="Arial"/>
              <a:sym typeface="Arial"/>
            </a:endParaRPr>
          </a:p>
          <a:p>
            <a:pPr>
              <a:buClr>
                <a:srgbClr val="000000"/>
              </a:buClr>
              <a:defRPr/>
            </a:pPr>
            <a:r>
              <a:rPr lang="pt-BR" sz="1950" kern="0" dirty="0">
                <a:solidFill>
                  <a:srgbClr val="0F1111"/>
                </a:solidFill>
                <a:latin typeface="Arial"/>
                <a:cs typeface="Arial"/>
                <a:sym typeface="Arial"/>
              </a:rPr>
              <a:t>Idade sugerida:</a:t>
            </a:r>
            <a:endParaRPr sz="1950" kern="0" dirty="0">
              <a:solidFill>
                <a:srgbClr val="0F1111"/>
              </a:solidFill>
              <a:latin typeface="Arial"/>
              <a:cs typeface="Arial"/>
              <a:sym typeface="Arial"/>
            </a:endParaRPr>
          </a:p>
          <a:p>
            <a:pPr>
              <a:buClr>
                <a:srgbClr val="000000"/>
              </a:buClr>
              <a:defRPr/>
            </a:pPr>
            <a:r>
              <a:rPr lang="pt-BR" sz="1950" kern="0" dirty="0">
                <a:solidFill>
                  <a:srgbClr val="0F1111"/>
                </a:solidFill>
                <a:latin typeface="Arial"/>
                <a:cs typeface="Arial"/>
                <a:sym typeface="Arial"/>
              </a:rPr>
              <a:t>5 a 8 anos.</a:t>
            </a:r>
            <a:endParaRPr sz="1950" kern="0" dirty="0">
              <a:solidFill>
                <a:srgbClr val="0F1111"/>
              </a:solidFill>
              <a:latin typeface="Arial"/>
              <a:cs typeface="Arial"/>
              <a:sym typeface="Arial"/>
            </a:endParaRPr>
          </a:p>
        </p:txBody>
      </p:sp>
      <p:pic>
        <p:nvPicPr>
          <p:cNvPr id="314" name="Google Shape;314;g2d3c95dda66_0_0"/>
          <p:cNvPicPr preferRelativeResize="0"/>
          <p:nvPr/>
        </p:nvPicPr>
        <p:blipFill>
          <a:blip r:embed="rId3">
            <a:alphaModFix/>
          </a:blip>
          <a:stretch>
            <a:fillRect/>
          </a:stretch>
        </p:blipFill>
        <p:spPr>
          <a:xfrm>
            <a:off x="980634" y="3512137"/>
            <a:ext cx="3241590" cy="4025183"/>
          </a:xfrm>
          <a:prstGeom prst="rect">
            <a:avLst/>
          </a:prstGeom>
          <a:noFill/>
          <a:ln>
            <a:noFill/>
          </a:ln>
        </p:spPr>
      </p:pic>
      <p:sp>
        <p:nvSpPr>
          <p:cNvPr id="2" name="Google Shape;295;p15">
            <a:extLst>
              <a:ext uri="{FF2B5EF4-FFF2-40B4-BE49-F238E27FC236}">
                <a16:creationId xmlns:a16="http://schemas.microsoft.com/office/drawing/2014/main" id="{AC37ADF8-47D5-C3FB-BD42-ABCEB4AC165C}"/>
              </a:ext>
            </a:extLst>
          </p:cNvPr>
          <p:cNvSpPr txBox="1"/>
          <p:nvPr/>
        </p:nvSpPr>
        <p:spPr>
          <a:xfrm>
            <a:off x="836883" y="2878058"/>
            <a:ext cx="11620800" cy="461574"/>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400" b="1" kern="0" dirty="0">
                <a:solidFill>
                  <a:srgbClr val="145DA0"/>
                </a:solidFill>
                <a:latin typeface="Verdana"/>
                <a:ea typeface="Verdana"/>
                <a:cs typeface="Verdana"/>
                <a:sym typeface="Verdana"/>
              </a:rPr>
              <a:t>SUGESTÃO DE METODOLOGIA ATIVA</a:t>
            </a:r>
            <a:endParaRPr sz="2400" kern="0" dirty="0">
              <a:solidFill>
                <a:srgbClr val="000000"/>
              </a:solidFill>
              <a:latin typeface="Arial"/>
              <a:ea typeface="Arial"/>
              <a:cs typeface="Arial"/>
              <a:sym typeface="Arial"/>
            </a:endParaRPr>
          </a:p>
        </p:txBody>
      </p:sp>
      <p:sp>
        <p:nvSpPr>
          <p:cNvPr id="3" name="Google Shape;296;p15">
            <a:extLst>
              <a:ext uri="{FF2B5EF4-FFF2-40B4-BE49-F238E27FC236}">
                <a16:creationId xmlns:a16="http://schemas.microsoft.com/office/drawing/2014/main" id="{F2BA047A-DB33-343E-4114-E27074CD75BC}"/>
              </a:ext>
            </a:extLst>
          </p:cNvPr>
          <p:cNvSpPr/>
          <p:nvPr/>
        </p:nvSpPr>
        <p:spPr>
          <a:xfrm>
            <a:off x="735378" y="780659"/>
            <a:ext cx="1604211" cy="1604211"/>
          </a:xfrm>
          <a:prstGeom prst="ellipse">
            <a:avLst/>
          </a:prstGeom>
          <a:no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4" name="Google Shape;297;p15">
            <a:extLst>
              <a:ext uri="{FF2B5EF4-FFF2-40B4-BE49-F238E27FC236}">
                <a16:creationId xmlns:a16="http://schemas.microsoft.com/office/drawing/2014/main" id="{750E772C-7196-A8F2-5092-AB14E2E0FEBD}"/>
              </a:ext>
            </a:extLst>
          </p:cNvPr>
          <p:cNvPicPr preferRelativeResize="0"/>
          <p:nvPr/>
        </p:nvPicPr>
        <p:blipFill rotWithShape="1">
          <a:blip r:embed="rId4">
            <a:alphaModFix/>
          </a:blip>
          <a:srcRect/>
          <a:stretch/>
        </p:blipFill>
        <p:spPr>
          <a:xfrm>
            <a:off x="980634" y="1022993"/>
            <a:ext cx="1083564" cy="1076706"/>
          </a:xfrm>
          <a:prstGeom prst="rect">
            <a:avLst/>
          </a:prstGeom>
          <a:noFill/>
          <a:ln>
            <a:noFill/>
          </a:ln>
        </p:spPr>
      </p:pic>
      <p:sp>
        <p:nvSpPr>
          <p:cNvPr id="5" name="Google Shape;301;p15">
            <a:extLst>
              <a:ext uri="{FF2B5EF4-FFF2-40B4-BE49-F238E27FC236}">
                <a16:creationId xmlns:a16="http://schemas.microsoft.com/office/drawing/2014/main" id="{24770244-49F5-3C73-B422-F35A662EAA3F}"/>
              </a:ext>
            </a:extLst>
          </p:cNvPr>
          <p:cNvSpPr txBox="1"/>
          <p:nvPr/>
        </p:nvSpPr>
        <p:spPr>
          <a:xfrm>
            <a:off x="836883" y="2393916"/>
            <a:ext cx="14029200" cy="461574"/>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400" b="1" kern="0" dirty="0">
                <a:solidFill>
                  <a:srgbClr val="145DA0"/>
                </a:solidFill>
                <a:latin typeface="Verdana"/>
                <a:ea typeface="Verdana"/>
                <a:cs typeface="Verdana"/>
                <a:sym typeface="Verdana"/>
              </a:rPr>
              <a:t>LETRAMENTO RACIAL INFANTIL</a:t>
            </a:r>
            <a:endParaRPr sz="2400" kern="0" dirty="0">
              <a:solidFill>
                <a:srgbClr val="000000"/>
              </a:solidFill>
              <a:latin typeface="Arial"/>
              <a:ea typeface="Arial"/>
              <a:cs typeface="Arial"/>
              <a:sym typeface="Arial"/>
            </a:endParaRPr>
          </a:p>
        </p:txBody>
      </p:sp>
      <p:sp>
        <p:nvSpPr>
          <p:cNvPr id="6" name="Google Shape;212;g2d3b64fec44_0_32">
            <a:extLst>
              <a:ext uri="{FF2B5EF4-FFF2-40B4-BE49-F238E27FC236}">
                <a16:creationId xmlns:a16="http://schemas.microsoft.com/office/drawing/2014/main" id="{55357F12-0880-7751-CEBB-258F29A35F12}"/>
              </a:ext>
            </a:extLst>
          </p:cNvPr>
          <p:cNvSpPr txBox="1"/>
          <p:nvPr/>
        </p:nvSpPr>
        <p:spPr>
          <a:xfrm>
            <a:off x="2652620" y="1014369"/>
            <a:ext cx="15389550" cy="1015663"/>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txBox="1"/>
          <p:nvPr/>
        </p:nvSpPr>
        <p:spPr>
          <a:xfrm>
            <a:off x="2621431" y="399901"/>
            <a:ext cx="7447250" cy="1423531"/>
          </a:xfrm>
          <a:prstGeom prst="rect">
            <a:avLst/>
          </a:prstGeom>
          <a:noFill/>
          <a:ln>
            <a:noFill/>
          </a:ln>
        </p:spPr>
        <p:txBody>
          <a:bodyPr spcFirstLastPara="1" wrap="square" lIns="0" tIns="0" rIns="0" bIns="0" anchor="t" anchorCtr="0">
            <a:spAutoFit/>
          </a:bodyPr>
          <a:lstStyle/>
          <a:p>
            <a:pPr>
              <a:lnSpc>
                <a:spcPct val="271617"/>
              </a:lnSpc>
              <a:buClr>
                <a:srgbClr val="000000"/>
              </a:buClr>
              <a:buSzPts val="2267"/>
              <a:defRPr/>
            </a:pPr>
            <a:r>
              <a:rPr lang="pt-BR" sz="3401" b="1" spc="700" dirty="0">
                <a:solidFill>
                  <a:srgbClr val="145DA0"/>
                </a:solidFill>
                <a:latin typeface="Verdana"/>
                <a:ea typeface="Verdana"/>
                <a:cs typeface="Verdana"/>
                <a:sym typeface="Verdana"/>
              </a:rPr>
              <a:t>PARA CONCLUIR</a:t>
            </a:r>
            <a:endParaRPr sz="1800" spc="700" dirty="0">
              <a:solidFill>
                <a:srgbClr val="000000"/>
              </a:solidFill>
              <a:latin typeface="Calibri"/>
              <a:ea typeface="Calibri"/>
              <a:cs typeface="Calibri"/>
              <a:sym typeface="Calibri"/>
            </a:endParaRPr>
          </a:p>
        </p:txBody>
      </p:sp>
      <p:sp>
        <p:nvSpPr>
          <p:cNvPr id="323" name="Google Shape;323;p14"/>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grpSp>
        <p:nvGrpSpPr>
          <p:cNvPr id="324" name="Google Shape;324;p14"/>
          <p:cNvGrpSpPr/>
          <p:nvPr/>
        </p:nvGrpSpPr>
        <p:grpSpPr>
          <a:xfrm>
            <a:off x="14489960" y="-987343"/>
            <a:ext cx="4770422" cy="4770422"/>
            <a:chOff x="14497204" y="-1023203"/>
            <a:chExt cx="4770422" cy="4770422"/>
          </a:xfrm>
        </p:grpSpPr>
        <p:pic>
          <p:nvPicPr>
            <p:cNvPr id="325" name="Google Shape;325;p14"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26" name="Google Shape;326;p14"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327" name="Google Shape;327;p14"/>
          <p:cNvPicPr preferRelativeResize="0"/>
          <p:nvPr/>
        </p:nvPicPr>
        <p:blipFill rotWithShape="1">
          <a:blip r:embed="rId5">
            <a:alphaModFix/>
          </a:blip>
          <a:srcRect/>
          <a:stretch/>
        </p:blipFill>
        <p:spPr>
          <a:xfrm>
            <a:off x="977165" y="1024259"/>
            <a:ext cx="1093089" cy="1093089"/>
          </a:xfrm>
          <a:prstGeom prst="rect">
            <a:avLst/>
          </a:prstGeom>
          <a:noFill/>
          <a:ln>
            <a:noFill/>
          </a:ln>
        </p:spPr>
      </p:pic>
      <p:sp>
        <p:nvSpPr>
          <p:cNvPr id="328" name="Google Shape;328;p14"/>
          <p:cNvSpPr txBox="1"/>
          <p:nvPr/>
        </p:nvSpPr>
        <p:spPr>
          <a:xfrm>
            <a:off x="1322660" y="2592467"/>
            <a:ext cx="13887450" cy="4755057"/>
          </a:xfrm>
          <a:prstGeom prst="rect">
            <a:avLst/>
          </a:prstGeom>
          <a:noFill/>
          <a:ln>
            <a:noFill/>
          </a:ln>
        </p:spPr>
        <p:txBody>
          <a:bodyPr spcFirstLastPara="1" wrap="square" lIns="91425" tIns="45675" rIns="91425" bIns="45675" anchor="t" anchorCtr="0">
            <a:spAutoFit/>
          </a:bodyPr>
          <a:lstStyle/>
          <a:p>
            <a:pPr marL="342917" indent="-190517">
              <a:buClr>
                <a:srgbClr val="389E94"/>
              </a:buClr>
              <a:buSzPts val="1600"/>
              <a:defRPr/>
            </a:pPr>
            <a:endParaRPr sz="2400" kern="0" dirty="0">
              <a:solidFill>
                <a:srgbClr val="000000"/>
              </a:solidFill>
              <a:latin typeface="Verdana" panose="020B0604030504040204" pitchFamily="34" charset="0"/>
              <a:ea typeface="Verdana" panose="020B0604030504040204" pitchFamily="34" charset="0"/>
              <a:cs typeface="Verdana"/>
              <a:sym typeface="Verdana"/>
            </a:endParaRPr>
          </a:p>
          <a:p>
            <a:pPr marL="342917" indent="-342917">
              <a:buClr>
                <a:srgbClr val="389E94"/>
              </a:buClr>
              <a:buSzPts val="2400"/>
              <a:buFont typeface="Verdana"/>
              <a:buChar char="●"/>
            </a:pPr>
            <a:r>
              <a:rPr lang="pt-BR" sz="2400" kern="0" dirty="0">
                <a:solidFill>
                  <a:srgbClr val="000000"/>
                </a:solidFill>
                <a:latin typeface="Verdana" panose="020B0604030504040204" pitchFamily="34" charset="0"/>
                <a:ea typeface="Verdana" panose="020B0604030504040204" pitchFamily="34" charset="0"/>
                <a:cs typeface="Arial"/>
                <a:sym typeface="Arial"/>
              </a:rPr>
              <a:t>Reconhecer que o racismo está presente em toda a estrutura da sociedade e que afeta o indivíduo desde a sua infância. </a:t>
            </a:r>
          </a:p>
          <a:p>
            <a:pPr>
              <a:buClr>
                <a:srgbClr val="389E94"/>
              </a:buClr>
              <a:buSzPts val="2400"/>
              <a:defRPr/>
            </a:pPr>
            <a:endParaRPr sz="2400" kern="0" dirty="0">
              <a:solidFill>
                <a:srgbClr val="000000"/>
              </a:solidFill>
              <a:latin typeface="Verdana" panose="020B0604030504040204" pitchFamily="34" charset="0"/>
              <a:ea typeface="Verdana" panose="020B0604030504040204" pitchFamily="34" charset="0"/>
              <a:cs typeface="Verdana"/>
              <a:sym typeface="Verdana"/>
            </a:endParaRPr>
          </a:p>
          <a:p>
            <a:pPr marL="342917" indent="-342917">
              <a:buClr>
                <a:srgbClr val="389E94"/>
              </a:buClr>
              <a:buSzPts val="2400"/>
              <a:buFont typeface="Verdana"/>
              <a:buChar char="●"/>
              <a:defRPr/>
            </a:pPr>
            <a:r>
              <a:rPr lang="pt-BR" sz="2400" kern="0" dirty="0">
                <a:solidFill>
                  <a:srgbClr val="000000"/>
                </a:solidFill>
                <a:latin typeface="Verdana" panose="020B0604030504040204" pitchFamily="34" charset="0"/>
                <a:ea typeface="Verdana" panose="020B0604030504040204" pitchFamily="34" charset="0"/>
                <a:cs typeface="Verdana"/>
                <a:sym typeface="Verdana"/>
              </a:rPr>
              <a:t>Buscar subsídios e inspiração para debater os temas nas obras e autores contemporâneos (e suas linguagens sutis, mas diretas) que já trazem o assunto.</a:t>
            </a:r>
          </a:p>
          <a:p>
            <a:pPr marL="342917" indent="-342917">
              <a:buClr>
                <a:srgbClr val="389E94"/>
              </a:buClr>
              <a:buSzPts val="2400"/>
              <a:buFont typeface="Verdana"/>
              <a:buChar char="●"/>
              <a:defRPr/>
            </a:pPr>
            <a:endParaRPr lang="pt-BR" sz="2400" kern="0" dirty="0">
              <a:solidFill>
                <a:srgbClr val="000000"/>
              </a:solidFill>
              <a:latin typeface="Verdana" panose="020B0604030504040204" pitchFamily="34" charset="0"/>
              <a:ea typeface="Verdana" panose="020B0604030504040204" pitchFamily="34" charset="0"/>
              <a:cs typeface="Arial"/>
              <a:sym typeface="Verdana"/>
            </a:endParaRPr>
          </a:p>
          <a:p>
            <a:pPr marL="342917" indent="-342917">
              <a:buClr>
                <a:srgbClr val="389E94"/>
              </a:buClr>
              <a:buSzPts val="2400"/>
              <a:buFont typeface="Verdana"/>
              <a:buChar char="●"/>
              <a:defRPr/>
            </a:pPr>
            <a:r>
              <a:rPr lang="pt-BR" sz="2400" dirty="0">
                <a:effectLst/>
                <a:latin typeface="Verdana" panose="020B0604030504040204" pitchFamily="34" charset="0"/>
                <a:ea typeface="Verdana" panose="020B0604030504040204" pitchFamily="34" charset="0"/>
              </a:rPr>
              <a:t>Ensinar às crianças, desde cedo, o que é o racismo, como identificá-lo e como combatê-lo. </a:t>
            </a:r>
            <a:r>
              <a:rPr lang="pt-BR" sz="2400" kern="0" dirty="0">
                <a:solidFill>
                  <a:srgbClr val="000000"/>
                </a:solidFill>
                <a:latin typeface="Verdana" panose="020B0604030504040204" pitchFamily="34" charset="0"/>
                <a:ea typeface="Verdana" panose="020B0604030504040204" pitchFamily="34" charset="0"/>
                <a:cs typeface="Arial"/>
                <a:sym typeface="Arial"/>
              </a:rPr>
              <a:t>. </a:t>
            </a:r>
          </a:p>
          <a:p>
            <a:pPr indent="685800" algn="just">
              <a:spcBef>
                <a:spcPts val="1800"/>
              </a:spcBef>
              <a:buClr>
                <a:srgbClr val="000000"/>
              </a:buClr>
              <a:buSzPts val="1700"/>
              <a:defRPr/>
            </a:pPr>
            <a:endParaRPr lang="pt-BR" sz="2400" kern="0" dirty="0">
              <a:solidFill>
                <a:srgbClr val="000000"/>
              </a:solidFill>
              <a:latin typeface="Verdana" panose="020B0604030504040204" pitchFamily="34" charset="0"/>
              <a:ea typeface="Verdana" panose="020B0604030504040204" pitchFamily="34" charset="0"/>
              <a:cs typeface="Arial"/>
              <a:sym typeface="Arial"/>
            </a:endParaRPr>
          </a:p>
          <a:p>
            <a:pPr marL="342917" indent="-342917">
              <a:buClr>
                <a:srgbClr val="389E94"/>
              </a:buClr>
              <a:buSzPts val="2400"/>
              <a:buFont typeface="Verdana"/>
              <a:buChar char="●"/>
              <a:defRPr/>
            </a:pPr>
            <a:endParaRPr sz="2400" kern="0" dirty="0">
              <a:solidFill>
                <a:srgbClr val="000000"/>
              </a:solidFill>
              <a:latin typeface="Verdana" panose="020B0604030504040204" pitchFamily="34" charset="0"/>
              <a:ea typeface="Verdana" panose="020B0604030504040204" pitchFamily="34" charset="0"/>
              <a:cs typeface="Arial"/>
              <a:sym typeface="Arial"/>
            </a:endParaRPr>
          </a:p>
          <a:p>
            <a:pPr marL="495326" indent="-114317" algn="just">
              <a:buClr>
                <a:srgbClr val="389E94"/>
              </a:buClr>
              <a:buSzPts val="2400"/>
              <a:defRPr/>
            </a:pPr>
            <a:endParaRPr sz="2400" kern="0" dirty="0">
              <a:solidFill>
                <a:srgbClr val="000000"/>
              </a:solidFill>
              <a:latin typeface="Verdana" panose="020B0604030504040204" pitchFamily="34" charset="0"/>
              <a:ea typeface="Verdana" panose="020B0604030504040204" pitchFamily="34" charset="0"/>
              <a:cs typeface="Verdana"/>
              <a:sym typeface="Verdana"/>
            </a:endParaRPr>
          </a:p>
        </p:txBody>
      </p:sp>
      <p:sp>
        <p:nvSpPr>
          <p:cNvPr id="329" name="Google Shape;329;p14"/>
          <p:cNvSpPr txBox="1"/>
          <p:nvPr/>
        </p:nvSpPr>
        <p:spPr>
          <a:xfrm>
            <a:off x="2621430" y="1582764"/>
            <a:ext cx="5805600" cy="369332"/>
          </a:xfrm>
          <a:prstGeom prst="rect">
            <a:avLst/>
          </a:prstGeom>
          <a:noFill/>
          <a:ln>
            <a:noFill/>
          </a:ln>
        </p:spPr>
        <p:txBody>
          <a:bodyPr spcFirstLastPara="1" wrap="square" lIns="0" tIns="0" rIns="0" bIns="0" anchor="t" anchorCtr="0">
            <a:spAutoFit/>
          </a:bodyPr>
          <a:lstStyle/>
          <a:p>
            <a:pPr>
              <a:buClr>
                <a:srgbClr val="000000"/>
              </a:buClr>
              <a:buSzPts val="1600"/>
              <a:defRPr/>
            </a:pPr>
            <a:r>
              <a:rPr lang="pt-BR" sz="2400" kern="0">
                <a:solidFill>
                  <a:srgbClr val="389E94"/>
                </a:solidFill>
                <a:latin typeface="Verdana"/>
                <a:ea typeface="Verdana"/>
                <a:cs typeface="Verdana"/>
                <a:sym typeface="Verdana"/>
              </a:rPr>
              <a:t>O que aprendemos hoje?</a:t>
            </a:r>
            <a:endParaRPr sz="2400" kern="0">
              <a:solidFill>
                <a:srgbClr val="389E94"/>
              </a:solidFill>
              <a:latin typeface="Verdana"/>
              <a:ea typeface="Verdana"/>
              <a:cs typeface="Verdana"/>
              <a:sym typeface="Verdana"/>
            </a:endParaRPr>
          </a:p>
        </p:txBody>
      </p:sp>
      <p:pic>
        <p:nvPicPr>
          <p:cNvPr id="330" name="Google Shape;330;p14"/>
          <p:cNvPicPr preferRelativeResize="0"/>
          <p:nvPr/>
        </p:nvPicPr>
        <p:blipFill>
          <a:blip r:embed="rId6">
            <a:alphaModFix/>
          </a:blip>
          <a:stretch>
            <a:fillRect/>
          </a:stretch>
        </p:blipFill>
        <p:spPr>
          <a:xfrm>
            <a:off x="11549768" y="5907964"/>
            <a:ext cx="3459750" cy="3678525"/>
          </a:xfrm>
          <a:prstGeom prst="rect">
            <a:avLst/>
          </a:prstGeom>
          <a:noFill/>
          <a:ln>
            <a:noFill/>
          </a:ln>
        </p:spPr>
      </p:pic>
      <p:sp>
        <p:nvSpPr>
          <p:cNvPr id="331" name="Google Shape;331;p14"/>
          <p:cNvSpPr txBox="1"/>
          <p:nvPr/>
        </p:nvSpPr>
        <p:spPr>
          <a:xfrm>
            <a:off x="1122069" y="6851202"/>
            <a:ext cx="10264978" cy="2492946"/>
          </a:xfrm>
          <a:prstGeom prst="rect">
            <a:avLst/>
          </a:prstGeom>
          <a:noFill/>
          <a:ln>
            <a:noFill/>
          </a:ln>
        </p:spPr>
        <p:txBody>
          <a:bodyPr spcFirstLastPara="1" wrap="square" lIns="137138" tIns="137138" rIns="137138" bIns="137138" anchor="t" anchorCtr="0">
            <a:spAutoFit/>
          </a:bodyPr>
          <a:lstStyle/>
          <a:p>
            <a:pPr>
              <a:buClr>
                <a:srgbClr val="000000"/>
              </a:buClr>
              <a:defRPr/>
            </a:pPr>
            <a:r>
              <a:rPr lang="pt-BR" sz="2400" kern="0" dirty="0">
                <a:solidFill>
                  <a:srgbClr val="000000"/>
                </a:solidFill>
                <a:latin typeface="Verdana" panose="020B0604030504040204" pitchFamily="34" charset="0"/>
                <a:ea typeface="Verdana" panose="020B0604030504040204" pitchFamily="34" charset="0"/>
                <a:cs typeface="Arial"/>
                <a:sym typeface="Arial"/>
              </a:rPr>
              <a:t>“Ninguém nasce odiando outro pela cor de sua pele, por sua origem ou ainda por sua religião. </a:t>
            </a:r>
            <a:endParaRPr sz="24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r>
              <a:rPr lang="pt-BR" sz="2400" kern="0" dirty="0">
                <a:solidFill>
                  <a:srgbClr val="000000"/>
                </a:solidFill>
                <a:latin typeface="Verdana" panose="020B0604030504040204" pitchFamily="34" charset="0"/>
                <a:ea typeface="Verdana" panose="020B0604030504040204" pitchFamily="34" charset="0"/>
                <a:cs typeface="Arial"/>
                <a:sym typeface="Arial"/>
              </a:rPr>
              <a:t>Para odiar, as pessoas precisam aprender, e se elas podem aprender a odiar, elas podem aprender a amar...“</a:t>
            </a:r>
            <a:endParaRPr sz="24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defRPr/>
            </a:pPr>
            <a:endParaRPr sz="24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buSzPts val="1400"/>
              <a:defRPr/>
            </a:pPr>
            <a:r>
              <a:rPr lang="pt-BR" sz="2400" kern="0" dirty="0">
                <a:solidFill>
                  <a:srgbClr val="131313"/>
                </a:solidFill>
                <a:latin typeface="Verdana" panose="020B0604030504040204" pitchFamily="34" charset="0"/>
                <a:ea typeface="Verdana" panose="020B0604030504040204" pitchFamily="34" charset="0"/>
                <a:cs typeface="Arial"/>
                <a:sym typeface="Arial"/>
              </a:rPr>
              <a:t>Nelson Mandela. </a:t>
            </a:r>
            <a:r>
              <a:rPr lang="pt-BR" sz="2400" i="1" kern="0" dirty="0">
                <a:solidFill>
                  <a:srgbClr val="131313"/>
                </a:solidFill>
                <a:latin typeface="Verdana" panose="020B0604030504040204" pitchFamily="34" charset="0"/>
                <a:ea typeface="Verdana" panose="020B0604030504040204" pitchFamily="34" charset="0"/>
                <a:cs typeface="Arial"/>
                <a:sym typeface="Arial"/>
              </a:rPr>
              <a:t>O longo caminho para a liberdade</a:t>
            </a:r>
            <a:r>
              <a:rPr lang="pt-BR" sz="2400" kern="0" dirty="0">
                <a:solidFill>
                  <a:srgbClr val="131313"/>
                </a:solidFill>
                <a:latin typeface="Verdana" panose="020B0604030504040204" pitchFamily="34" charset="0"/>
                <a:ea typeface="Verdana" panose="020B0604030504040204" pitchFamily="34" charset="0"/>
                <a:cs typeface="Arial"/>
                <a:sym typeface="Arial"/>
              </a:rPr>
              <a:t>, 1994.</a:t>
            </a:r>
            <a:endParaRPr sz="2400" kern="0" dirty="0">
              <a:solidFill>
                <a:srgbClr val="000000"/>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8"/>
          <p:cNvSpPr txBox="1"/>
          <p:nvPr/>
        </p:nvSpPr>
        <p:spPr>
          <a:xfrm>
            <a:off x="2603098" y="414878"/>
            <a:ext cx="7447250" cy="1423531"/>
          </a:xfrm>
          <a:prstGeom prst="rect">
            <a:avLst/>
          </a:prstGeom>
          <a:noFill/>
          <a:ln>
            <a:noFill/>
          </a:ln>
        </p:spPr>
        <p:txBody>
          <a:bodyPr spcFirstLastPara="1" wrap="square" lIns="0" tIns="0" rIns="0" bIns="0" anchor="t" anchorCtr="0">
            <a:spAutoFit/>
          </a:bodyPr>
          <a:lstStyle/>
          <a:p>
            <a:pPr>
              <a:lnSpc>
                <a:spcPct val="271617"/>
              </a:lnSpc>
              <a:buClr>
                <a:srgbClr val="000000"/>
              </a:buClr>
              <a:buSzPts val="2267"/>
              <a:defRPr/>
            </a:pPr>
            <a:r>
              <a:rPr lang="pt-BR" sz="3401" b="1" spc="700" dirty="0">
                <a:solidFill>
                  <a:srgbClr val="145DA0"/>
                </a:solidFill>
                <a:latin typeface="Verdana"/>
                <a:ea typeface="Verdana"/>
                <a:cs typeface="Verdana"/>
                <a:sym typeface="Verdana"/>
              </a:rPr>
              <a:t>SAIBA MAIS</a:t>
            </a:r>
            <a:endParaRPr sz="1800" spc="700" dirty="0">
              <a:solidFill>
                <a:srgbClr val="000000"/>
              </a:solidFill>
              <a:latin typeface="Calibri"/>
              <a:ea typeface="Calibri"/>
              <a:cs typeface="Calibri"/>
              <a:sym typeface="Calibri"/>
            </a:endParaRPr>
          </a:p>
        </p:txBody>
      </p:sp>
      <p:sp>
        <p:nvSpPr>
          <p:cNvPr id="338" name="Google Shape;338;p18"/>
          <p:cNvSpPr txBox="1"/>
          <p:nvPr/>
        </p:nvSpPr>
        <p:spPr>
          <a:xfrm>
            <a:off x="2618404" y="1626572"/>
            <a:ext cx="9416400" cy="369332"/>
          </a:xfrm>
          <a:prstGeom prst="rect">
            <a:avLst/>
          </a:prstGeom>
          <a:noFill/>
          <a:ln>
            <a:noFill/>
          </a:ln>
        </p:spPr>
        <p:txBody>
          <a:bodyPr spcFirstLastPara="1" wrap="square" lIns="0" tIns="0" rIns="0" bIns="0" anchor="t" anchorCtr="0">
            <a:spAutoFit/>
          </a:bodyPr>
          <a:lstStyle/>
          <a:p>
            <a:pPr>
              <a:buClr>
                <a:srgbClr val="000000"/>
              </a:buClr>
              <a:buSzPts val="1600"/>
              <a:defRPr/>
            </a:pPr>
            <a:r>
              <a:rPr lang="pt-BR" sz="2400" kern="0" dirty="0">
                <a:solidFill>
                  <a:srgbClr val="389E94"/>
                </a:solidFill>
                <a:latin typeface="Verdana"/>
                <a:ea typeface="Verdana"/>
                <a:cs typeface="Verdana"/>
                <a:sym typeface="Verdana"/>
              </a:rPr>
              <a:t>Dicas para se aprofundar no tema</a:t>
            </a:r>
            <a:endParaRPr sz="2400" kern="0" dirty="0">
              <a:solidFill>
                <a:srgbClr val="389E94"/>
              </a:solidFill>
              <a:latin typeface="Verdana"/>
              <a:ea typeface="Verdana"/>
              <a:cs typeface="Verdana"/>
              <a:sym typeface="Verdana"/>
            </a:endParaRPr>
          </a:p>
        </p:txBody>
      </p:sp>
      <p:grpSp>
        <p:nvGrpSpPr>
          <p:cNvPr id="340" name="Google Shape;340;p18"/>
          <p:cNvGrpSpPr/>
          <p:nvPr/>
        </p:nvGrpSpPr>
        <p:grpSpPr>
          <a:xfrm>
            <a:off x="14489960" y="-987343"/>
            <a:ext cx="4770422" cy="4770422"/>
            <a:chOff x="14497204" y="-1023203"/>
            <a:chExt cx="4770422" cy="4770422"/>
          </a:xfrm>
        </p:grpSpPr>
        <p:pic>
          <p:nvPicPr>
            <p:cNvPr id="341" name="Google Shape;341;p18"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42" name="Google Shape;342;p18"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344" name="Google Shape;344;p18"/>
          <p:cNvSpPr txBox="1"/>
          <p:nvPr/>
        </p:nvSpPr>
        <p:spPr>
          <a:xfrm>
            <a:off x="1536136" y="3233072"/>
            <a:ext cx="15359063" cy="830906"/>
          </a:xfrm>
          <a:prstGeom prst="rect">
            <a:avLst/>
          </a:prstGeom>
          <a:noFill/>
          <a:ln>
            <a:noFill/>
          </a:ln>
        </p:spPr>
        <p:txBody>
          <a:bodyPr spcFirstLastPara="1" wrap="square" lIns="91425" tIns="45675" rIns="91425" bIns="45675" anchor="t" anchorCtr="0">
            <a:spAutoFit/>
          </a:bodyPr>
          <a:lstStyle/>
          <a:p>
            <a:pPr>
              <a:buClr>
                <a:srgbClr val="000000"/>
              </a:buClr>
              <a:buSzPts val="1600"/>
              <a:defRPr/>
            </a:pPr>
            <a:r>
              <a:rPr lang="pt-BR" sz="2400" kern="0">
                <a:solidFill>
                  <a:srgbClr val="000000"/>
                </a:solidFill>
                <a:latin typeface="Verdana"/>
                <a:ea typeface="Verdana"/>
                <a:cs typeface="Verdana"/>
                <a:sym typeface="Verdana"/>
              </a:rPr>
              <a:t>    </a:t>
            </a:r>
            <a:endParaRPr sz="1400" kern="0">
              <a:solidFill>
                <a:srgbClr val="000000"/>
              </a:solidFill>
              <a:latin typeface="Arial"/>
              <a:ea typeface="Arial"/>
              <a:cs typeface="Arial"/>
              <a:sym typeface="Arial"/>
            </a:endParaRPr>
          </a:p>
          <a:p>
            <a:pPr marL="342917" indent="-190508">
              <a:buClr>
                <a:srgbClr val="000000"/>
              </a:buClr>
              <a:buSzPts val="1600"/>
              <a:defRPr/>
            </a:pPr>
            <a:endParaRPr sz="2400" kern="0">
              <a:solidFill>
                <a:srgbClr val="000000"/>
              </a:solidFill>
              <a:latin typeface="Verdana"/>
              <a:ea typeface="Verdana"/>
              <a:cs typeface="Verdana"/>
              <a:sym typeface="Verdana"/>
            </a:endParaRPr>
          </a:p>
        </p:txBody>
      </p:sp>
      <p:sp>
        <p:nvSpPr>
          <p:cNvPr id="345" name="Google Shape;345;p18"/>
          <p:cNvSpPr txBox="1"/>
          <p:nvPr/>
        </p:nvSpPr>
        <p:spPr>
          <a:xfrm>
            <a:off x="731366" y="2556655"/>
            <a:ext cx="10517487" cy="5078222"/>
          </a:xfrm>
          <a:prstGeom prst="rect">
            <a:avLst/>
          </a:prstGeom>
          <a:noFill/>
          <a:ln>
            <a:noFill/>
          </a:ln>
        </p:spPr>
        <p:txBody>
          <a:bodyPr spcFirstLastPara="1" wrap="square" lIns="91425" tIns="45675" rIns="91425" bIns="45675" anchor="t" anchorCtr="0">
            <a:spAutoFit/>
          </a:bodyPr>
          <a:lstStyle/>
          <a:p>
            <a:pPr>
              <a:buClr>
                <a:srgbClr val="000000"/>
              </a:buClr>
              <a:buSzPts val="1200"/>
              <a:defRPr/>
            </a:pPr>
            <a:r>
              <a:rPr lang="pt-BR" sz="1800" b="1" kern="0" dirty="0">
                <a:solidFill>
                  <a:srgbClr val="000000"/>
                </a:solidFill>
                <a:latin typeface="Verdana" panose="020B0604030504040204" pitchFamily="34" charset="0"/>
                <a:ea typeface="Verdana" panose="020B0604030504040204" pitchFamily="34" charset="0"/>
                <a:cs typeface="Verdana"/>
                <a:sym typeface="Verdana"/>
              </a:rPr>
              <a:t>Para ler:</a:t>
            </a:r>
          </a:p>
          <a:p>
            <a:pPr>
              <a:buClr>
                <a:srgbClr val="000000"/>
              </a:buClr>
              <a:buSzPts val="1200"/>
              <a:defRPr/>
            </a:pPr>
            <a:endParaRPr lang="pt-BR" sz="1800" b="1"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r>
              <a:rPr lang="pt-BR" sz="1800" kern="0" dirty="0">
                <a:solidFill>
                  <a:srgbClr val="000000"/>
                </a:solidFill>
                <a:latin typeface="Verdana" panose="020B0604030504040204" pitchFamily="34" charset="0"/>
                <a:ea typeface="Verdana" panose="020B0604030504040204" pitchFamily="34" charset="0"/>
              </a:rPr>
              <a:t>CAVALLEIRO, Eliane dos Santos. </a:t>
            </a:r>
            <a:r>
              <a:rPr lang="pt-BR" sz="1800" i="1" kern="0" dirty="0">
                <a:solidFill>
                  <a:srgbClr val="000000"/>
                </a:solidFill>
                <a:latin typeface="Verdana" panose="020B0604030504040204" pitchFamily="34" charset="0"/>
                <a:ea typeface="Verdana" panose="020B0604030504040204" pitchFamily="34" charset="0"/>
              </a:rPr>
              <a:t>Do Silêncio Do Lar Ao Silêncio Escolar</a:t>
            </a:r>
            <a:r>
              <a:rPr lang="pt-BR" sz="1800" kern="0" dirty="0">
                <a:solidFill>
                  <a:srgbClr val="000000"/>
                </a:solidFill>
                <a:latin typeface="Verdana" panose="020B0604030504040204" pitchFamily="34" charset="0"/>
                <a:ea typeface="Verdana" panose="020B0604030504040204" pitchFamily="34" charset="0"/>
              </a:rPr>
              <a:t>: Racismo, Preconceito E Discriminação Na Educação Infantil. 6. ed. São Paulo: Contexto, 2012.</a:t>
            </a:r>
          </a:p>
          <a:p>
            <a:pPr>
              <a:buClr>
                <a:srgbClr val="000000"/>
              </a:buClr>
              <a:buSzPts val="1200"/>
              <a:defRPr/>
            </a:pPr>
            <a:endParaRPr lang="pt-BR" sz="1800" kern="0" dirty="0">
              <a:solidFill>
                <a:srgbClr val="000000"/>
              </a:solidFill>
              <a:latin typeface="Verdana" panose="020B0604030504040204" pitchFamily="34" charset="0"/>
              <a:ea typeface="Verdana" panose="020B0604030504040204" pitchFamily="34" charset="0"/>
              <a:sym typeface="Verdana"/>
            </a:endParaRPr>
          </a:p>
          <a:p>
            <a:pPr algn="just">
              <a:buClr>
                <a:srgbClr val="000000"/>
              </a:buClr>
              <a:buSzPts val="1200"/>
              <a:defRPr/>
            </a:pPr>
            <a:r>
              <a:rPr lang="pt-BR" sz="1800" i="1" kern="0" dirty="0">
                <a:solidFill>
                  <a:srgbClr val="000000"/>
                </a:solidFill>
                <a:latin typeface="Verdana" panose="020B0604030504040204" pitchFamily="34" charset="0"/>
                <a:ea typeface="Verdana" panose="020B0604030504040204" pitchFamily="34" charset="0"/>
                <a:cs typeface="Verdana"/>
                <a:sym typeface="Verdana"/>
              </a:rPr>
              <a:t>Cadernos Negros</a:t>
            </a:r>
            <a:r>
              <a:rPr lang="pt-BR" sz="1800" kern="0" dirty="0">
                <a:solidFill>
                  <a:srgbClr val="000000"/>
                </a:solidFill>
                <a:latin typeface="Verdana" panose="020B0604030504040204" pitchFamily="34" charset="0"/>
                <a:ea typeface="Verdana" panose="020B0604030504040204" pitchFamily="34" charset="0"/>
                <a:cs typeface="Verdana"/>
                <a:sym typeface="Verdana"/>
              </a:rPr>
              <a:t>. Contos afro-brasileiros. São Paulo: </a:t>
            </a:r>
            <a:r>
              <a:rPr lang="pt-BR" sz="1800" kern="0" dirty="0" err="1">
                <a:solidFill>
                  <a:srgbClr val="000000"/>
                </a:solidFill>
                <a:latin typeface="Verdana" panose="020B0604030504040204" pitchFamily="34" charset="0"/>
                <a:ea typeface="Verdana" panose="020B0604030504040204" pitchFamily="34" charset="0"/>
                <a:cs typeface="Verdana"/>
                <a:sym typeface="Verdana"/>
              </a:rPr>
              <a:t>Quilombhoje</a:t>
            </a:r>
            <a:r>
              <a:rPr lang="pt-BR" sz="1800" kern="0" dirty="0">
                <a:solidFill>
                  <a:srgbClr val="000000"/>
                </a:solidFill>
                <a:latin typeface="Verdana" panose="020B0604030504040204" pitchFamily="34" charset="0"/>
                <a:ea typeface="Verdana" panose="020B0604030504040204" pitchFamily="34" charset="0"/>
                <a:cs typeface="Verdana"/>
                <a:sym typeface="Verdana"/>
              </a:rPr>
              <a:t>, 2007, p. 185</a:t>
            </a:r>
            <a:endParaRPr lang="pt-B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buSzPts val="1200"/>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ANDI. Racismo na educação infantil expõe crianças negras a ciclo de violências</a:t>
            </a:r>
            <a:r>
              <a:rPr lang="pt-BR" sz="1800" dirty="0">
                <a:solidFill>
                  <a:srgbClr val="000000"/>
                </a:solidFill>
                <a:latin typeface="Verdana" panose="020B0604030504040204" pitchFamily="34" charset="0"/>
                <a:ea typeface="Verdana" panose="020B0604030504040204" pitchFamily="34" charset="0"/>
              </a:rPr>
              <a:t>. </a:t>
            </a:r>
          </a:p>
          <a:p>
            <a:pPr>
              <a:buClr>
                <a:srgbClr val="000000"/>
              </a:buClr>
              <a:buSzPts val="1200"/>
              <a:defRPr/>
            </a:pPr>
            <a:r>
              <a:rPr lang="pt-BR" sz="1800" dirty="0">
                <a:solidFill>
                  <a:srgbClr val="000000"/>
                </a:solidFill>
                <a:latin typeface="Verdana" panose="020B0604030504040204" pitchFamily="34" charset="0"/>
                <a:ea typeface="Verdana" panose="020B0604030504040204" pitchFamily="34" charset="0"/>
              </a:rPr>
              <a:t>Disponível em: </a:t>
            </a:r>
            <a:r>
              <a:rPr lang="pt-BR" sz="1800" dirty="0">
                <a:solidFill>
                  <a:srgbClr val="000000"/>
                </a:solidFill>
                <a:latin typeface="Verdana" panose="020B0604030504040204" pitchFamily="34" charset="0"/>
                <a:ea typeface="Verdana" panose="020B0604030504040204" pitchFamily="34" charset="0"/>
                <a:hlinkClick r:id="rId5"/>
              </a:rPr>
              <a:t>https://andi.org.br/infancia_midia/racismo-na-educacao-infantil-expoe-criancas-negras-a-ciclo-de-violencias/</a:t>
            </a:r>
            <a:r>
              <a:rPr lang="pt-BR" sz="1800" dirty="0">
                <a:solidFill>
                  <a:srgbClr val="000000"/>
                </a:solidFill>
                <a:latin typeface="Verdana" panose="020B0604030504040204" pitchFamily="34" charset="0"/>
                <a:ea typeface="Verdana" panose="020B0604030504040204" pitchFamily="34" charset="0"/>
              </a:rPr>
              <a:t>. Acesso em: 9 out. 2024. </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SESTARI, Paula. Como levar a Educação Antirracista para a Educação Infantil. Nova Escola, , 2023. </a:t>
            </a:r>
            <a:r>
              <a:rPr lang="pt-BR" sz="1800" dirty="0">
                <a:solidFill>
                  <a:srgbClr val="282828"/>
                </a:solidFill>
                <a:latin typeface="Verdana" panose="020B0604030504040204" pitchFamily="34" charset="0"/>
                <a:ea typeface="Verdana" panose="020B0604030504040204" pitchFamily="34" charset="0"/>
              </a:rPr>
              <a:t>Disponível em: </a:t>
            </a:r>
            <a:r>
              <a:rPr lang="pt-BR" sz="1800" dirty="0">
                <a:solidFill>
                  <a:srgbClr val="282828"/>
                </a:solidFill>
                <a:latin typeface="Verdana" panose="020B0604030504040204" pitchFamily="34" charset="0"/>
                <a:ea typeface="Verdana" panose="020B0604030504040204" pitchFamily="34" charset="0"/>
                <a:hlinkClick r:id="rId6"/>
              </a:rPr>
              <a:t>https://novaescola.org.br/</a:t>
            </a:r>
            <a:r>
              <a:rPr lang="pt-BR" sz="1800" dirty="0" err="1">
                <a:solidFill>
                  <a:srgbClr val="282828"/>
                </a:solidFill>
                <a:latin typeface="Verdana" panose="020B0604030504040204" pitchFamily="34" charset="0"/>
                <a:ea typeface="Verdana" panose="020B0604030504040204" pitchFamily="34" charset="0"/>
                <a:hlinkClick r:id="rId6"/>
              </a:rPr>
              <a:t>conteudo</a:t>
            </a:r>
            <a:r>
              <a:rPr lang="pt-BR" sz="1800" dirty="0">
                <a:solidFill>
                  <a:srgbClr val="282828"/>
                </a:solidFill>
                <a:latin typeface="Verdana" panose="020B0604030504040204" pitchFamily="34" charset="0"/>
                <a:ea typeface="Verdana" panose="020B0604030504040204" pitchFamily="34" charset="0"/>
                <a:hlinkClick r:id="rId6"/>
              </a:rPr>
              <a:t>/21778/como-levar-a-</a:t>
            </a:r>
            <a:r>
              <a:rPr lang="pt-BR" sz="1800" dirty="0" err="1">
                <a:solidFill>
                  <a:srgbClr val="282828"/>
                </a:solidFill>
                <a:latin typeface="Verdana" panose="020B0604030504040204" pitchFamily="34" charset="0"/>
                <a:ea typeface="Verdana" panose="020B0604030504040204" pitchFamily="34" charset="0"/>
                <a:hlinkClick r:id="rId6"/>
              </a:rPr>
              <a:t>educacao</a:t>
            </a:r>
            <a:r>
              <a:rPr lang="pt-BR" sz="1800" dirty="0">
                <a:solidFill>
                  <a:srgbClr val="282828"/>
                </a:solidFill>
                <a:latin typeface="Verdana" panose="020B0604030504040204" pitchFamily="34" charset="0"/>
                <a:ea typeface="Verdana" panose="020B0604030504040204" pitchFamily="34" charset="0"/>
                <a:hlinkClick r:id="rId6"/>
              </a:rPr>
              <a:t>-antirracista-para-a-</a:t>
            </a:r>
            <a:r>
              <a:rPr lang="pt-BR" sz="1800" dirty="0" err="1">
                <a:solidFill>
                  <a:srgbClr val="282828"/>
                </a:solidFill>
                <a:latin typeface="Verdana" panose="020B0604030504040204" pitchFamily="34" charset="0"/>
                <a:ea typeface="Verdana" panose="020B0604030504040204" pitchFamily="34" charset="0"/>
                <a:hlinkClick r:id="rId6"/>
              </a:rPr>
              <a:t>educacao</a:t>
            </a:r>
            <a:r>
              <a:rPr lang="pt-BR" sz="1800" dirty="0">
                <a:solidFill>
                  <a:srgbClr val="282828"/>
                </a:solidFill>
                <a:latin typeface="Verdana" panose="020B0604030504040204" pitchFamily="34" charset="0"/>
                <a:ea typeface="Verdana" panose="020B0604030504040204" pitchFamily="34" charset="0"/>
                <a:hlinkClick r:id="rId6"/>
              </a:rPr>
              <a:t>-infantil</a:t>
            </a:r>
            <a:r>
              <a:rPr lang="pt-BR" sz="1800" dirty="0">
                <a:solidFill>
                  <a:srgbClr val="000000"/>
                </a:solidFill>
                <a:latin typeface="Verdana" panose="020B0604030504040204" pitchFamily="34" charset="0"/>
                <a:ea typeface="Verdana" panose="020B0604030504040204" pitchFamily="34" charset="0"/>
              </a:rPr>
              <a:t>. Acesso em: 9 out. 2024.</a:t>
            </a:r>
            <a:endParaRPr lang="pt-BR" sz="1800" dirty="0">
              <a:solidFill>
                <a:srgbClr val="282828"/>
              </a:solidFill>
              <a:latin typeface="Verdana" panose="020B0604030504040204" pitchFamily="34" charset="0"/>
              <a:ea typeface="Verdana" panose="020B0604030504040204" pitchFamily="34" charset="0"/>
            </a:endParaRPr>
          </a:p>
          <a:p>
            <a:pPr>
              <a:buClr>
                <a:srgbClr val="000000"/>
              </a:buClr>
              <a:buSzPts val="1200"/>
              <a:defRPr/>
            </a:pPr>
            <a:endParaRPr lang="pt-BR" sz="1800" dirty="0">
              <a:solidFill>
                <a:srgbClr val="282828"/>
              </a:solidFill>
              <a:latin typeface="Verdana" panose="020B0604030504040204" pitchFamily="34" charset="0"/>
              <a:ea typeface="Verdana" panose="020B0604030504040204" pitchFamily="34" charset="0"/>
            </a:endParaRPr>
          </a:p>
          <a:p>
            <a:pPr>
              <a:buClr>
                <a:srgbClr val="000000"/>
              </a:buClr>
              <a:buSzPts val="1200"/>
            </a:pPr>
            <a:r>
              <a:rPr lang="pt-BR" sz="1800" dirty="0">
                <a:latin typeface="Verdana" panose="020B0604030504040204" pitchFamily="34" charset="0"/>
                <a:ea typeface="Verdana" panose="020B0604030504040204" pitchFamily="34" charset="0"/>
              </a:rPr>
              <a:t>Comitê Científico do Núcleo Ciência Pela Infância. </a:t>
            </a:r>
            <a:r>
              <a:rPr lang="pt-BR" sz="1800" i="1" dirty="0">
                <a:latin typeface="Verdana" panose="020B0604030504040204" pitchFamily="34" charset="0"/>
                <a:ea typeface="Verdana" panose="020B0604030504040204" pitchFamily="34" charset="0"/>
              </a:rPr>
              <a:t>Racismo, educação infantil e desenvolvimento na primeira infância</a:t>
            </a:r>
            <a:r>
              <a:rPr lang="pt-BR" sz="1800" dirty="0">
                <a:latin typeface="Verdana" panose="020B0604030504040204" pitchFamily="34" charset="0"/>
                <a:ea typeface="Verdana" panose="020B0604030504040204" pitchFamily="34" charset="0"/>
              </a:rPr>
              <a:t> [livro eletrônico]. São Paulo : Fundação Maria Cecilia Souto Vidigal, 2021.</a:t>
            </a:r>
          </a:p>
        </p:txBody>
      </p:sp>
      <p:pic>
        <p:nvPicPr>
          <p:cNvPr id="348" name="Google Shape;348;p18"/>
          <p:cNvPicPr preferRelativeResize="0"/>
          <p:nvPr/>
        </p:nvPicPr>
        <p:blipFill rotWithShape="1">
          <a:blip r:embed="rId7">
            <a:alphaModFix/>
          </a:blip>
          <a:srcRect/>
          <a:stretch/>
        </p:blipFill>
        <p:spPr>
          <a:xfrm>
            <a:off x="13879774" y="2418781"/>
            <a:ext cx="1831005" cy="2541188"/>
          </a:xfrm>
          <a:prstGeom prst="rect">
            <a:avLst/>
          </a:prstGeom>
          <a:noFill/>
          <a:ln>
            <a:noFill/>
          </a:ln>
        </p:spPr>
      </p:pic>
      <p:pic>
        <p:nvPicPr>
          <p:cNvPr id="3" name="Imagem 2">
            <a:extLst>
              <a:ext uri="{FF2B5EF4-FFF2-40B4-BE49-F238E27FC236}">
                <a16:creationId xmlns:a16="http://schemas.microsoft.com/office/drawing/2014/main" id="{BBA9A23D-6C2D-6A15-90D7-EFD8828AE676}"/>
              </a:ext>
            </a:extLst>
          </p:cNvPr>
          <p:cNvPicPr>
            <a:picLocks noChangeAspect="1"/>
          </p:cNvPicPr>
          <p:nvPr/>
        </p:nvPicPr>
        <p:blipFill>
          <a:blip r:embed="rId8"/>
          <a:stretch>
            <a:fillRect/>
          </a:stretch>
        </p:blipFill>
        <p:spPr>
          <a:xfrm>
            <a:off x="15815211" y="2418780"/>
            <a:ext cx="1857647" cy="24422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 name="Imagem 1">
            <a:extLst>
              <a:ext uri="{FF2B5EF4-FFF2-40B4-BE49-F238E27FC236}">
                <a16:creationId xmlns:a16="http://schemas.microsoft.com/office/drawing/2014/main" id="{28910D68-C16E-20D5-8D8F-3F4A1A70FF95}"/>
              </a:ext>
            </a:extLst>
          </p:cNvPr>
          <p:cNvPicPr>
            <a:picLocks noChangeAspect="1"/>
          </p:cNvPicPr>
          <p:nvPr/>
        </p:nvPicPr>
        <p:blipFill>
          <a:blip r:embed="rId9"/>
          <a:stretch>
            <a:fillRect/>
          </a:stretch>
        </p:blipFill>
        <p:spPr>
          <a:xfrm>
            <a:off x="12026512" y="2396954"/>
            <a:ext cx="1754369" cy="2560725"/>
          </a:xfrm>
          <a:prstGeom prst="rect">
            <a:avLst/>
          </a:prstGeom>
        </p:spPr>
      </p:pic>
      <p:pic>
        <p:nvPicPr>
          <p:cNvPr id="5" name="Imagem 4">
            <a:extLst>
              <a:ext uri="{FF2B5EF4-FFF2-40B4-BE49-F238E27FC236}">
                <a16:creationId xmlns:a16="http://schemas.microsoft.com/office/drawing/2014/main" id="{C6A398ED-C24C-39EE-65FB-6F1221732EB5}"/>
              </a:ext>
            </a:extLst>
          </p:cNvPr>
          <p:cNvPicPr>
            <a:picLocks noChangeAspect="1"/>
          </p:cNvPicPr>
          <p:nvPr/>
        </p:nvPicPr>
        <p:blipFill>
          <a:blip r:embed="rId10"/>
          <a:stretch>
            <a:fillRect/>
          </a:stretch>
        </p:blipFill>
        <p:spPr>
          <a:xfrm>
            <a:off x="11451005" y="5226772"/>
            <a:ext cx="2899845" cy="1936150"/>
          </a:xfrm>
          <a:prstGeom prst="rect">
            <a:avLst/>
          </a:prstGeom>
        </p:spPr>
      </p:pic>
      <p:pic>
        <p:nvPicPr>
          <p:cNvPr id="7" name="Imagem 6">
            <a:extLst>
              <a:ext uri="{FF2B5EF4-FFF2-40B4-BE49-F238E27FC236}">
                <a16:creationId xmlns:a16="http://schemas.microsoft.com/office/drawing/2014/main" id="{469F96BD-4005-735C-786A-2B3564819A09}"/>
              </a:ext>
            </a:extLst>
          </p:cNvPr>
          <p:cNvPicPr>
            <a:picLocks noChangeAspect="1"/>
          </p:cNvPicPr>
          <p:nvPr/>
        </p:nvPicPr>
        <p:blipFill>
          <a:blip r:embed="rId11"/>
          <a:stretch>
            <a:fillRect/>
          </a:stretch>
        </p:blipFill>
        <p:spPr>
          <a:xfrm>
            <a:off x="14402488" y="5305261"/>
            <a:ext cx="3303206" cy="1896891"/>
          </a:xfrm>
          <a:prstGeom prst="rect">
            <a:avLst/>
          </a:prstGeom>
        </p:spPr>
      </p:pic>
      <p:sp>
        <p:nvSpPr>
          <p:cNvPr id="6" name="CaixaDeTexto 5">
            <a:extLst>
              <a:ext uri="{FF2B5EF4-FFF2-40B4-BE49-F238E27FC236}">
                <a16:creationId xmlns:a16="http://schemas.microsoft.com/office/drawing/2014/main" id="{E043D745-4396-7848-FC45-32E879DF4265}"/>
              </a:ext>
            </a:extLst>
          </p:cNvPr>
          <p:cNvSpPr txBox="1"/>
          <p:nvPr/>
        </p:nvSpPr>
        <p:spPr>
          <a:xfrm>
            <a:off x="731366" y="7806662"/>
            <a:ext cx="15083845" cy="2031325"/>
          </a:xfrm>
          <a:prstGeom prst="rect">
            <a:avLst/>
          </a:prstGeom>
          <a:noFill/>
        </p:spPr>
        <p:txBody>
          <a:bodyPr wrap="square">
            <a:spAutoFit/>
          </a:bodyPr>
          <a:lstStyle/>
          <a:p>
            <a:pPr>
              <a:buClr>
                <a:srgbClr val="000000"/>
              </a:buClr>
              <a:buSzPts val="1200"/>
              <a:defRPr/>
            </a:pPr>
            <a:r>
              <a:rPr lang="pt-BR" sz="1800" b="1" kern="0" dirty="0">
                <a:solidFill>
                  <a:srgbClr val="000000"/>
                </a:solidFill>
                <a:latin typeface="Verdana" panose="020B0604030504040204" pitchFamily="34" charset="0"/>
                <a:ea typeface="Verdana" panose="020B0604030504040204" pitchFamily="34" charset="0"/>
                <a:cs typeface="Verdana"/>
                <a:sym typeface="Verdana"/>
              </a:rPr>
              <a:t>Para assistir:</a:t>
            </a:r>
            <a:endParaRPr lang="pt-BR" sz="18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buSzPts val="1200"/>
            </a:pPr>
            <a:r>
              <a:rPr lang="pt-BR" sz="1800" dirty="0">
                <a:solidFill>
                  <a:srgbClr val="0F0F0F"/>
                </a:solidFill>
                <a:latin typeface="Verdana" panose="020B0604030504040204" pitchFamily="34" charset="0"/>
                <a:ea typeface="Verdana" panose="020B0604030504040204" pitchFamily="34" charset="0"/>
              </a:rPr>
              <a:t>Canal GNT. </a:t>
            </a:r>
            <a:r>
              <a:rPr lang="pt-BR" sz="1800" i="1" dirty="0">
                <a:solidFill>
                  <a:srgbClr val="0F0F0F"/>
                </a:solidFill>
                <a:latin typeface="Verdana" panose="020B0604030504040204" pitchFamily="34" charset="0"/>
                <a:ea typeface="Verdana" panose="020B0604030504040204" pitchFamily="34" charset="0"/>
              </a:rPr>
              <a:t>Você sabe como educar crianças contra o racismo? Temos ideias! | Por uma educação antirracistaEP#1</a:t>
            </a:r>
            <a:r>
              <a:rPr lang="pt-BR" sz="1800" dirty="0">
                <a:solidFill>
                  <a:srgbClr val="0F0F0F"/>
                </a:solidFill>
                <a:latin typeface="Verdana" panose="020B0604030504040204" pitchFamily="34" charset="0"/>
                <a:ea typeface="Verdana" panose="020B0604030504040204" pitchFamily="34" charset="0"/>
              </a:rPr>
              <a:t>. Disponível em: </a:t>
            </a: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12"/>
              </a:rPr>
              <a:t>https://www.youtube.com/watch?v=exVyK8t1bDA</a:t>
            </a:r>
            <a:r>
              <a:rPr lang="pt-BR" sz="1800" dirty="0">
                <a:solidFill>
                  <a:srgbClr val="000000"/>
                </a:solidFill>
                <a:latin typeface="Verdana" panose="020B0604030504040204" pitchFamily="34" charset="0"/>
                <a:ea typeface="Verdana" panose="020B0604030504040204" pitchFamily="34" charset="0"/>
              </a:rPr>
              <a:t>.</a:t>
            </a:r>
            <a:r>
              <a:rPr lang="pt-BR" sz="1800" b="1" dirty="0">
                <a:solidFill>
                  <a:srgbClr val="000000"/>
                </a:solidFill>
                <a:latin typeface="Verdana" panose="020B0604030504040204" pitchFamily="34" charset="0"/>
                <a:ea typeface="Verdana" panose="020B0604030504040204" pitchFamily="34" charset="0"/>
              </a:rPr>
              <a:t> </a:t>
            </a:r>
            <a:r>
              <a:rPr lang="pt-BR" sz="1800" dirty="0">
                <a:solidFill>
                  <a:srgbClr val="000000"/>
                </a:solidFill>
                <a:latin typeface="Verdana" panose="020B0604030504040204" pitchFamily="34" charset="0"/>
                <a:ea typeface="Verdana" panose="020B0604030504040204" pitchFamily="34" charset="0"/>
              </a:rPr>
              <a:t>Acesso em: 9 out. 2024.</a:t>
            </a:r>
            <a:endParaRPr lang="pt-B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endParaRPr lang="pt-B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pPr>
            <a:r>
              <a:rPr lang="pt-BR" sz="1800" dirty="0">
                <a:solidFill>
                  <a:srgbClr val="0F0F0F"/>
                </a:solidFill>
                <a:latin typeface="Verdana" panose="020B0604030504040204" pitchFamily="34" charset="0"/>
                <a:ea typeface="Verdana" panose="020B0604030504040204" pitchFamily="34" charset="0"/>
              </a:rPr>
              <a:t>Alma Preta Jornalismo. </a:t>
            </a:r>
            <a:r>
              <a:rPr lang="pt-BR" sz="1800" i="1" dirty="0">
                <a:solidFill>
                  <a:srgbClr val="0F0F0F"/>
                </a:solidFill>
                <a:latin typeface="Verdana" panose="020B0604030504040204" pitchFamily="34" charset="0"/>
                <a:ea typeface="Verdana" panose="020B0604030504040204" pitchFamily="34" charset="0"/>
              </a:rPr>
              <a:t>Racismo e educação</a:t>
            </a:r>
            <a:r>
              <a:rPr lang="pt-BR" sz="1800" dirty="0">
                <a:solidFill>
                  <a:srgbClr val="0F0F0F"/>
                </a:solidFill>
                <a:latin typeface="Verdana" panose="020B0604030504040204" pitchFamily="34" charset="0"/>
                <a:ea typeface="Verdana" panose="020B0604030504040204" pitchFamily="34" charset="0"/>
              </a:rPr>
              <a:t>: RACISMO na escola afeta o desenvolvimento infantil. Disponível em: </a:t>
            </a:r>
          </a:p>
          <a:p>
            <a:pPr>
              <a:buClr>
                <a:srgbClr val="000000"/>
              </a:buClr>
              <a:buSzPts val="1200"/>
              <a:defRPr/>
            </a:pP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13"/>
              </a:rPr>
              <a:t>https://www.youtube.com/watch?v=p3G9pi7Qlmg</a:t>
            </a:r>
            <a:r>
              <a:rPr lang="pt-BR" sz="1800" dirty="0">
                <a:solidFill>
                  <a:srgbClr val="000000"/>
                </a:solidFill>
                <a:latin typeface="Verdana" panose="020B0604030504040204" pitchFamily="34" charset="0"/>
                <a:ea typeface="Verdana" panose="020B0604030504040204" pitchFamily="34" charset="0"/>
              </a:rPr>
              <a:t>.</a:t>
            </a:r>
            <a:r>
              <a:rPr lang="pt-BR" sz="1800" b="1" dirty="0">
                <a:solidFill>
                  <a:srgbClr val="000000"/>
                </a:solidFill>
                <a:latin typeface="Verdana" panose="020B0604030504040204" pitchFamily="34" charset="0"/>
                <a:ea typeface="Verdana" panose="020B0604030504040204" pitchFamily="34" charset="0"/>
              </a:rPr>
              <a:t> </a:t>
            </a:r>
            <a:r>
              <a:rPr lang="pt-BR" sz="1800" dirty="0">
                <a:solidFill>
                  <a:srgbClr val="000000"/>
                </a:solidFill>
                <a:latin typeface="Verdana" panose="020B0604030504040204" pitchFamily="34" charset="0"/>
                <a:ea typeface="Verdana" panose="020B0604030504040204" pitchFamily="34" charset="0"/>
              </a:rPr>
              <a:t>Acesso em: 9 out. 2024.</a:t>
            </a:r>
            <a:endParaRPr lang="pt-BR" sz="18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200"/>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 </a:t>
            </a:r>
          </a:p>
        </p:txBody>
      </p:sp>
      <p:sp>
        <p:nvSpPr>
          <p:cNvPr id="8" name="Google Shape;323;p14">
            <a:extLst>
              <a:ext uri="{FF2B5EF4-FFF2-40B4-BE49-F238E27FC236}">
                <a16:creationId xmlns:a16="http://schemas.microsoft.com/office/drawing/2014/main" id="{068402EF-1F63-6729-964A-27D7B45EB452}"/>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9" name="Google Shape;327;p14">
            <a:extLst>
              <a:ext uri="{FF2B5EF4-FFF2-40B4-BE49-F238E27FC236}">
                <a16:creationId xmlns:a16="http://schemas.microsoft.com/office/drawing/2014/main" id="{59CADBDA-D5AB-22F2-AC0F-66093CE9173D}"/>
              </a:ext>
            </a:extLst>
          </p:cNvPr>
          <p:cNvPicPr preferRelativeResize="0"/>
          <p:nvPr/>
        </p:nvPicPr>
        <p:blipFill rotWithShape="1">
          <a:blip r:embed="rId14">
            <a:alphaModFix/>
          </a:blip>
          <a:srcRect/>
          <a:stretch/>
        </p:blipFill>
        <p:spPr>
          <a:xfrm>
            <a:off x="977165" y="1024259"/>
            <a:ext cx="1093089" cy="10930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txBox="1"/>
          <p:nvPr/>
        </p:nvSpPr>
        <p:spPr>
          <a:xfrm>
            <a:off x="2599783" y="994521"/>
            <a:ext cx="11698337"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AVALIAÇÃO DO ENCONTRO</a:t>
            </a:r>
            <a:endParaRPr sz="1400" spc="700" dirty="0">
              <a:solidFill>
                <a:srgbClr val="000000"/>
              </a:solidFill>
              <a:latin typeface="Arial"/>
              <a:ea typeface="Arial"/>
              <a:cs typeface="Arial"/>
              <a:sym typeface="Arial"/>
            </a:endParaRPr>
          </a:p>
        </p:txBody>
      </p:sp>
      <p:sp>
        <p:nvSpPr>
          <p:cNvPr id="355" name="Google Shape;355;p19"/>
          <p:cNvSpPr txBox="1"/>
          <p:nvPr/>
        </p:nvSpPr>
        <p:spPr>
          <a:xfrm>
            <a:off x="2655224" y="1582764"/>
            <a:ext cx="3839700" cy="369332"/>
          </a:xfrm>
          <a:prstGeom prst="rect">
            <a:avLst/>
          </a:prstGeom>
          <a:noFill/>
          <a:ln>
            <a:noFill/>
          </a:ln>
        </p:spPr>
        <p:txBody>
          <a:bodyPr spcFirstLastPara="1" wrap="square" lIns="0" tIns="0" rIns="0" bIns="0" anchor="t" anchorCtr="0">
            <a:spAutoFit/>
          </a:bodyPr>
          <a:lstStyle/>
          <a:p>
            <a:pPr>
              <a:buClr>
                <a:srgbClr val="000000"/>
              </a:buClr>
              <a:buSzPts val="1600"/>
              <a:defRPr/>
            </a:pPr>
            <a:r>
              <a:rPr lang="pt-BR" sz="2400" kern="0" dirty="0">
                <a:solidFill>
                  <a:srgbClr val="389E94"/>
                </a:solidFill>
                <a:latin typeface="Verdana"/>
                <a:ea typeface="Verdana"/>
                <a:cs typeface="Verdana"/>
                <a:sym typeface="Verdana"/>
              </a:rPr>
              <a:t>Educação Antirracista</a:t>
            </a:r>
            <a:endParaRPr sz="1400" kern="0" dirty="0">
              <a:solidFill>
                <a:srgbClr val="389E94"/>
              </a:solidFill>
              <a:latin typeface="Arial"/>
              <a:ea typeface="Arial"/>
              <a:cs typeface="Arial"/>
              <a:sym typeface="Arial"/>
            </a:endParaRPr>
          </a:p>
        </p:txBody>
      </p:sp>
      <p:sp>
        <p:nvSpPr>
          <p:cNvPr id="356" name="Google Shape;356;p19"/>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1200"/>
              <a:defRPr/>
            </a:pPr>
            <a:endParaRPr sz="1800" kern="0">
              <a:solidFill>
                <a:srgbClr val="FFFFFF"/>
              </a:solidFill>
              <a:latin typeface="Calibri"/>
              <a:ea typeface="Calibri"/>
              <a:cs typeface="Calibri"/>
              <a:sym typeface="Calibri"/>
            </a:endParaRPr>
          </a:p>
        </p:txBody>
      </p:sp>
      <p:grpSp>
        <p:nvGrpSpPr>
          <p:cNvPr id="357" name="Google Shape;357;p19"/>
          <p:cNvGrpSpPr/>
          <p:nvPr/>
        </p:nvGrpSpPr>
        <p:grpSpPr>
          <a:xfrm>
            <a:off x="14489960" y="-987343"/>
            <a:ext cx="4770422" cy="4770422"/>
            <a:chOff x="14497204" y="-1023203"/>
            <a:chExt cx="4770422" cy="4770422"/>
          </a:xfrm>
        </p:grpSpPr>
        <p:pic>
          <p:nvPicPr>
            <p:cNvPr id="358" name="Google Shape;358;p19"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59" name="Google Shape;359;p19"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360" name="Google Shape;360;p19"/>
          <p:cNvPicPr preferRelativeResize="0"/>
          <p:nvPr/>
        </p:nvPicPr>
        <p:blipFill rotWithShape="1">
          <a:blip r:embed="rId5">
            <a:alphaModFix/>
          </a:blip>
          <a:srcRect t="15504"/>
          <a:stretch/>
        </p:blipFill>
        <p:spPr>
          <a:xfrm>
            <a:off x="995572" y="1192697"/>
            <a:ext cx="1112393" cy="939914"/>
          </a:xfrm>
          <a:prstGeom prst="rect">
            <a:avLst/>
          </a:prstGeom>
          <a:noFill/>
          <a:ln>
            <a:noFill/>
          </a:ln>
        </p:spPr>
      </p:pic>
      <p:graphicFrame>
        <p:nvGraphicFramePr>
          <p:cNvPr id="361" name="Google Shape;361;p19"/>
          <p:cNvGraphicFramePr/>
          <p:nvPr>
            <p:extLst>
              <p:ext uri="{D42A27DB-BD31-4B8C-83A1-F6EECF244321}">
                <p14:modId xmlns:p14="http://schemas.microsoft.com/office/powerpoint/2010/main" val="3839681431"/>
              </p:ext>
            </p:extLst>
          </p:nvPr>
        </p:nvGraphicFramePr>
        <p:xfrm>
          <a:off x="1796688" y="2593424"/>
          <a:ext cx="14251201" cy="6632028"/>
        </p:xfrm>
        <a:graphic>
          <a:graphicData uri="http://schemas.openxmlformats.org/drawingml/2006/table">
            <a:tbl>
              <a:tblPr>
                <a:noFill/>
              </a:tblPr>
              <a:tblGrid>
                <a:gridCol w="3266363">
                  <a:extLst>
                    <a:ext uri="{9D8B030D-6E8A-4147-A177-3AD203B41FA5}">
                      <a16:colId xmlns:a16="http://schemas.microsoft.com/office/drawing/2014/main" val="20000"/>
                    </a:ext>
                  </a:extLst>
                </a:gridCol>
                <a:gridCol w="10984838">
                  <a:extLst>
                    <a:ext uri="{9D8B030D-6E8A-4147-A177-3AD203B41FA5}">
                      <a16:colId xmlns:a16="http://schemas.microsoft.com/office/drawing/2014/main" val="20001"/>
                    </a:ext>
                  </a:extLst>
                </a:gridCol>
              </a:tblGrid>
              <a:tr h="695963">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descritivo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dk1"/>
                          </a:solidFill>
                          <a:latin typeface="Verdana"/>
                          <a:ea typeface="Verdana"/>
                          <a:cs typeface="Verdana"/>
                          <a:sym typeface="Verdana"/>
                        </a:rPr>
                        <a:t>Ter uma proposta de diálogo, sem julgamentos, apenas relatando o que foi observado. </a:t>
                      </a:r>
                      <a:endParaRPr sz="1400" u="none" strike="noStrike" cap="none">
                        <a:solidFill>
                          <a:schemeClr val="dk1"/>
                        </a:solidFill>
                      </a:endParaRPr>
                    </a:p>
                  </a:txBody>
                  <a:tcPr marL="66675" marR="66675" marT="45713" marB="45713"/>
                </a:tc>
                <a:extLst>
                  <a:ext uri="{0D108BD9-81ED-4DB2-BD59-A6C34878D82A}">
                    <a16:rowId xmlns:a16="http://schemas.microsoft.com/office/drawing/2014/main" val="10000"/>
                  </a:ext>
                </a:extLst>
              </a:tr>
              <a:tr h="755663">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específico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Proporcionar aos formadores a reflexão sobre seu comportamento e atitudes diante do saber docente, focado no diálogo. </a:t>
                      </a:r>
                      <a:endParaRPr sz="1400" u="none" strike="noStrike" cap="none" dirty="0">
                        <a:solidFill>
                          <a:schemeClr val="dk1"/>
                        </a:solidFill>
                      </a:endParaRPr>
                    </a:p>
                  </a:txBody>
                  <a:tcPr marL="66675" marR="66675" marT="45713" marB="45713"/>
                </a:tc>
                <a:extLst>
                  <a:ext uri="{0D108BD9-81ED-4DB2-BD59-A6C34878D82A}">
                    <a16:rowId xmlns:a16="http://schemas.microsoft.com/office/drawing/2014/main" val="10001"/>
                  </a:ext>
                </a:extLst>
              </a:tr>
              <a:tr h="1113563">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compatível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dk1"/>
                          </a:solidFill>
                          <a:latin typeface="Verdana"/>
                          <a:ea typeface="Verdana"/>
                          <a:cs typeface="Verdana"/>
                          <a:sym typeface="Verdana"/>
                        </a:rPr>
                        <a:t>Estar pautado nas necessidades dos observadores e dos observados, sem constrangimentos, mantendo a ética, sem deixar de enfatizar pontos, tópicos e momentos visíveis a serem trabalhados na melhoria e na dinâmica dos formadores, durante a reunião com seus cursistas. </a:t>
                      </a:r>
                      <a:endParaRPr sz="1400" u="none" strike="noStrike" cap="none">
                        <a:solidFill>
                          <a:schemeClr val="dk1"/>
                        </a:solidFill>
                      </a:endParaRPr>
                    </a:p>
                  </a:txBody>
                  <a:tcPr marL="66675" marR="66675" marT="45713" marB="45713"/>
                </a:tc>
                <a:extLst>
                  <a:ext uri="{0D108BD9-81ED-4DB2-BD59-A6C34878D82A}">
                    <a16:rowId xmlns:a16="http://schemas.microsoft.com/office/drawing/2014/main" val="10002"/>
                  </a:ext>
                </a:extLst>
              </a:tr>
              <a:tr h="1113563">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dirigido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dk1"/>
                          </a:solidFill>
                          <a:latin typeface="Verdana"/>
                          <a:ea typeface="Verdana"/>
                          <a:cs typeface="Verdana"/>
                          <a:sym typeface="Verdana"/>
                        </a:rPr>
                        <a:t>Deve ser voltado para comportamentos sobre os quais os observadores devem refletir para a melhoria de sua prática. As fragilidades identificadas precisam ser analisadas de forma construtiva e, a partir disso, definidas metas e estratégias para solucionar as dificuldades apresentadas. </a:t>
                      </a:r>
                      <a:endParaRPr sz="1400" u="none" strike="noStrike" cap="none">
                        <a:solidFill>
                          <a:schemeClr val="dk1"/>
                        </a:solidFill>
                      </a:endParaRPr>
                    </a:p>
                  </a:txBody>
                  <a:tcPr marL="66675" marR="66675" marT="45713" marB="45713"/>
                </a:tc>
                <a:extLst>
                  <a:ext uri="{0D108BD9-81ED-4DB2-BD59-A6C34878D82A}">
                    <a16:rowId xmlns:a16="http://schemas.microsoft.com/office/drawing/2014/main" val="10003"/>
                  </a:ext>
                </a:extLst>
              </a:tr>
              <a:tr h="1113563">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solicitado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dk1"/>
                          </a:solidFill>
                          <a:latin typeface="Verdana"/>
                          <a:ea typeface="Verdana"/>
                          <a:cs typeface="Verdana"/>
                          <a:sym typeface="Verdana"/>
                        </a:rPr>
                        <a:t>Deve ser clara para os formadores a importância da devolutiva; assim, observadores e observados devem combinar previamente o momento das devolutivas, pois quando isso acontece, fica mais fácil a execução do feedback. </a:t>
                      </a:r>
                      <a:endParaRPr sz="1400" u="none" strike="noStrike" cap="none">
                        <a:solidFill>
                          <a:schemeClr val="dk1"/>
                        </a:solidFill>
                      </a:endParaRPr>
                    </a:p>
                  </a:txBody>
                  <a:tcPr marL="66675" marR="66675" marT="45713" marB="45713"/>
                </a:tc>
                <a:extLst>
                  <a:ext uri="{0D108BD9-81ED-4DB2-BD59-A6C34878D82A}">
                    <a16:rowId xmlns:a16="http://schemas.microsoft.com/office/drawing/2014/main" val="10004"/>
                  </a:ext>
                </a:extLst>
              </a:tr>
              <a:tr h="89482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oportuno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a:solidFill>
                            <a:schemeClr val="dk1"/>
                          </a:solidFill>
                          <a:latin typeface="Verdana"/>
                          <a:ea typeface="Verdana"/>
                          <a:cs typeface="Verdana"/>
                          <a:sym typeface="Verdana"/>
                        </a:rPr>
                        <a:t>Os observadores precisam atentar para o prazo da devolutiva, pois se passar muito tempo entre o ato de observar e o feedback, a devolutiva pode perder o sentido, tornando-se ineficaz. </a:t>
                      </a:r>
                      <a:endParaRPr sz="1400" u="none" strike="noStrike" cap="none">
                        <a:solidFill>
                          <a:schemeClr val="dk1"/>
                        </a:solidFill>
                      </a:endParaRPr>
                    </a:p>
                  </a:txBody>
                  <a:tcPr marL="66675" marR="66675" marT="45713" marB="45713"/>
                </a:tc>
                <a:extLst>
                  <a:ext uri="{0D108BD9-81ED-4DB2-BD59-A6C34878D82A}">
                    <a16:rowId xmlns:a16="http://schemas.microsoft.com/office/drawing/2014/main" val="10005"/>
                  </a:ext>
                </a:extLst>
              </a:tr>
              <a:tr h="944888">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rgbClr val="4F6128"/>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pt-BR" sz="1800" b="1" u="none" strike="noStrike" cap="none">
                          <a:solidFill>
                            <a:srgbClr val="4F6128"/>
                          </a:solidFill>
                          <a:latin typeface="Verdana"/>
                          <a:ea typeface="Verdana"/>
                          <a:cs typeface="Verdana"/>
                          <a:sym typeface="Verdana"/>
                        </a:rPr>
                        <a:t>Ser esclarecedor </a:t>
                      </a:r>
                      <a:endParaRPr sz="1400" u="none" strike="noStrike" cap="none"/>
                    </a:p>
                  </a:txBody>
                  <a:tcPr marL="66675" marR="66675" marT="45713" marB="45713" anchor="ct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 uma comunicação clara e objetiva, favorecendo, dessa forma, a construção de um novo olhar sobre os processos de ensino e aprendizagem dos adultos professores, contribuindo, assim, para seu processo formativo. </a:t>
                      </a:r>
                      <a:endParaRPr sz="1400" u="none" strike="noStrike" cap="none" dirty="0">
                        <a:solidFill>
                          <a:schemeClr val="dk1"/>
                        </a:solidFill>
                      </a:endParaRPr>
                    </a:p>
                  </a:txBody>
                  <a:tcPr marL="66675" marR="66675" marT="45713" marB="45713"/>
                </a:tc>
                <a:extLst>
                  <a:ext uri="{0D108BD9-81ED-4DB2-BD59-A6C34878D82A}">
                    <a16:rowId xmlns:a16="http://schemas.microsoft.com/office/drawing/2014/main" val="10006"/>
                  </a:ext>
                </a:extLst>
              </a:tr>
            </a:tbl>
          </a:graphicData>
        </a:graphic>
      </p:graphicFrame>
      <p:sp>
        <p:nvSpPr>
          <p:cNvPr id="362" name="Google Shape;362;p19"/>
          <p:cNvSpPr txBox="1"/>
          <p:nvPr/>
        </p:nvSpPr>
        <p:spPr>
          <a:xfrm rot="-5400000">
            <a:off x="-1955985" y="5422811"/>
            <a:ext cx="6582014" cy="923239"/>
          </a:xfrm>
          <a:prstGeom prst="rect">
            <a:avLst/>
          </a:prstGeom>
          <a:noFill/>
          <a:ln>
            <a:noFill/>
          </a:ln>
        </p:spPr>
        <p:txBody>
          <a:bodyPr spcFirstLastPara="1" wrap="square" lIns="91425" tIns="45675" rIns="91425" bIns="45675" anchor="t" anchorCtr="0">
            <a:spAutoFit/>
          </a:bodyPr>
          <a:lstStyle/>
          <a:p>
            <a:pPr algn="ctr">
              <a:buClr>
                <a:srgbClr val="000000"/>
              </a:buClr>
              <a:buSzPts val="3600"/>
              <a:defRPr/>
            </a:pPr>
            <a:r>
              <a:rPr lang="pt-BR" sz="5400" kern="0">
                <a:solidFill>
                  <a:srgbClr val="000000"/>
                </a:solidFill>
                <a:latin typeface="Verdana"/>
                <a:ea typeface="Verdana"/>
                <a:cs typeface="Verdana"/>
                <a:sym typeface="Verdana"/>
              </a:rPr>
              <a:t>Feedback útil</a:t>
            </a:r>
            <a:endParaRPr sz="5400" kern="0">
              <a:solidFill>
                <a:srgbClr val="000000"/>
              </a:solidFill>
              <a:latin typeface="Verdana"/>
              <a:ea typeface="Verdana"/>
              <a:cs typeface="Verdana"/>
              <a:sym typeface="Verdana"/>
            </a:endParaRPr>
          </a:p>
        </p:txBody>
      </p:sp>
      <p:sp>
        <p:nvSpPr>
          <p:cNvPr id="363" name="Google Shape;363;p19"/>
          <p:cNvSpPr txBox="1"/>
          <p:nvPr/>
        </p:nvSpPr>
        <p:spPr>
          <a:xfrm>
            <a:off x="811496" y="9303972"/>
            <a:ext cx="17476505" cy="338592"/>
          </a:xfrm>
          <a:prstGeom prst="rect">
            <a:avLst/>
          </a:prstGeom>
          <a:noFill/>
          <a:ln>
            <a:noFill/>
          </a:ln>
        </p:spPr>
        <p:txBody>
          <a:bodyPr spcFirstLastPara="1" wrap="square" lIns="91425" tIns="45675" rIns="91425" bIns="45675" anchor="t" anchorCtr="0">
            <a:spAutoFit/>
          </a:bodyPr>
          <a:lstStyle/>
          <a:p>
            <a:pPr algn="ctr">
              <a:buClr>
                <a:srgbClr val="000000"/>
              </a:buClr>
              <a:buSzPts val="1067"/>
              <a:defRPr/>
            </a:pPr>
            <a:r>
              <a:rPr lang="pt-BR" sz="1601" kern="0" dirty="0">
                <a:solidFill>
                  <a:srgbClr val="000000"/>
                </a:solidFill>
                <a:latin typeface="Verdana"/>
                <a:ea typeface="Verdana"/>
                <a:cs typeface="Verdana"/>
                <a:sym typeface="Verdana"/>
              </a:rPr>
              <a:t>Fonte: Documento de Orientação e Estudo - Programa Multiplica SP #Professores.</a:t>
            </a:r>
            <a:endParaRPr sz="1400" kern="0"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70" name="Google Shape;370;p20"/>
          <p:cNvGrpSpPr/>
          <p:nvPr/>
        </p:nvGrpSpPr>
        <p:grpSpPr>
          <a:xfrm>
            <a:off x="14489960" y="-987343"/>
            <a:ext cx="4770422" cy="4770422"/>
            <a:chOff x="14497204" y="-1023203"/>
            <a:chExt cx="4770422" cy="4770422"/>
          </a:xfrm>
        </p:grpSpPr>
        <p:pic>
          <p:nvPicPr>
            <p:cNvPr id="371" name="Google Shape;371;p20"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72" name="Google Shape;372;p20"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373" name="Google Shape;373;p20"/>
          <p:cNvSpPr txBox="1"/>
          <p:nvPr/>
        </p:nvSpPr>
        <p:spPr>
          <a:xfrm>
            <a:off x="730213" y="2634746"/>
            <a:ext cx="14784750" cy="7294214"/>
          </a:xfrm>
          <a:prstGeom prst="rect">
            <a:avLst/>
          </a:prstGeom>
          <a:noFill/>
          <a:ln>
            <a:noFill/>
          </a:ln>
        </p:spPr>
        <p:txBody>
          <a:bodyPr spcFirstLastPara="1" wrap="square" lIns="91425" tIns="45675" rIns="91425" bIns="45675" anchor="t" anchorCtr="0">
            <a:spAutoFit/>
          </a:bodyPr>
          <a:lstStyle/>
          <a:p>
            <a:pPr algn="just">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BRASIL. </a:t>
            </a:r>
            <a:r>
              <a:rPr lang="pt-BR" sz="1800" i="1" kern="0" dirty="0">
                <a:solidFill>
                  <a:srgbClr val="000000"/>
                </a:solidFill>
                <a:latin typeface="Verdana" panose="020B0604030504040204" pitchFamily="34" charset="0"/>
                <a:ea typeface="Verdana" panose="020B0604030504040204" pitchFamily="34" charset="0"/>
                <a:cs typeface="Verdana"/>
                <a:sym typeface="Verdana"/>
              </a:rPr>
              <a:t>Resolução CNE/CP nº 1/2020 – </a:t>
            </a:r>
            <a:r>
              <a:rPr lang="pt-BR" sz="1800" kern="0" dirty="0">
                <a:solidFill>
                  <a:srgbClr val="000000"/>
                </a:solidFill>
                <a:latin typeface="Verdana" panose="020B0604030504040204" pitchFamily="34" charset="0"/>
                <a:ea typeface="Verdana" panose="020B0604030504040204" pitchFamily="34" charset="0"/>
                <a:cs typeface="Verdana"/>
                <a:sym typeface="Verdana"/>
              </a:rPr>
              <a:t>Diretrizes Curriculares Nacionais para a Formação Continuada de Professores da Educação Básica e Base Nacional Comum para a Formação Continuada de Professores da Educação Básica </a:t>
            </a:r>
            <a:r>
              <a:rPr lang="pt-BR" sz="1800" i="1" kern="0" dirty="0">
                <a:solidFill>
                  <a:srgbClr val="000000"/>
                </a:solidFill>
                <a:latin typeface="Verdana" panose="020B0604030504040204" pitchFamily="34" charset="0"/>
                <a:ea typeface="Verdana" panose="020B0604030504040204" pitchFamily="34" charset="0"/>
                <a:cs typeface="Verdana"/>
                <a:sym typeface="Verdana"/>
              </a:rPr>
              <a:t>(BNC – Formação Continuada)</a:t>
            </a:r>
            <a:r>
              <a:rPr lang="pt-BR" sz="1800" kern="0" dirty="0">
                <a:solidFill>
                  <a:srgbClr val="000000"/>
                </a:solidFill>
                <a:latin typeface="Verdana" panose="020B0604030504040204" pitchFamily="34" charset="0"/>
                <a:ea typeface="Verdana" panose="020B0604030504040204" pitchFamily="34" charset="0"/>
                <a:cs typeface="Verdana"/>
                <a:sym typeface="Verdana"/>
              </a:rPr>
              <a:t>. Brasília: MEC, 2020.  </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4999"/>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4999"/>
              </a:lnSpc>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SÃO PAULO (Estado). Secretaria da Educação.</a:t>
            </a:r>
            <a:r>
              <a:rPr lang="pt-BR" sz="1800" b="1" i="1" kern="0" dirty="0">
                <a:solidFill>
                  <a:srgbClr val="000000"/>
                </a:solidFill>
                <a:latin typeface="Verdana" panose="020B0604030504040204" pitchFamily="34" charset="0"/>
                <a:ea typeface="Verdana" panose="020B0604030504040204" pitchFamily="34" charset="0"/>
                <a:cs typeface="Verdana"/>
                <a:sym typeface="Verdana"/>
              </a:rPr>
              <a:t> </a:t>
            </a:r>
            <a:r>
              <a:rPr lang="pt-BR" sz="1800" i="1" kern="0" dirty="0">
                <a:solidFill>
                  <a:srgbClr val="000000"/>
                </a:solidFill>
                <a:latin typeface="Verdana" panose="020B0604030504040204" pitchFamily="34" charset="0"/>
                <a:ea typeface="Verdana" panose="020B0604030504040204" pitchFamily="34" charset="0"/>
                <a:cs typeface="Verdana"/>
                <a:sym typeface="Verdana"/>
              </a:rPr>
              <a:t>Currículo Paulista</a:t>
            </a:r>
            <a:r>
              <a:rPr lang="pt-BR" sz="1800" kern="0" dirty="0">
                <a:solidFill>
                  <a:srgbClr val="000000"/>
                </a:solidFill>
                <a:latin typeface="Verdana" panose="020B0604030504040204" pitchFamily="34" charset="0"/>
                <a:ea typeface="Verdana" panose="020B0604030504040204" pitchFamily="34" charset="0"/>
                <a:cs typeface="Verdana"/>
                <a:sym typeface="Verdana"/>
              </a:rPr>
              <a:t>: etapa Ensino Fundamental. 2020</a:t>
            </a:r>
            <a:r>
              <a:rPr lang="pt-BR" sz="1800" i="1" kern="0" dirty="0">
                <a:solidFill>
                  <a:srgbClr val="000000"/>
                </a:solidFill>
                <a:latin typeface="Verdana" panose="020B0604030504040204" pitchFamily="34" charset="0"/>
                <a:ea typeface="Verdana" panose="020B0604030504040204" pitchFamily="34" charset="0"/>
                <a:cs typeface="Verdana"/>
                <a:sym typeface="Verdana"/>
              </a:rPr>
              <a:t>.</a:t>
            </a:r>
            <a:r>
              <a:rPr lang="pt-BR" sz="1800" kern="0" dirty="0">
                <a:solidFill>
                  <a:srgbClr val="000000"/>
                </a:solidFill>
                <a:latin typeface="Verdana" panose="020B0604030504040204" pitchFamily="34" charset="0"/>
                <a:ea typeface="Verdana" panose="020B0604030504040204" pitchFamily="34" charset="0"/>
                <a:cs typeface="Verdana"/>
                <a:sym typeface="Verdana"/>
              </a:rPr>
              <a:t> Disponível em: </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r>
              <a:rPr lang="pt-BR" sz="1800" u="sng" kern="0" dirty="0">
                <a:solidFill>
                  <a:srgbClr val="0000FF"/>
                </a:solidFill>
                <a:latin typeface="Verdana" panose="020B0604030504040204" pitchFamily="34" charset="0"/>
                <a:ea typeface="Verdana" panose="020B0604030504040204" pitchFamily="34" charset="0"/>
                <a:cs typeface="Verdana"/>
                <a:sym typeface="Verdana"/>
                <a:hlinkClick r:id="rId5">
                  <a:extLst>
                    <a:ext uri="{A12FA001-AC4F-418D-AE19-62706E023703}">
                      <ahyp:hlinkClr xmlns:ahyp="http://schemas.microsoft.com/office/drawing/2018/hyperlinkcolor" val="tx"/>
                    </a:ext>
                  </a:extLst>
                </a:hlinkClick>
              </a:rPr>
              <a:t>https://efape.educacao.sp.gov.br/</a:t>
            </a:r>
            <a:r>
              <a:rPr lang="pt-BR" sz="1800" u="sng" kern="0" dirty="0" err="1">
                <a:solidFill>
                  <a:srgbClr val="0000FF"/>
                </a:solidFill>
                <a:latin typeface="Verdana" panose="020B0604030504040204" pitchFamily="34" charset="0"/>
                <a:ea typeface="Verdana" panose="020B0604030504040204" pitchFamily="34" charset="0"/>
                <a:cs typeface="Verdana"/>
                <a:sym typeface="Verdana"/>
                <a:hlinkClick r:id="rId5">
                  <a:extLst>
                    <a:ext uri="{A12FA001-AC4F-418D-AE19-62706E023703}">
                      <ahyp:hlinkClr xmlns:ahyp="http://schemas.microsoft.com/office/drawing/2018/hyperlinkcolor" val="tx"/>
                    </a:ext>
                  </a:extLst>
                </a:hlinkClick>
              </a:rPr>
              <a:t>curriculopaulista</a:t>
            </a:r>
            <a:r>
              <a:rPr lang="pt-BR" sz="1800" u="sng" kern="0" dirty="0">
                <a:solidFill>
                  <a:srgbClr val="0000FF"/>
                </a:solidFill>
                <a:latin typeface="Verdana" panose="020B0604030504040204" pitchFamily="34" charset="0"/>
                <a:ea typeface="Verdana" panose="020B0604030504040204" pitchFamily="34" charset="0"/>
                <a:cs typeface="Verdana"/>
                <a:sym typeface="Verdana"/>
                <a:hlinkClick r:id="rId5">
                  <a:extLst>
                    <a:ext uri="{A12FA001-AC4F-418D-AE19-62706E023703}">
                      <ahyp:hlinkClr xmlns:ahyp="http://schemas.microsoft.com/office/drawing/2018/hyperlinkcolor" val="tx"/>
                    </a:ext>
                  </a:extLst>
                </a:hlinkClick>
              </a:rPr>
              <a:t>/</a:t>
            </a:r>
            <a:r>
              <a:rPr lang="pt-BR" sz="1800" u="sng" kern="0" dirty="0" err="1">
                <a:solidFill>
                  <a:srgbClr val="0000FF"/>
                </a:solidFill>
                <a:latin typeface="Verdana" panose="020B0604030504040204" pitchFamily="34" charset="0"/>
                <a:ea typeface="Verdana" panose="020B0604030504040204" pitchFamily="34" charset="0"/>
                <a:cs typeface="Verdana"/>
                <a:sym typeface="Verdana"/>
                <a:hlinkClick r:id="rId5">
                  <a:extLst>
                    <a:ext uri="{A12FA001-AC4F-418D-AE19-62706E023703}">
                      <ahyp:hlinkClr xmlns:ahyp="http://schemas.microsoft.com/office/drawing/2018/hyperlinkcolor" val="tx"/>
                    </a:ext>
                  </a:extLst>
                </a:hlinkClick>
              </a:rPr>
              <a:t>wp-content</a:t>
            </a:r>
            <a:r>
              <a:rPr lang="pt-BR" sz="1800" u="sng" kern="0" dirty="0">
                <a:solidFill>
                  <a:srgbClr val="0000FF"/>
                </a:solidFill>
                <a:latin typeface="Verdana" panose="020B0604030504040204" pitchFamily="34" charset="0"/>
                <a:ea typeface="Verdana" panose="020B0604030504040204" pitchFamily="34" charset="0"/>
                <a:cs typeface="Verdana"/>
                <a:sym typeface="Verdana"/>
                <a:hlinkClick r:id="rId5">
                  <a:extLst>
                    <a:ext uri="{A12FA001-AC4F-418D-AE19-62706E023703}">
                      <ahyp:hlinkClr xmlns:ahyp="http://schemas.microsoft.com/office/drawing/2018/hyperlinkcolor" val="tx"/>
                    </a:ext>
                  </a:extLst>
                </a:hlinkClick>
              </a:rPr>
              <a:t>/uploads/2023/02/Curriculo_Paulista-etapas-Educa%C3%A7%C3%A3o-Infantil-e-Ensino-Fundamental-ISBN.pdf</a:t>
            </a:r>
            <a:r>
              <a:rPr lang="pt-BR" sz="1800" kern="0" dirty="0">
                <a:solidFill>
                  <a:srgbClr val="000000"/>
                </a:solidFill>
                <a:latin typeface="Verdana" panose="020B0604030504040204" pitchFamily="34" charset="0"/>
                <a:ea typeface="Verdana" panose="020B0604030504040204" pitchFamily="34" charset="0"/>
                <a:cs typeface="Verdana"/>
                <a:sym typeface="Verdana"/>
              </a:rPr>
              <a:t>. Acesso em: 9 out. 2024.</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4999"/>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4999"/>
              </a:lnSpc>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CAVALLEIRO, Eliane dos Santos. </a:t>
            </a:r>
            <a:r>
              <a:rPr lang="pt-BR" sz="1800" i="1" kern="0" dirty="0">
                <a:solidFill>
                  <a:srgbClr val="000000"/>
                </a:solidFill>
                <a:latin typeface="Verdana" panose="020B0604030504040204" pitchFamily="34" charset="0"/>
                <a:ea typeface="Verdana" panose="020B0604030504040204" pitchFamily="34" charset="0"/>
                <a:cs typeface="Verdana"/>
                <a:sym typeface="Verdana"/>
              </a:rPr>
              <a:t>Do silêncio do lar ao silêncio escolar</a:t>
            </a:r>
            <a:r>
              <a:rPr lang="pt-BR" sz="1800" kern="0" dirty="0">
                <a:solidFill>
                  <a:srgbClr val="000000"/>
                </a:solidFill>
                <a:latin typeface="Verdana" panose="020B0604030504040204" pitchFamily="34" charset="0"/>
                <a:ea typeface="Verdana" panose="020B0604030504040204" pitchFamily="34" charset="0"/>
                <a:cs typeface="Verdana"/>
                <a:sym typeface="Verdana"/>
              </a:rPr>
              <a:t>: racismo, preconceito e discriminação na educação infantil. 1998. Dissertação (Mestrado) – Universidade de São Paulo, São Paulo, 1998. Disponível em: </a:t>
            </a: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6"/>
              </a:rPr>
              <a:t>https://repositorio.usp.br/item/000995054</a:t>
            </a:r>
            <a:r>
              <a:rPr lang="pt-BR" sz="1800" kern="0" dirty="0">
                <a:solidFill>
                  <a:srgbClr val="000000"/>
                </a:solidFill>
                <a:latin typeface="Verdana" panose="020B0604030504040204" pitchFamily="34" charset="0"/>
                <a:ea typeface="Verdana" panose="020B0604030504040204" pitchFamily="34" charset="0"/>
                <a:cs typeface="Verdana"/>
                <a:sym typeface="Verdana"/>
              </a:rPr>
              <a:t>. Acesso em: 9 out. 2024.</a:t>
            </a:r>
          </a:p>
          <a:p>
            <a:pPr>
              <a:lnSpc>
                <a:spcPct val="114999"/>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4999"/>
              </a:lnSpc>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‌Cadernos Negros. Contos afro-brasileiros. São Paulo: </a:t>
            </a:r>
            <a:r>
              <a:rPr lang="pt-BR" sz="1800" kern="0" dirty="0" err="1">
                <a:solidFill>
                  <a:srgbClr val="000000"/>
                </a:solidFill>
                <a:latin typeface="Verdana" panose="020B0604030504040204" pitchFamily="34" charset="0"/>
                <a:ea typeface="Verdana" panose="020B0604030504040204" pitchFamily="34" charset="0"/>
                <a:cs typeface="Verdana"/>
                <a:sym typeface="Verdana"/>
              </a:rPr>
              <a:t>Quilombhoje</a:t>
            </a:r>
            <a:r>
              <a:rPr lang="pt-BR" sz="1800" kern="0" dirty="0">
                <a:solidFill>
                  <a:srgbClr val="000000"/>
                </a:solidFill>
                <a:latin typeface="Verdana" panose="020B0604030504040204" pitchFamily="34" charset="0"/>
                <a:ea typeface="Verdana" panose="020B0604030504040204" pitchFamily="34" charset="0"/>
                <a:cs typeface="Verdana"/>
                <a:sym typeface="Verdana"/>
              </a:rPr>
              <a:t>, 2007, p. 185</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Brasil Escola. O negro na literatura brasileira. Disponível em: </a:t>
            </a:r>
            <a:r>
              <a:rPr lang="pt-BR" sz="1800" u="sng" kern="0" dirty="0">
                <a:solidFill>
                  <a:srgbClr val="0563C1"/>
                </a:solidFill>
                <a:latin typeface="Verdana" panose="020B0604030504040204" pitchFamily="34" charset="0"/>
                <a:ea typeface="Verdana" panose="020B0604030504040204" pitchFamily="34" charset="0"/>
                <a:cs typeface="Verdana"/>
                <a:sym typeface="Verdana"/>
                <a:hlinkClick r:id="rId7"/>
              </a:rPr>
              <a:t>https://brasilescola.uol.com.br/literatura/a-representacao-negro-na-literatura-brasileira.htm</a:t>
            </a:r>
            <a:r>
              <a:rPr lang="pt-BR" sz="1800" kern="0" dirty="0">
                <a:solidFill>
                  <a:srgbClr val="000000"/>
                </a:solidFill>
                <a:latin typeface="Verdana" panose="020B0604030504040204" pitchFamily="34" charset="0"/>
                <a:ea typeface="Verdana" panose="020B0604030504040204" pitchFamily="34" charset="0"/>
                <a:cs typeface="Verdana"/>
                <a:sym typeface="Verdana"/>
              </a:rPr>
              <a:t>. Acesso em: 9 out. 2024.</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r>
              <a:rPr lang="pt-BR" sz="1800" kern="0" dirty="0">
                <a:solidFill>
                  <a:srgbClr val="000000"/>
                </a:solidFill>
                <a:latin typeface="Verdana" panose="020B0604030504040204" pitchFamily="34" charset="0"/>
                <a:ea typeface="Verdana" panose="020B0604030504040204" pitchFamily="34" charset="0"/>
                <a:cs typeface="Verdana"/>
                <a:sym typeface="Verdana"/>
              </a:rPr>
              <a:t>ROSEMBERG, F.; BAZILLI, C., SILVA, P. V. B. da. Racismo em livros didáticos brasileiros e seu combate: uma revisão da literatura. </a:t>
            </a:r>
            <a:r>
              <a:rPr lang="pt-BR" sz="1800" i="1" kern="0" dirty="0">
                <a:solidFill>
                  <a:srgbClr val="000000"/>
                </a:solidFill>
                <a:latin typeface="Verdana" panose="020B0604030504040204" pitchFamily="34" charset="0"/>
                <a:ea typeface="Verdana" panose="020B0604030504040204" pitchFamily="34" charset="0"/>
                <a:cs typeface="Verdana"/>
                <a:sym typeface="Verdana"/>
              </a:rPr>
              <a:t>Educação E Pesquisa</a:t>
            </a:r>
            <a:r>
              <a:rPr lang="pt-BR" sz="1800" kern="0" dirty="0">
                <a:solidFill>
                  <a:srgbClr val="000000"/>
                </a:solidFill>
                <a:latin typeface="Verdana" panose="020B0604030504040204" pitchFamily="34" charset="0"/>
                <a:ea typeface="Verdana" panose="020B0604030504040204" pitchFamily="34" charset="0"/>
                <a:cs typeface="Verdana"/>
                <a:sym typeface="Verdana"/>
              </a:rPr>
              <a:t>, 29(1), 125–146, 2023. Disponível em: </a:t>
            </a: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8"/>
              </a:rPr>
              <a:t>https://www.scielo.br/j/</a:t>
            </a:r>
            <a:r>
              <a:rPr lang="pt-BR" sz="1800" kern="0" dirty="0" err="1">
                <a:solidFill>
                  <a:srgbClr val="000000"/>
                </a:solidFill>
                <a:latin typeface="Verdana" panose="020B0604030504040204" pitchFamily="34" charset="0"/>
                <a:ea typeface="Verdana" panose="020B0604030504040204" pitchFamily="34" charset="0"/>
                <a:cs typeface="Verdana"/>
                <a:sym typeface="Verdana"/>
                <a:hlinkClick r:id="rId8"/>
              </a:rPr>
              <a:t>ep</a:t>
            </a: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8"/>
              </a:rPr>
              <a:t>/a/Dw9cqwCczcddHVZjv3TnYGt/?</a:t>
            </a:r>
            <a:r>
              <a:rPr lang="pt-BR" sz="1800" kern="0" dirty="0" err="1">
                <a:solidFill>
                  <a:srgbClr val="000000"/>
                </a:solidFill>
                <a:latin typeface="Verdana" panose="020B0604030504040204" pitchFamily="34" charset="0"/>
                <a:ea typeface="Verdana" panose="020B0604030504040204" pitchFamily="34" charset="0"/>
                <a:cs typeface="Verdana"/>
                <a:sym typeface="Verdana"/>
                <a:hlinkClick r:id="rId8"/>
              </a:rPr>
              <a:t>lang</a:t>
            </a:r>
            <a:r>
              <a:rPr lang="pt-BR" sz="1800" kern="0" dirty="0">
                <a:solidFill>
                  <a:srgbClr val="000000"/>
                </a:solidFill>
                <a:latin typeface="Verdana" panose="020B0604030504040204" pitchFamily="34" charset="0"/>
                <a:ea typeface="Verdana" panose="020B0604030504040204" pitchFamily="34" charset="0"/>
                <a:cs typeface="Verdana"/>
                <a:sym typeface="Verdana"/>
                <a:hlinkClick r:id="rId8"/>
              </a:rPr>
              <a:t>=</a:t>
            </a:r>
            <a:r>
              <a:rPr lang="pt-BR" sz="1800" kern="0" dirty="0" err="1">
                <a:solidFill>
                  <a:srgbClr val="000000"/>
                </a:solidFill>
                <a:latin typeface="Verdana" panose="020B0604030504040204" pitchFamily="34" charset="0"/>
                <a:ea typeface="Verdana" panose="020B0604030504040204" pitchFamily="34" charset="0"/>
                <a:cs typeface="Verdana"/>
                <a:sym typeface="Verdana"/>
                <a:hlinkClick r:id="rId8"/>
              </a:rPr>
              <a:t>pt</a:t>
            </a:r>
            <a:r>
              <a:rPr lang="pt-BR" sz="1800" kern="0" dirty="0">
                <a:solidFill>
                  <a:srgbClr val="000000"/>
                </a:solidFill>
                <a:latin typeface="Verdana" panose="020B0604030504040204" pitchFamily="34" charset="0"/>
                <a:ea typeface="Verdana" panose="020B0604030504040204" pitchFamily="34" charset="0"/>
                <a:cs typeface="Verdana"/>
                <a:sym typeface="Verdana"/>
              </a:rPr>
              <a:t>. Acesso em: 9 out. 2024.</a:t>
            </a: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endParaRPr lang="pt-B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a:p>
            <a:pPr>
              <a:lnSpc>
                <a:spcPct val="115000"/>
              </a:lnSpc>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p:txBody>
      </p:sp>
      <p:sp>
        <p:nvSpPr>
          <p:cNvPr id="374" name="Google Shape;374;p20"/>
          <p:cNvSpPr txBox="1"/>
          <p:nvPr/>
        </p:nvSpPr>
        <p:spPr>
          <a:xfrm>
            <a:off x="2609268" y="1001514"/>
            <a:ext cx="7447250"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REFERÊNCIAS</a:t>
            </a:r>
            <a:endParaRPr sz="2100" spc="700" dirty="0">
              <a:solidFill>
                <a:srgbClr val="000000"/>
              </a:solidFill>
              <a:latin typeface="Arial"/>
              <a:ea typeface="Arial"/>
              <a:cs typeface="Arial"/>
              <a:sym typeface="Arial"/>
            </a:endParaRPr>
          </a:p>
        </p:txBody>
      </p:sp>
      <p:sp>
        <p:nvSpPr>
          <p:cNvPr id="375" name="Google Shape;375;p20"/>
          <p:cNvSpPr/>
          <p:nvPr/>
        </p:nvSpPr>
        <p:spPr>
          <a:xfrm>
            <a:off x="703478" y="778595"/>
            <a:ext cx="1604211" cy="1604211"/>
          </a:xfrm>
          <a:prstGeom prst="ellipse">
            <a:avLst/>
          </a:prstGeom>
          <a:solidFill>
            <a:schemeClr val="lt1"/>
          </a:solidFill>
          <a:ln w="12700" cap="flat" cmpd="sng">
            <a:solidFill>
              <a:srgbClr val="389E94"/>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800"/>
              <a:defRPr/>
            </a:pPr>
            <a:endParaRPr sz="1200" kern="0">
              <a:solidFill>
                <a:srgbClr val="000000"/>
              </a:solidFill>
              <a:latin typeface="Calibri"/>
              <a:ea typeface="Calibri"/>
              <a:cs typeface="Calibri"/>
              <a:sym typeface="Calibri"/>
            </a:endParaRPr>
          </a:p>
        </p:txBody>
      </p:sp>
      <p:pic>
        <p:nvPicPr>
          <p:cNvPr id="376" name="Google Shape;376;p20"/>
          <p:cNvPicPr preferRelativeResize="0"/>
          <p:nvPr/>
        </p:nvPicPr>
        <p:blipFill rotWithShape="1">
          <a:blip r:embed="rId9">
            <a:alphaModFix/>
          </a:blip>
          <a:srcRect/>
          <a:stretch/>
        </p:blipFill>
        <p:spPr>
          <a:xfrm>
            <a:off x="945862" y="1030535"/>
            <a:ext cx="1100328" cy="1100328"/>
          </a:xfrm>
          <a:prstGeom prst="rect">
            <a:avLst/>
          </a:prstGeom>
          <a:noFill/>
          <a:ln>
            <a:noFill/>
          </a:ln>
        </p:spPr>
      </p:pic>
      <p:sp>
        <p:nvSpPr>
          <p:cNvPr id="2" name="Google Shape;355;p19">
            <a:extLst>
              <a:ext uri="{FF2B5EF4-FFF2-40B4-BE49-F238E27FC236}">
                <a16:creationId xmlns:a16="http://schemas.microsoft.com/office/drawing/2014/main" id="{7DA558AB-6C52-DF89-AF54-561AC24155F1}"/>
              </a:ext>
            </a:extLst>
          </p:cNvPr>
          <p:cNvSpPr txBox="1"/>
          <p:nvPr/>
        </p:nvSpPr>
        <p:spPr>
          <a:xfrm>
            <a:off x="2655224" y="1582764"/>
            <a:ext cx="3839700" cy="369332"/>
          </a:xfrm>
          <a:prstGeom prst="rect">
            <a:avLst/>
          </a:prstGeom>
          <a:noFill/>
          <a:ln>
            <a:noFill/>
          </a:ln>
        </p:spPr>
        <p:txBody>
          <a:bodyPr spcFirstLastPara="1" wrap="square" lIns="0" tIns="0" rIns="0" bIns="0" anchor="t" anchorCtr="0">
            <a:spAutoFit/>
          </a:bodyPr>
          <a:lstStyle/>
          <a:p>
            <a:pPr>
              <a:buClr>
                <a:srgbClr val="000000"/>
              </a:buClr>
              <a:buSzPts val="1600"/>
              <a:defRPr/>
            </a:pPr>
            <a:r>
              <a:rPr lang="pt-BR" sz="2400" kern="0" dirty="0">
                <a:solidFill>
                  <a:srgbClr val="389E94"/>
                </a:solidFill>
                <a:latin typeface="Verdana"/>
                <a:ea typeface="Verdana"/>
                <a:cs typeface="Verdana"/>
                <a:sym typeface="Verdana"/>
              </a:rPr>
              <a:t>Educação Antirracista</a:t>
            </a:r>
            <a:endParaRPr sz="1400" kern="0" dirty="0">
              <a:solidFill>
                <a:srgbClr val="389E94"/>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p:nvPr/>
        </p:nvSpPr>
        <p:spPr>
          <a:xfrm>
            <a:off x="2653504" y="357373"/>
            <a:ext cx="12146423" cy="1423531"/>
          </a:xfrm>
          <a:prstGeom prst="rect">
            <a:avLst/>
          </a:prstGeom>
          <a:noFill/>
          <a:ln>
            <a:noFill/>
          </a:ln>
        </p:spPr>
        <p:txBody>
          <a:bodyPr spcFirstLastPara="1" wrap="square" lIns="0" tIns="0" rIns="0" bIns="0" anchor="t" anchorCtr="0">
            <a:spAutoFit/>
          </a:bodyPr>
          <a:lstStyle/>
          <a:p>
            <a:pPr>
              <a:lnSpc>
                <a:spcPct val="271617"/>
              </a:lnSpc>
              <a:buClr>
                <a:srgbClr val="000000"/>
              </a:buClr>
              <a:buSzPts val="2267"/>
              <a:defRPr/>
            </a:pPr>
            <a:r>
              <a:rPr lang="pt-BR" sz="3401" b="1" spc="700" dirty="0">
                <a:solidFill>
                  <a:srgbClr val="145DA0"/>
                </a:solidFill>
                <a:latin typeface="Verdana"/>
                <a:ea typeface="Verdana"/>
                <a:cs typeface="Verdana"/>
                <a:sym typeface="Verdana"/>
              </a:rPr>
              <a:t>PERCURSO FORMATIVO</a:t>
            </a:r>
            <a:endParaRPr sz="3401" b="1" spc="700" dirty="0">
              <a:solidFill>
                <a:srgbClr val="145DA0"/>
              </a:solidFill>
              <a:latin typeface="Verdana"/>
              <a:ea typeface="Verdana"/>
              <a:cs typeface="Verdana"/>
              <a:sym typeface="Verdana"/>
            </a:endParaRPr>
          </a:p>
        </p:txBody>
      </p:sp>
      <p:sp>
        <p:nvSpPr>
          <p:cNvPr id="102" name="Google Shape;102;p2"/>
          <p:cNvSpPr/>
          <p:nvPr/>
        </p:nvSpPr>
        <p:spPr>
          <a:xfrm>
            <a:off x="763001" y="83211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103" name="Google Shape;103;p2"/>
          <p:cNvPicPr preferRelativeResize="0"/>
          <p:nvPr/>
        </p:nvPicPr>
        <p:blipFill rotWithShape="1">
          <a:blip r:embed="rId3">
            <a:alphaModFix/>
          </a:blip>
          <a:srcRect/>
          <a:stretch/>
        </p:blipFill>
        <p:spPr>
          <a:xfrm>
            <a:off x="1017742" y="1087237"/>
            <a:ext cx="1076960" cy="1084580"/>
          </a:xfrm>
          <a:prstGeom prst="rect">
            <a:avLst/>
          </a:prstGeom>
          <a:noFill/>
          <a:ln>
            <a:noFill/>
          </a:ln>
        </p:spPr>
      </p:pic>
      <p:grpSp>
        <p:nvGrpSpPr>
          <p:cNvPr id="104" name="Google Shape;104;p2"/>
          <p:cNvGrpSpPr/>
          <p:nvPr/>
        </p:nvGrpSpPr>
        <p:grpSpPr>
          <a:xfrm>
            <a:off x="-940011" y="6308341"/>
            <a:ext cx="4781021" cy="4833794"/>
            <a:chOff x="-1258484" y="4714546"/>
            <a:chExt cx="11578910" cy="11307386"/>
          </a:xfrm>
        </p:grpSpPr>
        <p:pic>
          <p:nvPicPr>
            <p:cNvPr id="105" name="Google Shape;105;p2" descr="Ícone&#10;&#10;Descrição gerada automaticamente"/>
            <p:cNvPicPr preferRelativeResize="0"/>
            <p:nvPr/>
          </p:nvPicPr>
          <p:blipFill rotWithShape="1">
            <a:blip r:embed="rId4">
              <a:alphaModFix/>
            </a:blip>
            <a:srcRect/>
            <a:stretch/>
          </p:blipFill>
          <p:spPr>
            <a:xfrm>
              <a:off x="-19688" y="9345207"/>
              <a:ext cx="5569615" cy="6676725"/>
            </a:xfrm>
            <a:prstGeom prst="rect">
              <a:avLst/>
            </a:prstGeom>
            <a:noFill/>
            <a:ln>
              <a:noFill/>
            </a:ln>
          </p:spPr>
        </p:pic>
        <p:pic>
          <p:nvPicPr>
            <p:cNvPr id="106" name="Google Shape;106;p2" descr="Forma&#10;&#10;Descrição gerada automaticamente"/>
            <p:cNvPicPr preferRelativeResize="0"/>
            <p:nvPr/>
          </p:nvPicPr>
          <p:blipFill rotWithShape="1">
            <a:blip r:embed="rId5">
              <a:alphaModFix/>
            </a:blip>
            <a:srcRect/>
            <a:stretch/>
          </p:blipFill>
          <p:spPr>
            <a:xfrm rot="7916522">
              <a:off x="1708281" y="5074106"/>
              <a:ext cx="5645381" cy="10493997"/>
            </a:xfrm>
            <a:prstGeom prst="rect">
              <a:avLst/>
            </a:prstGeom>
            <a:noFill/>
            <a:ln>
              <a:noFill/>
            </a:ln>
          </p:spPr>
        </p:pic>
      </p:grpSp>
      <p:grpSp>
        <p:nvGrpSpPr>
          <p:cNvPr id="107" name="Google Shape;107;p2"/>
          <p:cNvGrpSpPr/>
          <p:nvPr/>
        </p:nvGrpSpPr>
        <p:grpSpPr>
          <a:xfrm>
            <a:off x="14538728" y="-725842"/>
            <a:ext cx="4770422" cy="4770422"/>
            <a:chOff x="14538727" y="-725842"/>
            <a:chExt cx="4770422" cy="4770422"/>
          </a:xfrm>
        </p:grpSpPr>
        <p:pic>
          <p:nvPicPr>
            <p:cNvPr id="108" name="Google Shape;108;p2" descr="Ícone&#10;&#10;Descrição gerada automaticamente"/>
            <p:cNvPicPr preferRelativeResize="0"/>
            <p:nvPr/>
          </p:nvPicPr>
          <p:blipFill rotWithShape="1">
            <a:blip r:embed="rId4">
              <a:alphaModFix/>
            </a:blip>
            <a:srcRect/>
            <a:stretch/>
          </p:blipFill>
          <p:spPr>
            <a:xfrm>
              <a:off x="15980918" y="-223218"/>
              <a:ext cx="2299737" cy="2854233"/>
            </a:xfrm>
            <a:prstGeom prst="rect">
              <a:avLst/>
            </a:prstGeom>
            <a:noFill/>
            <a:ln>
              <a:noFill/>
            </a:ln>
          </p:spPr>
        </p:pic>
        <p:pic>
          <p:nvPicPr>
            <p:cNvPr id="109" name="Google Shape;109;p2" descr="Forma&#10;&#10;Descrição gerada automaticamente"/>
            <p:cNvPicPr preferRelativeResize="0"/>
            <p:nvPr/>
          </p:nvPicPr>
          <p:blipFill rotWithShape="1">
            <a:blip r:embed="rId5">
              <a:alphaModFix/>
            </a:blip>
            <a:srcRect/>
            <a:stretch/>
          </p:blipFill>
          <p:spPr>
            <a:xfrm rot="-2700000">
              <a:off x="15717266" y="-507157"/>
              <a:ext cx="2413343" cy="4333052"/>
            </a:xfrm>
            <a:prstGeom prst="rect">
              <a:avLst/>
            </a:prstGeom>
            <a:noFill/>
            <a:ln>
              <a:noFill/>
            </a:ln>
          </p:spPr>
        </p:pic>
      </p:grpSp>
      <p:pic>
        <p:nvPicPr>
          <p:cNvPr id="110" name="Google Shape;110;p2" descr="Diagrama&#10;&#10;Descrição gerada automaticamente"/>
          <p:cNvPicPr preferRelativeResize="0"/>
          <p:nvPr/>
        </p:nvPicPr>
        <p:blipFill rotWithShape="1">
          <a:blip r:embed="rId6">
            <a:alphaModFix/>
          </a:blip>
          <a:srcRect l="4661" t="31259" r="18150" b="11142"/>
          <a:stretch/>
        </p:blipFill>
        <p:spPr>
          <a:xfrm>
            <a:off x="2299737" y="2484063"/>
            <a:ext cx="14114307" cy="59242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70" name="Google Shape;370;p20"/>
          <p:cNvGrpSpPr/>
          <p:nvPr/>
        </p:nvGrpSpPr>
        <p:grpSpPr>
          <a:xfrm>
            <a:off x="14489960" y="-987343"/>
            <a:ext cx="4770422" cy="4770422"/>
            <a:chOff x="14497204" y="-1023203"/>
            <a:chExt cx="4770422" cy="4770422"/>
          </a:xfrm>
        </p:grpSpPr>
        <p:pic>
          <p:nvPicPr>
            <p:cNvPr id="371" name="Google Shape;371;p20"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372" name="Google Shape;372;p20"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373" name="Google Shape;373;p20"/>
          <p:cNvSpPr txBox="1"/>
          <p:nvPr/>
        </p:nvSpPr>
        <p:spPr>
          <a:xfrm>
            <a:off x="730213" y="2634746"/>
            <a:ext cx="14784750" cy="7848211"/>
          </a:xfrm>
          <a:prstGeom prst="rect">
            <a:avLst/>
          </a:prstGeom>
          <a:noFill/>
          <a:ln>
            <a:noFill/>
          </a:ln>
        </p:spPr>
        <p:txBody>
          <a:bodyPr spcFirstLastPara="1" wrap="square" lIns="91425" tIns="45675" rIns="91425" bIns="45675" anchor="t" anchorCtr="0">
            <a:spAutoFit/>
          </a:bodyPr>
          <a:lstStyle/>
          <a:p>
            <a:pPr algn="just">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Lista de imagens e vídeos</a:t>
            </a: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 2</a:t>
            </a:r>
            <a:r>
              <a:rPr lang="pt-BR" sz="2200" kern="0" dirty="0">
                <a:solidFill>
                  <a:srgbClr val="000000"/>
                </a:solidFill>
                <a:latin typeface="Verdana" panose="020B0604030504040204" pitchFamily="34" charset="0"/>
                <a:ea typeface="Verdana" panose="020B0604030504040204" pitchFamily="34" charset="0"/>
                <a:cs typeface="Verdana"/>
                <a:sym typeface="Verdana"/>
              </a:rPr>
              <a:t> - </a:t>
            </a:r>
            <a:r>
              <a:rPr lang="pt-BR" sz="2200" dirty="0">
                <a:solidFill>
                  <a:schemeClr val="tx1"/>
                </a:solidFill>
                <a:effectLst/>
                <a:latin typeface="Verdana" panose="020B0604030504040204" pitchFamily="34" charset="0"/>
                <a:ea typeface="Verdana" panose="020B0604030504040204" pitchFamily="34" charset="0"/>
                <a:cs typeface="Calibri" panose="020F0502020204030204" pitchFamily="34" charset="0"/>
              </a:rPr>
              <a:t>Imagem produzida pelo(a) autor(a) especialmente para este material.</a:t>
            </a: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 4 </a:t>
            </a:r>
            <a:r>
              <a:rPr lang="pt-BR" sz="2200" kern="0" dirty="0">
                <a:solidFill>
                  <a:srgbClr val="000000"/>
                </a:solidFill>
                <a:latin typeface="Verdana" panose="020B0604030504040204" pitchFamily="34" charset="0"/>
                <a:ea typeface="Verdana" panose="020B0604030504040204" pitchFamily="34" charset="0"/>
                <a:cs typeface="Verdana"/>
                <a:sym typeface="Verdana"/>
              </a:rPr>
              <a:t>- </a:t>
            </a:r>
            <a:r>
              <a:rPr lang="pt-BR" sz="2200" dirty="0">
                <a:latin typeface="Verdana" panose="020B0604030504040204" pitchFamily="34" charset="0"/>
                <a:ea typeface="Verdana" panose="020B0604030504040204" pitchFamily="34" charset="0"/>
              </a:rPr>
              <a:t>Fanpage.it. </a:t>
            </a:r>
            <a:r>
              <a:rPr lang="pt-BR" sz="2200" b="0" i="0" dirty="0" err="1">
                <a:solidFill>
                  <a:srgbClr val="0F0F0F"/>
                </a:solidFill>
                <a:effectLst/>
                <a:latin typeface="Verdana" panose="020B0604030504040204" pitchFamily="34" charset="0"/>
                <a:ea typeface="Verdana" panose="020B0604030504040204" pitchFamily="34" charset="0"/>
              </a:rPr>
              <a:t>Doll</a:t>
            </a:r>
            <a:r>
              <a:rPr lang="pt-BR" sz="2200" b="0" i="0" dirty="0">
                <a:solidFill>
                  <a:srgbClr val="0F0F0F"/>
                </a:solidFill>
                <a:effectLst/>
                <a:latin typeface="Verdana" panose="020B0604030504040204" pitchFamily="34" charset="0"/>
                <a:ea typeface="Verdana" panose="020B0604030504040204" pitchFamily="34" charset="0"/>
              </a:rPr>
              <a:t> Test - Os efeitos do racismo em crianças (POR). Disponível em: </a:t>
            </a:r>
            <a:r>
              <a:rPr lang="pt-BR" sz="2200" b="0" i="0" dirty="0">
                <a:solidFill>
                  <a:srgbClr val="0F0F0F"/>
                </a:solidFill>
                <a:effectLst/>
                <a:latin typeface="Verdana" panose="020B0604030504040204" pitchFamily="34" charset="0"/>
                <a:ea typeface="Verdana" panose="020B0604030504040204" pitchFamily="34" charset="0"/>
                <a:hlinkClick r:id="rId5"/>
              </a:rPr>
              <a:t>https://www.youtube.com/</a:t>
            </a:r>
            <a:r>
              <a:rPr lang="pt-BR" sz="2200" b="0" i="0" dirty="0" err="1">
                <a:solidFill>
                  <a:srgbClr val="0F0F0F"/>
                </a:solidFill>
                <a:effectLst/>
                <a:latin typeface="Verdana" panose="020B0604030504040204" pitchFamily="34" charset="0"/>
                <a:ea typeface="Verdana" panose="020B0604030504040204" pitchFamily="34" charset="0"/>
                <a:hlinkClick r:id="rId5"/>
              </a:rPr>
              <a:t>watch?v</a:t>
            </a:r>
            <a:r>
              <a:rPr lang="pt-BR" sz="2200" b="0" i="0" dirty="0">
                <a:solidFill>
                  <a:srgbClr val="0F0F0F"/>
                </a:solidFill>
                <a:effectLst/>
                <a:latin typeface="Verdana" panose="020B0604030504040204" pitchFamily="34" charset="0"/>
                <a:ea typeface="Verdana" panose="020B0604030504040204" pitchFamily="34" charset="0"/>
                <a:hlinkClick r:id="rId5"/>
              </a:rPr>
              <a:t>=CdoqqmNB9JE</a:t>
            </a:r>
            <a:r>
              <a:rPr lang="pt-BR" sz="2200" b="0" i="0" dirty="0">
                <a:solidFill>
                  <a:srgbClr val="0F0F0F"/>
                </a:solidFill>
                <a:effectLst/>
                <a:latin typeface="Verdana" panose="020B0604030504040204" pitchFamily="34" charset="0"/>
                <a:ea typeface="Verdana" panose="020B0604030504040204" pitchFamily="34" charset="0"/>
              </a:rPr>
              <a:t>. Acesso em: 9 out. 2024.</a:t>
            </a: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Slides 6, 7, 8, 9 e 12 </a:t>
            </a:r>
            <a:r>
              <a:rPr lang="pt-BR" sz="2200" kern="0" dirty="0">
                <a:solidFill>
                  <a:srgbClr val="000000"/>
                </a:solidFill>
                <a:latin typeface="Verdana" panose="020B0604030504040204" pitchFamily="34" charset="0"/>
                <a:ea typeface="Verdana" panose="020B0604030504040204" pitchFamily="34" charset="0"/>
                <a:cs typeface="Verdana"/>
                <a:sym typeface="Verdana"/>
              </a:rPr>
              <a:t>- </a:t>
            </a:r>
            <a:r>
              <a:rPr lang="pt-BR" sz="2200" dirty="0">
                <a:latin typeface="Verdana" panose="020B0604030504040204" pitchFamily="34" charset="0"/>
                <a:ea typeface="Verdana" panose="020B0604030504040204" pitchFamily="34" charset="0"/>
              </a:rPr>
              <a:t>Núcleo Ciência pela Infância. </a:t>
            </a:r>
            <a:r>
              <a:rPr lang="pt-BR" sz="2200" b="0" i="0" dirty="0">
                <a:effectLst/>
                <a:latin typeface="Verdana" panose="020B0604030504040204" pitchFamily="34" charset="0"/>
                <a:ea typeface="Verdana" panose="020B0604030504040204" pitchFamily="34" charset="0"/>
              </a:rPr>
              <a:t>Racismo, educação infantil e desenvolvimento na primeira infância. Disponível em: </a:t>
            </a:r>
            <a:r>
              <a:rPr lang="pt-BR" sz="2200" dirty="0">
                <a:latin typeface="Verdana" panose="020B0604030504040204" pitchFamily="34" charset="0"/>
                <a:ea typeface="Verdana" panose="020B0604030504040204" pitchFamily="34" charset="0"/>
              </a:rPr>
              <a:t> </a:t>
            </a:r>
            <a:r>
              <a:rPr lang="pt-BR" sz="2200" dirty="0">
                <a:latin typeface="Verdana" panose="020B0604030504040204" pitchFamily="34" charset="0"/>
                <a:ea typeface="Verdana" panose="020B0604030504040204" pitchFamily="34" charset="0"/>
                <a:hlinkClick r:id="rId6"/>
              </a:rPr>
              <a:t>https://ncpi.org.br/</a:t>
            </a:r>
            <a:r>
              <a:rPr lang="pt-BR" sz="2200" dirty="0" err="1">
                <a:latin typeface="Verdana" panose="020B0604030504040204" pitchFamily="34" charset="0"/>
                <a:ea typeface="Verdana" panose="020B0604030504040204" pitchFamily="34" charset="0"/>
                <a:hlinkClick r:id="rId6"/>
              </a:rPr>
              <a:t>publicacao</a:t>
            </a:r>
            <a:r>
              <a:rPr lang="pt-BR" sz="2200" dirty="0">
                <a:latin typeface="Verdana" panose="020B0604030504040204" pitchFamily="34" charset="0"/>
                <a:ea typeface="Verdana" panose="020B0604030504040204" pitchFamily="34" charset="0"/>
                <a:hlinkClick r:id="rId6"/>
              </a:rPr>
              <a:t>/racismo-educacao-infantil-e-desenvolvimento-na-primeira-infancia/</a:t>
            </a:r>
            <a:r>
              <a:rPr lang="pt-BR" sz="2200" dirty="0">
                <a:latin typeface="Verdana" panose="020B0604030504040204" pitchFamily="34" charset="0"/>
                <a:ea typeface="Verdana" panose="020B0604030504040204" pitchFamily="34" charset="0"/>
              </a:rPr>
              <a:t>. Acesso em: 9 out. 2024.</a:t>
            </a: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 14 </a:t>
            </a:r>
            <a:r>
              <a:rPr lang="pt-BR" sz="2200" kern="0" dirty="0">
                <a:solidFill>
                  <a:srgbClr val="000000"/>
                </a:solidFill>
                <a:latin typeface="Verdana" panose="020B0604030504040204" pitchFamily="34" charset="0"/>
                <a:ea typeface="Verdana" panose="020B0604030504040204" pitchFamily="34" charset="0"/>
                <a:cs typeface="Verdana"/>
                <a:sym typeface="Verdana"/>
              </a:rPr>
              <a:t>- </a:t>
            </a:r>
            <a:r>
              <a:rPr lang="pt-BR" sz="2200" dirty="0">
                <a:latin typeface="Verdana" panose="020B0604030504040204" pitchFamily="34" charset="0"/>
                <a:ea typeface="Verdana" panose="020B0604030504040204" pitchFamily="34" charset="0"/>
              </a:rPr>
              <a:t>Dentro da História. </a:t>
            </a:r>
            <a:r>
              <a:rPr lang="pt-BR" sz="2200" b="0" i="0" dirty="0">
                <a:solidFill>
                  <a:srgbClr val="000000"/>
                </a:solidFill>
                <a:effectLst/>
                <a:latin typeface="Verdana" panose="020B0604030504040204" pitchFamily="34" charset="0"/>
                <a:ea typeface="Verdana" panose="020B0604030504040204" pitchFamily="34" charset="0"/>
              </a:rPr>
              <a:t>7 Livros infantis sobre racismo para ler com as crianças. Disponível em: </a:t>
            </a:r>
            <a:r>
              <a:rPr lang="pt-BR" sz="2200" dirty="0">
                <a:latin typeface="Verdana" panose="020B0604030504040204" pitchFamily="34" charset="0"/>
                <a:ea typeface="Verdana" panose="020B0604030504040204" pitchFamily="34" charset="0"/>
              </a:rPr>
              <a:t> </a:t>
            </a:r>
            <a:r>
              <a:rPr lang="pt-BR" sz="2200" u="sng" dirty="0">
                <a:solidFill>
                  <a:schemeClr val="hlink"/>
                </a:solidFill>
                <a:latin typeface="Verdana" panose="020B0604030504040204" pitchFamily="34" charset="0"/>
                <a:ea typeface="Verdana" panose="020B0604030504040204" pitchFamily="34" charset="0"/>
                <a:hlinkClick r:id="rId7"/>
              </a:rPr>
              <a:t>https://www.dentrodahistoria.com.br/blog/literatura/livros-infantis-sobre-racismo/</a:t>
            </a:r>
            <a:r>
              <a:rPr lang="pt-BR" sz="2200" b="0" i="0" dirty="0">
                <a:solidFill>
                  <a:srgbClr val="000000"/>
                </a:solidFill>
                <a:effectLst/>
                <a:latin typeface="Verdana" panose="020B0604030504040204" pitchFamily="34" charset="0"/>
                <a:ea typeface="Verdana" panose="020B0604030504040204" pitchFamily="34" charset="0"/>
              </a:rPr>
              <a:t>. Acesso em: 9 out. 2024.</a:t>
            </a:r>
            <a:endParaRPr lang="pt-BR" sz="2200" dirty="0">
              <a:latin typeface="Verdana" panose="020B0604030504040204" pitchFamily="34" charset="0"/>
              <a:ea typeface="Verdana" panose="020B0604030504040204" pitchFamily="34" charset="0"/>
            </a:endParaRP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 15 </a:t>
            </a:r>
            <a:r>
              <a:rPr lang="pt-BR" sz="2200" kern="0" dirty="0">
                <a:solidFill>
                  <a:srgbClr val="000000"/>
                </a:solidFill>
                <a:latin typeface="Verdana" panose="020B0604030504040204" pitchFamily="34" charset="0"/>
                <a:ea typeface="Verdana" panose="020B0604030504040204" pitchFamily="34" charset="0"/>
                <a:cs typeface="Verdana"/>
                <a:sym typeface="Verdana"/>
              </a:rPr>
              <a:t>- </a:t>
            </a:r>
            <a:r>
              <a:rPr lang="pt-BR" sz="2200" dirty="0">
                <a:latin typeface="Verdana" panose="020B0604030504040204" pitchFamily="34" charset="0"/>
                <a:ea typeface="Verdana" panose="020B0604030504040204" pitchFamily="34" charset="0"/>
              </a:rPr>
              <a:t>Amazon. Disponível em: </a:t>
            </a:r>
            <a:r>
              <a:rPr lang="pt-BR" sz="2200" u="sng" dirty="0">
                <a:solidFill>
                  <a:schemeClr val="hlink"/>
                </a:solidFill>
                <a:latin typeface="Verdana" panose="020B0604030504040204" pitchFamily="34" charset="0"/>
                <a:ea typeface="Verdana" panose="020B0604030504040204" pitchFamily="34" charset="0"/>
                <a:hlinkClick r:id="rId8"/>
              </a:rPr>
              <a:t>https://www.amazon.com.br/pele-que-eu-tenho/</a:t>
            </a:r>
            <a:r>
              <a:rPr lang="pt-BR" sz="2200" u="sng" dirty="0" err="1">
                <a:solidFill>
                  <a:schemeClr val="hlink"/>
                </a:solidFill>
                <a:latin typeface="Verdana" panose="020B0604030504040204" pitchFamily="34" charset="0"/>
                <a:ea typeface="Verdana" panose="020B0604030504040204" pitchFamily="34" charset="0"/>
                <a:hlinkClick r:id="rId8"/>
              </a:rPr>
              <a:t>dp</a:t>
            </a:r>
            <a:r>
              <a:rPr lang="pt-BR" sz="2200" u="sng" dirty="0">
                <a:solidFill>
                  <a:schemeClr val="hlink"/>
                </a:solidFill>
                <a:latin typeface="Verdana" panose="020B0604030504040204" pitchFamily="34" charset="0"/>
                <a:ea typeface="Verdana" panose="020B0604030504040204" pitchFamily="34" charset="0"/>
                <a:hlinkClick r:id="rId8"/>
              </a:rPr>
              <a:t>/6557171860/</a:t>
            </a:r>
            <a:r>
              <a:rPr lang="pt-BR" sz="2200" u="sng" dirty="0" err="1">
                <a:solidFill>
                  <a:schemeClr val="hlink"/>
                </a:solidFill>
                <a:latin typeface="Verdana" panose="020B0604030504040204" pitchFamily="34" charset="0"/>
                <a:ea typeface="Verdana" panose="020B0604030504040204" pitchFamily="34" charset="0"/>
                <a:hlinkClick r:id="rId8"/>
              </a:rPr>
              <a:t>ref</a:t>
            </a:r>
            <a:r>
              <a:rPr lang="pt-BR" sz="2200" u="sng" dirty="0">
                <a:solidFill>
                  <a:schemeClr val="hlink"/>
                </a:solidFill>
                <a:latin typeface="Verdana" panose="020B0604030504040204" pitchFamily="34" charset="0"/>
                <a:ea typeface="Verdana" panose="020B0604030504040204" pitchFamily="34" charset="0"/>
                <a:hlinkClick r:id="rId8"/>
              </a:rPr>
              <a:t>=pd_lpo_sccl_1/144-4439693-3845017?pd_rd_w=0dtjJ&amp;content-id=amzn1.sym.a2197dac-0fbe-4cc8-beca-b52f96ea33d5&amp;pf_rd_p=a2197dac-0fbe-4cc8-beca-b52f96ea33d5&amp;pf_rd_r=52P9FTVX3JFMANTWW579&amp;pd_rd_wg=utWJ5&amp;pd_rd_r=2e7d1f0f-6870-4f87-9f94-137a236b0c8d&amp;pd_rd_i=6557171860&amp;psc=1</a:t>
            </a:r>
            <a:r>
              <a:rPr lang="pt-BR" sz="2200" dirty="0">
                <a:latin typeface="Verdana" panose="020B0604030504040204" pitchFamily="34" charset="0"/>
                <a:ea typeface="Verdana" panose="020B0604030504040204" pitchFamily="34" charset="0"/>
              </a:rPr>
              <a:t>. Acesso em: 9 out. 2024.</a:t>
            </a:r>
          </a:p>
          <a:p>
            <a:pPr>
              <a:spcAft>
                <a:spcPts val="1200"/>
              </a:spcAft>
              <a:buClr>
                <a:srgbClr val="000000"/>
              </a:buClr>
              <a:buSzPts val="1067"/>
              <a:defRPr/>
            </a:pPr>
            <a:r>
              <a:rPr lang="pt-BR" sz="2200" b="1" kern="0" dirty="0">
                <a:solidFill>
                  <a:srgbClr val="000000"/>
                </a:solidFill>
                <a:latin typeface="Verdana" panose="020B0604030504040204" pitchFamily="34" charset="0"/>
                <a:ea typeface="Verdana" panose="020B0604030504040204" pitchFamily="34" charset="0"/>
                <a:cs typeface="Verdana"/>
                <a:sym typeface="Verdana"/>
              </a:rPr>
              <a:t>Slide 16 </a:t>
            </a:r>
            <a:r>
              <a:rPr lang="pt-BR" sz="2200" kern="0" dirty="0">
                <a:solidFill>
                  <a:srgbClr val="000000"/>
                </a:solidFill>
                <a:latin typeface="Verdana" panose="020B0604030504040204" pitchFamily="34" charset="0"/>
                <a:ea typeface="Verdana" panose="020B0604030504040204" pitchFamily="34" charset="0"/>
                <a:cs typeface="Verdana"/>
                <a:sym typeface="Verdana"/>
              </a:rPr>
              <a:t>- </a:t>
            </a:r>
            <a:r>
              <a:rPr lang="pt-BR" sz="2200" dirty="0">
                <a:latin typeface="Verdana" panose="020B0604030504040204" pitchFamily="34" charset="0"/>
                <a:ea typeface="Verdana" panose="020B0604030504040204" pitchFamily="34" charset="0"/>
              </a:rPr>
              <a:t>CBC News. Disponível em: </a:t>
            </a:r>
            <a:r>
              <a:rPr lang="pt-BR" sz="2200" u="sng" dirty="0">
                <a:solidFill>
                  <a:schemeClr val="hlink"/>
                </a:solidFill>
                <a:latin typeface="Verdana" panose="020B0604030504040204" pitchFamily="34" charset="0"/>
                <a:ea typeface="Verdana" panose="020B0604030504040204" pitchFamily="34" charset="0"/>
                <a:hlinkClick r:id="rId9"/>
              </a:rPr>
              <a:t>https://www.cbc.ca/news/</a:t>
            </a:r>
            <a:r>
              <a:rPr lang="pt-BR" sz="2200" u="sng" dirty="0" err="1">
                <a:solidFill>
                  <a:schemeClr val="hlink"/>
                </a:solidFill>
                <a:latin typeface="Verdana" panose="020B0604030504040204" pitchFamily="34" charset="0"/>
                <a:ea typeface="Verdana" panose="020B0604030504040204" pitchFamily="34" charset="0"/>
                <a:hlinkClick r:id="rId9"/>
              </a:rPr>
              <a:t>politics</a:t>
            </a:r>
            <a:r>
              <a:rPr lang="pt-BR" sz="2200" u="sng" dirty="0">
                <a:solidFill>
                  <a:schemeClr val="hlink"/>
                </a:solidFill>
                <a:latin typeface="Verdana" panose="020B0604030504040204" pitchFamily="34" charset="0"/>
                <a:ea typeface="Verdana" panose="020B0604030504040204" pitchFamily="34" charset="0"/>
                <a:hlinkClick r:id="rId9"/>
              </a:rPr>
              <a:t>/nelson-mandela-one-of-world-s-great-moral-leaders-pm-says-1.2452622</a:t>
            </a:r>
            <a:r>
              <a:rPr lang="pt-BR" sz="2200" dirty="0">
                <a:latin typeface="Verdana" panose="020B0604030504040204" pitchFamily="34" charset="0"/>
                <a:ea typeface="Verdana" panose="020B0604030504040204" pitchFamily="34" charset="0"/>
              </a:rPr>
              <a:t>. Acesso em: 9 out. 2024.</a:t>
            </a:r>
          </a:p>
          <a:p>
            <a:pPr>
              <a:spcAft>
                <a:spcPts val="1200"/>
              </a:spcAft>
              <a:buClr>
                <a:srgbClr val="000000"/>
              </a:buClr>
              <a:buSzPts val="1067"/>
              <a:defRPr/>
            </a:pPr>
            <a:endParaRPr sz="2200" kern="0" dirty="0">
              <a:solidFill>
                <a:srgbClr val="000000"/>
              </a:solidFill>
              <a:latin typeface="Verdana" panose="020B0604030504040204" pitchFamily="34" charset="0"/>
              <a:ea typeface="Verdana" panose="020B0604030504040204" pitchFamily="34" charset="0"/>
              <a:cs typeface="Verdana"/>
              <a:sym typeface="Verdana"/>
            </a:endParaRPr>
          </a:p>
          <a:p>
            <a:pPr>
              <a:spcAft>
                <a:spcPts val="1200"/>
              </a:spcAft>
              <a:buClr>
                <a:srgbClr val="000000"/>
              </a:buClr>
              <a:buSzPts val="1067"/>
              <a:defRPr/>
            </a:pPr>
            <a:endParaRPr sz="1800" kern="0" dirty="0">
              <a:solidFill>
                <a:srgbClr val="000000"/>
              </a:solidFill>
              <a:latin typeface="Verdana" panose="020B0604030504040204" pitchFamily="34" charset="0"/>
              <a:ea typeface="Verdana" panose="020B0604030504040204" pitchFamily="34" charset="0"/>
              <a:cs typeface="Verdana"/>
              <a:sym typeface="Verdana"/>
            </a:endParaRPr>
          </a:p>
        </p:txBody>
      </p:sp>
      <p:sp>
        <p:nvSpPr>
          <p:cNvPr id="374" name="Google Shape;374;p20"/>
          <p:cNvSpPr txBox="1"/>
          <p:nvPr/>
        </p:nvSpPr>
        <p:spPr>
          <a:xfrm>
            <a:off x="2609268" y="1001514"/>
            <a:ext cx="7447250"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REFERÊNCIAS</a:t>
            </a:r>
            <a:endParaRPr sz="2100" spc="700" dirty="0">
              <a:solidFill>
                <a:srgbClr val="000000"/>
              </a:solidFill>
              <a:latin typeface="Arial"/>
              <a:ea typeface="Arial"/>
              <a:cs typeface="Arial"/>
              <a:sym typeface="Arial"/>
            </a:endParaRPr>
          </a:p>
        </p:txBody>
      </p:sp>
      <p:sp>
        <p:nvSpPr>
          <p:cNvPr id="375" name="Google Shape;375;p20"/>
          <p:cNvSpPr/>
          <p:nvPr/>
        </p:nvSpPr>
        <p:spPr>
          <a:xfrm>
            <a:off x="703478" y="778595"/>
            <a:ext cx="1604211" cy="1604211"/>
          </a:xfrm>
          <a:prstGeom prst="ellipse">
            <a:avLst/>
          </a:prstGeom>
          <a:solidFill>
            <a:schemeClr val="lt1"/>
          </a:solidFill>
          <a:ln w="12700" cap="flat" cmpd="sng">
            <a:solidFill>
              <a:srgbClr val="389E94"/>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800"/>
              <a:defRPr/>
            </a:pPr>
            <a:endParaRPr sz="1200" kern="0">
              <a:solidFill>
                <a:srgbClr val="000000"/>
              </a:solidFill>
              <a:latin typeface="Calibri"/>
              <a:ea typeface="Calibri"/>
              <a:cs typeface="Calibri"/>
              <a:sym typeface="Calibri"/>
            </a:endParaRPr>
          </a:p>
        </p:txBody>
      </p:sp>
      <p:pic>
        <p:nvPicPr>
          <p:cNvPr id="376" name="Google Shape;376;p20"/>
          <p:cNvPicPr preferRelativeResize="0"/>
          <p:nvPr/>
        </p:nvPicPr>
        <p:blipFill rotWithShape="1">
          <a:blip r:embed="rId10">
            <a:alphaModFix/>
          </a:blip>
          <a:srcRect/>
          <a:stretch/>
        </p:blipFill>
        <p:spPr>
          <a:xfrm>
            <a:off x="945862" y="1030535"/>
            <a:ext cx="1100328" cy="1100328"/>
          </a:xfrm>
          <a:prstGeom prst="rect">
            <a:avLst/>
          </a:prstGeom>
          <a:noFill/>
          <a:ln>
            <a:noFill/>
          </a:ln>
        </p:spPr>
      </p:pic>
      <p:sp>
        <p:nvSpPr>
          <p:cNvPr id="2" name="Google Shape;355;p19">
            <a:extLst>
              <a:ext uri="{FF2B5EF4-FFF2-40B4-BE49-F238E27FC236}">
                <a16:creationId xmlns:a16="http://schemas.microsoft.com/office/drawing/2014/main" id="{7DA558AB-6C52-DF89-AF54-561AC24155F1}"/>
              </a:ext>
            </a:extLst>
          </p:cNvPr>
          <p:cNvSpPr txBox="1"/>
          <p:nvPr/>
        </p:nvSpPr>
        <p:spPr>
          <a:xfrm>
            <a:off x="2655224" y="1582764"/>
            <a:ext cx="3839700" cy="369332"/>
          </a:xfrm>
          <a:prstGeom prst="rect">
            <a:avLst/>
          </a:prstGeom>
          <a:noFill/>
          <a:ln>
            <a:noFill/>
          </a:ln>
        </p:spPr>
        <p:txBody>
          <a:bodyPr spcFirstLastPara="1" wrap="square" lIns="0" tIns="0" rIns="0" bIns="0" anchor="t" anchorCtr="0">
            <a:spAutoFit/>
          </a:bodyPr>
          <a:lstStyle/>
          <a:p>
            <a:pPr>
              <a:buClr>
                <a:srgbClr val="000000"/>
              </a:buClr>
              <a:buSzPts val="1600"/>
              <a:defRPr/>
            </a:pPr>
            <a:r>
              <a:rPr lang="pt-BR" sz="2400" kern="0" dirty="0">
                <a:solidFill>
                  <a:srgbClr val="389E94"/>
                </a:solidFill>
                <a:latin typeface="Verdana"/>
                <a:ea typeface="Verdana"/>
                <a:cs typeface="Verdana"/>
                <a:sym typeface="Verdana"/>
              </a:rPr>
              <a:t>Educação Antirracista</a:t>
            </a:r>
            <a:endParaRPr sz="1400" kern="0" dirty="0">
              <a:solidFill>
                <a:srgbClr val="389E94"/>
              </a:solidFill>
              <a:latin typeface="Arial"/>
              <a:ea typeface="Arial"/>
              <a:cs typeface="Arial"/>
              <a:sym typeface="Arial"/>
            </a:endParaRPr>
          </a:p>
        </p:txBody>
      </p:sp>
    </p:spTree>
    <p:extLst>
      <p:ext uri="{BB962C8B-B14F-4D97-AF65-F5344CB8AC3E}">
        <p14:creationId xmlns:p14="http://schemas.microsoft.com/office/powerpoint/2010/main" val="75021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21"/>
          <p:cNvPicPr preferRelativeResize="0"/>
          <p:nvPr/>
        </p:nvPicPr>
        <p:blipFill rotWithShape="1">
          <a:blip r:embed="rId3">
            <a:alphaModFix/>
          </a:blip>
          <a:srcRect/>
          <a:stretch/>
        </p:blipFill>
        <p:spPr>
          <a:xfrm>
            <a:off x="0" y="4"/>
            <a:ext cx="18288000" cy="10286999"/>
          </a:xfrm>
          <a:prstGeom prst="rect">
            <a:avLst/>
          </a:prstGeom>
          <a:noFill/>
          <a:ln>
            <a:noFill/>
          </a:ln>
        </p:spPr>
      </p:pic>
      <p:sp>
        <p:nvSpPr>
          <p:cNvPr id="382" name="Google Shape;382;p21"/>
          <p:cNvSpPr/>
          <p:nvPr/>
        </p:nvSpPr>
        <p:spPr>
          <a:xfrm>
            <a:off x="525679" y="574160"/>
            <a:ext cx="17236649" cy="9122735"/>
          </a:xfrm>
          <a:prstGeom prst="rect">
            <a:avLst/>
          </a:prstGeom>
          <a:solidFill>
            <a:srgbClr val="389E94"/>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1200"/>
              <a:defRPr/>
            </a:pPr>
            <a:endParaRPr sz="1800" kern="0">
              <a:solidFill>
                <a:srgbClr val="000000"/>
              </a:solidFill>
              <a:latin typeface="Verdana"/>
              <a:ea typeface="Verdana"/>
              <a:cs typeface="Verdana"/>
              <a:sym typeface="Verdana"/>
            </a:endParaRPr>
          </a:p>
        </p:txBody>
      </p:sp>
      <p:pic>
        <p:nvPicPr>
          <p:cNvPr id="383" name="Google Shape;383;p21" descr="Ícone&#10;&#10;Descrição gerada automaticamente"/>
          <p:cNvPicPr preferRelativeResize="0"/>
          <p:nvPr/>
        </p:nvPicPr>
        <p:blipFill rotWithShape="1">
          <a:blip r:embed="rId4">
            <a:alphaModFix/>
          </a:blip>
          <a:srcRect/>
          <a:stretch/>
        </p:blipFill>
        <p:spPr>
          <a:xfrm>
            <a:off x="-1087422" y="6211257"/>
            <a:ext cx="5569616" cy="6676725"/>
          </a:xfrm>
          <a:prstGeom prst="rect">
            <a:avLst/>
          </a:prstGeom>
          <a:noFill/>
          <a:ln>
            <a:noFill/>
          </a:ln>
          <a:effectLst>
            <a:reflection endPos="0" sy="-100000" algn="bl" rotWithShape="0"/>
          </a:effectLst>
        </p:spPr>
      </p:pic>
      <p:pic>
        <p:nvPicPr>
          <p:cNvPr id="384" name="Google Shape;384;p21" descr="Forma&#10;&#10;Descrição gerada automaticamente"/>
          <p:cNvPicPr preferRelativeResize="0"/>
          <p:nvPr/>
        </p:nvPicPr>
        <p:blipFill rotWithShape="1">
          <a:blip r:embed="rId5">
            <a:alphaModFix/>
          </a:blip>
          <a:srcRect/>
          <a:stretch/>
        </p:blipFill>
        <p:spPr>
          <a:xfrm rot="7916522">
            <a:off x="640550" y="1940157"/>
            <a:ext cx="5645381" cy="10493997"/>
          </a:xfrm>
          <a:prstGeom prst="rect">
            <a:avLst/>
          </a:prstGeom>
          <a:noFill/>
          <a:ln>
            <a:noFill/>
          </a:ln>
          <a:effectLst>
            <a:reflection endPos="0" sy="-100000" algn="bl" rotWithShape="0"/>
          </a:effectLst>
        </p:spPr>
      </p:pic>
      <p:pic>
        <p:nvPicPr>
          <p:cNvPr id="385" name="Google Shape;385;p21" descr="Uma imagem contendo Texto&#10;&#10;Descrição gerada automaticamente"/>
          <p:cNvPicPr preferRelativeResize="0"/>
          <p:nvPr/>
        </p:nvPicPr>
        <p:blipFill rotWithShape="1">
          <a:blip r:embed="rId6">
            <a:alphaModFix/>
          </a:blip>
          <a:srcRect/>
          <a:stretch/>
        </p:blipFill>
        <p:spPr>
          <a:xfrm>
            <a:off x="6031230" y="4154805"/>
            <a:ext cx="6240780" cy="13220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122" name="Google Shape;122;p3"/>
          <p:cNvSpPr txBox="1"/>
          <p:nvPr/>
        </p:nvSpPr>
        <p:spPr>
          <a:xfrm>
            <a:off x="1537483" y="3198405"/>
            <a:ext cx="13613055" cy="3093064"/>
          </a:xfrm>
          <a:prstGeom prst="rect">
            <a:avLst/>
          </a:prstGeom>
          <a:noFill/>
          <a:ln>
            <a:noFill/>
          </a:ln>
        </p:spPr>
        <p:txBody>
          <a:bodyPr spcFirstLastPara="1" wrap="square" lIns="91425" tIns="45675" rIns="91425" bIns="45675" anchor="t" anchorCtr="0">
            <a:spAutoFit/>
          </a:bodyPr>
          <a:lstStyle/>
          <a:p>
            <a:pPr marL="514350" indent="-514350">
              <a:spcBef>
                <a:spcPts val="1800"/>
              </a:spcBef>
              <a:buClr>
                <a:srgbClr val="000000"/>
              </a:buClr>
              <a:buSzPct val="100000"/>
              <a:buFont typeface="Verdana" panose="020B0604030504040204" pitchFamily="34" charset="0"/>
              <a:buChar char="●"/>
              <a:defRPr/>
            </a:pPr>
            <a:r>
              <a:rPr lang="pt-BR" sz="3000" kern="0" dirty="0">
                <a:solidFill>
                  <a:srgbClr val="000000"/>
                </a:solidFill>
                <a:latin typeface="Verdana" panose="020B0604030504040204" pitchFamily="34" charset="0"/>
                <a:ea typeface="Verdana" panose="020B0604030504040204" pitchFamily="34" charset="0"/>
                <a:cs typeface="Arial"/>
                <a:sym typeface="Arial"/>
              </a:rPr>
              <a:t>Compreender que o racismo está presente em toda a estrutura da sociedade e que afeta o indivíduo desde a sua infância. </a:t>
            </a:r>
          </a:p>
          <a:p>
            <a:pPr marL="514350" indent="-514350">
              <a:spcBef>
                <a:spcPts val="1800"/>
              </a:spcBef>
              <a:buClr>
                <a:srgbClr val="000000"/>
              </a:buClr>
              <a:buSzPct val="100000"/>
              <a:buFont typeface="Verdana" panose="020B0604030504040204" pitchFamily="34" charset="0"/>
              <a:buChar char="●"/>
              <a:defRPr/>
            </a:pPr>
            <a:r>
              <a:rPr lang="pt-BR" sz="3000" dirty="0">
                <a:effectLst/>
                <a:latin typeface="Verdana" panose="020B0604030504040204" pitchFamily="34" charset="0"/>
                <a:ea typeface="Verdana" panose="020B0604030504040204" pitchFamily="34" charset="0"/>
              </a:rPr>
              <a:t>Ensinar às crianças, desde cedo, o que é o racismo, como identificá-lo e como combatê-lo.</a:t>
            </a:r>
          </a:p>
          <a:p>
            <a:pPr marL="514350" indent="-514350">
              <a:spcBef>
                <a:spcPts val="1800"/>
              </a:spcBef>
              <a:buClr>
                <a:srgbClr val="000000"/>
              </a:buClr>
              <a:buSzPct val="100000"/>
              <a:buFont typeface="Verdana" panose="020B0604030504040204" pitchFamily="34" charset="0"/>
              <a:buChar char="●"/>
              <a:defRPr/>
            </a:pPr>
            <a:r>
              <a:rPr lang="pt-BR" sz="3000" kern="0" dirty="0">
                <a:solidFill>
                  <a:srgbClr val="000000"/>
                </a:solidFill>
                <a:latin typeface="Verdana" panose="020B0604030504040204" pitchFamily="34" charset="0"/>
                <a:ea typeface="Verdana" panose="020B0604030504040204" pitchFamily="34" charset="0"/>
                <a:cs typeface="Arial"/>
                <a:sym typeface="Arial"/>
              </a:rPr>
              <a:t>Subsidiar os docentes quanto aos impactos do racismo na infância. </a:t>
            </a:r>
          </a:p>
        </p:txBody>
      </p:sp>
      <p:pic>
        <p:nvPicPr>
          <p:cNvPr id="123" name="Google Shape;123;p3"/>
          <p:cNvPicPr preferRelativeResize="0"/>
          <p:nvPr/>
        </p:nvPicPr>
        <p:blipFill rotWithShape="1">
          <a:blip r:embed="rId5">
            <a:alphaModFix/>
          </a:blip>
          <a:srcRect t="11199" r="10496"/>
          <a:stretch/>
        </p:blipFill>
        <p:spPr>
          <a:xfrm>
            <a:off x="1035821" y="1162594"/>
            <a:ext cx="975859" cy="968196"/>
          </a:xfrm>
          <a:prstGeom prst="rect">
            <a:avLst/>
          </a:prstGeom>
          <a:noFill/>
          <a:ln>
            <a:noFill/>
          </a:ln>
        </p:spPr>
      </p:pic>
      <p:sp>
        <p:nvSpPr>
          <p:cNvPr id="124" name="Google Shape;124;p3"/>
          <p:cNvSpPr txBox="1"/>
          <p:nvPr/>
        </p:nvSpPr>
        <p:spPr>
          <a:xfrm>
            <a:off x="2640032" y="1599115"/>
            <a:ext cx="9416250" cy="369332"/>
          </a:xfrm>
          <a:prstGeom prst="rect">
            <a:avLst/>
          </a:prstGeom>
          <a:noFill/>
          <a:ln>
            <a:noFill/>
          </a:ln>
        </p:spPr>
        <p:txBody>
          <a:bodyPr spcFirstLastPara="1" wrap="square" lIns="0" tIns="0" rIns="0" bIns="0" anchor="t" anchorCtr="0">
            <a:spAutoFit/>
          </a:bodyPr>
          <a:lstStyle/>
          <a:p>
            <a:pPr>
              <a:buClr>
                <a:srgbClr val="000000"/>
              </a:buClr>
              <a:buSzPts val="1800"/>
              <a:defRPr/>
            </a:pPr>
            <a:r>
              <a:rPr lang="pt-BR" sz="2400" dirty="0">
                <a:solidFill>
                  <a:srgbClr val="389E94"/>
                </a:solidFill>
                <a:latin typeface="Verdana"/>
                <a:ea typeface="Verdana"/>
                <a:cs typeface="Verdana"/>
                <a:sym typeface="Verdana"/>
              </a:rPr>
              <a:t>Objetivos da Pauta Formativa</a:t>
            </a:r>
            <a:endParaRPr sz="2000" dirty="0">
              <a:solidFill>
                <a:srgbClr val="000000"/>
              </a:solidFill>
              <a:latin typeface="Arial"/>
              <a:ea typeface="Arial"/>
              <a:cs typeface="Arial"/>
              <a:sym typeface="Arial"/>
            </a:endParaRPr>
          </a:p>
        </p:txBody>
      </p:sp>
      <p:sp>
        <p:nvSpPr>
          <p:cNvPr id="125" name="Google Shape;125;p3"/>
          <p:cNvSpPr txBox="1"/>
          <p:nvPr/>
        </p:nvSpPr>
        <p:spPr>
          <a:xfrm>
            <a:off x="2640032" y="997879"/>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5">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6">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5">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6">
              <a:alphaModFix/>
            </a:blip>
            <a:srcRect/>
            <a:stretch/>
          </p:blipFill>
          <p:spPr>
            <a:xfrm rot="-2700000">
              <a:off x="15675743" y="-804518"/>
              <a:ext cx="2413343" cy="4333052"/>
            </a:xfrm>
            <a:prstGeom prst="rect">
              <a:avLst/>
            </a:prstGeom>
            <a:noFill/>
            <a:ln>
              <a:noFill/>
            </a:ln>
          </p:spPr>
        </p:pic>
      </p:grpSp>
      <p:sp>
        <p:nvSpPr>
          <p:cNvPr id="124" name="Google Shape;124;p3"/>
          <p:cNvSpPr txBox="1"/>
          <p:nvPr/>
        </p:nvSpPr>
        <p:spPr>
          <a:xfrm>
            <a:off x="3812577" y="1941954"/>
            <a:ext cx="9416250" cy="415498"/>
          </a:xfrm>
          <a:prstGeom prst="rect">
            <a:avLst/>
          </a:prstGeom>
          <a:noFill/>
          <a:ln>
            <a:noFill/>
          </a:ln>
        </p:spPr>
        <p:txBody>
          <a:bodyPr spcFirstLastPara="1" wrap="square" lIns="0" tIns="0" rIns="0" bIns="0" anchor="t" anchorCtr="0">
            <a:spAutoFit/>
          </a:bodyPr>
          <a:lstStyle/>
          <a:p>
            <a:pPr>
              <a:buClr>
                <a:srgbClr val="000000"/>
              </a:buClr>
              <a:buSzPts val="1800"/>
              <a:defRPr/>
            </a:pPr>
            <a:r>
              <a:rPr lang="pt-BR" b="1" kern="0" dirty="0">
                <a:solidFill>
                  <a:srgbClr val="389E94"/>
                </a:solidFill>
                <a:latin typeface="Verdana" panose="020B0604030504040204" pitchFamily="34" charset="0"/>
                <a:ea typeface="Verdana" panose="020B0604030504040204" pitchFamily="34" charset="0"/>
                <a:cs typeface="Verdana"/>
                <a:sym typeface="Verdana"/>
              </a:rPr>
              <a:t>O teste da boneca (Itália)</a:t>
            </a:r>
            <a:endParaRPr sz="2100" kern="0" dirty="0">
              <a:solidFill>
                <a:srgbClr val="000000"/>
              </a:solidFill>
              <a:latin typeface="Verdana" panose="020B0604030504040204" pitchFamily="34" charset="0"/>
              <a:ea typeface="Verdana" panose="020B0604030504040204" pitchFamily="34" charset="0"/>
              <a:cs typeface="Arial"/>
              <a:sym typeface="Arial"/>
            </a:endParaRPr>
          </a:p>
        </p:txBody>
      </p:sp>
      <p:pic>
        <p:nvPicPr>
          <p:cNvPr id="3" name="Teste da boneca Itália">
            <a:hlinkClick r:id="" action="ppaction://media"/>
            <a:extLst>
              <a:ext uri="{FF2B5EF4-FFF2-40B4-BE49-F238E27FC236}">
                <a16:creationId xmlns:a16="http://schemas.microsoft.com/office/drawing/2014/main" id="{37C8BF84-F9FB-3E07-E7A4-DCCF6520D3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66660" y="3741452"/>
            <a:ext cx="10572609" cy="5947094"/>
          </a:xfrm>
          <a:prstGeom prst="rect">
            <a:avLst/>
          </a:prstGeom>
        </p:spPr>
      </p:pic>
      <p:sp>
        <p:nvSpPr>
          <p:cNvPr id="4" name="CaixaDeTexto 3">
            <a:extLst>
              <a:ext uri="{FF2B5EF4-FFF2-40B4-BE49-F238E27FC236}">
                <a16:creationId xmlns:a16="http://schemas.microsoft.com/office/drawing/2014/main" id="{E7AF959C-ADCA-5C58-E201-153E79C566D6}"/>
              </a:ext>
            </a:extLst>
          </p:cNvPr>
          <p:cNvSpPr txBox="1"/>
          <p:nvPr/>
        </p:nvSpPr>
        <p:spPr>
          <a:xfrm>
            <a:off x="3738823" y="2440644"/>
            <a:ext cx="10155675" cy="1200329"/>
          </a:xfrm>
          <a:prstGeom prst="rect">
            <a:avLst/>
          </a:prstGeom>
          <a:noFill/>
        </p:spPr>
        <p:txBody>
          <a:bodyPr wrap="square">
            <a:spAutoFit/>
          </a:bodyPr>
          <a:lstStyle/>
          <a:p>
            <a:pPr>
              <a:spcBef>
                <a:spcPts val="1800"/>
              </a:spcBef>
              <a:buClr>
                <a:srgbClr val="000000"/>
              </a:buClr>
              <a:buSzPts val="1700"/>
              <a:defRPr/>
            </a:pPr>
            <a:r>
              <a:rPr lang="pt-BR" sz="2400" dirty="0">
                <a:effectLst/>
                <a:latin typeface="Verdana" panose="020B0604030504040204" pitchFamily="34" charset="0"/>
                <a:ea typeface="Verdana" panose="020B0604030504040204" pitchFamily="34" charset="0"/>
              </a:rPr>
              <a:t>O vídeo a seguir vai servir para iniciar nosso tema de hoje. Fique atento </a:t>
            </a:r>
            <a:r>
              <a:rPr lang="pt-BR" sz="2400" dirty="0">
                <a:solidFill>
                  <a:srgbClr val="000000"/>
                </a:solidFill>
                <a:effectLst/>
                <a:latin typeface="Verdana" panose="020B0604030504040204" pitchFamily="34" charset="0"/>
                <a:ea typeface="Verdana" panose="020B0604030504040204" pitchFamily="34" charset="0"/>
              </a:rPr>
              <a:t>à</a:t>
            </a:r>
            <a:r>
              <a:rPr lang="pt-BR" sz="2400" dirty="0">
                <a:effectLst/>
                <a:latin typeface="Verdana" panose="020B0604030504040204" pitchFamily="34" charset="0"/>
                <a:ea typeface="Verdana" panose="020B0604030504040204" pitchFamily="34" charset="0"/>
              </a:rPr>
              <a:t> reação de cada uma das crianças envolvidas</a:t>
            </a:r>
            <a:r>
              <a:rPr lang="pt-BR" sz="2400" dirty="0">
                <a:solidFill>
                  <a:srgbClr val="000000"/>
                </a:solidFill>
                <a:effectLst/>
                <a:latin typeface="Verdana" panose="020B0604030504040204" pitchFamily="34" charset="0"/>
                <a:ea typeface="Verdana" panose="020B0604030504040204" pitchFamily="34" charset="0"/>
              </a:rPr>
              <a:t>,</a:t>
            </a:r>
            <a:r>
              <a:rPr lang="pt-BR" sz="2400" dirty="0">
                <a:effectLst/>
                <a:latin typeface="Verdana" panose="020B0604030504040204" pitchFamily="34" charset="0"/>
                <a:ea typeface="Verdana" panose="020B0604030504040204" pitchFamily="34" charset="0"/>
              </a:rPr>
              <a:t> pois isso servirá de base para nossa reflexão.</a:t>
            </a:r>
            <a:endParaRPr lang="pt-BR" sz="24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2" name="Google Shape;115;p3">
            <a:extLst>
              <a:ext uri="{FF2B5EF4-FFF2-40B4-BE49-F238E27FC236}">
                <a16:creationId xmlns:a16="http://schemas.microsoft.com/office/drawing/2014/main" id="{D6C7FFF3-67EC-59B1-4204-C76BCEAC0C78}"/>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5" name="Google Shape;123;p3">
            <a:extLst>
              <a:ext uri="{FF2B5EF4-FFF2-40B4-BE49-F238E27FC236}">
                <a16:creationId xmlns:a16="http://schemas.microsoft.com/office/drawing/2014/main" id="{D7D96B90-C7D5-5298-7FD2-FD1D04DD5F71}"/>
              </a:ext>
            </a:extLst>
          </p:cNvPr>
          <p:cNvPicPr preferRelativeResize="0"/>
          <p:nvPr/>
        </p:nvPicPr>
        <p:blipFill rotWithShape="1">
          <a:blip r:embed="rId8">
            <a:alphaModFix/>
          </a:blip>
          <a:srcRect t="11199" r="10496"/>
          <a:stretch/>
        </p:blipFill>
        <p:spPr>
          <a:xfrm>
            <a:off x="1035821" y="1162594"/>
            <a:ext cx="975859" cy="968196"/>
          </a:xfrm>
          <a:prstGeom prst="rect">
            <a:avLst/>
          </a:prstGeom>
          <a:noFill/>
          <a:ln>
            <a:noFill/>
          </a:ln>
        </p:spPr>
      </p:pic>
      <p:sp>
        <p:nvSpPr>
          <p:cNvPr id="6" name="Google Shape;125;p3">
            <a:extLst>
              <a:ext uri="{FF2B5EF4-FFF2-40B4-BE49-F238E27FC236}">
                <a16:creationId xmlns:a16="http://schemas.microsoft.com/office/drawing/2014/main" id="{8E226DE2-1890-451A-4263-9B765230C586}"/>
              </a:ext>
            </a:extLst>
          </p:cNvPr>
          <p:cNvSpPr txBox="1"/>
          <p:nvPr/>
        </p:nvSpPr>
        <p:spPr>
          <a:xfrm>
            <a:off x="2640032" y="997879"/>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3567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sp>
        <p:nvSpPr>
          <p:cNvPr id="4" name="Google Shape;167;p27">
            <a:extLst>
              <a:ext uri="{FF2B5EF4-FFF2-40B4-BE49-F238E27FC236}">
                <a16:creationId xmlns:a16="http://schemas.microsoft.com/office/drawing/2014/main" id="{586E37CF-67C4-7A8A-34EB-534935336268}"/>
              </a:ext>
            </a:extLst>
          </p:cNvPr>
          <p:cNvSpPr/>
          <p:nvPr/>
        </p:nvSpPr>
        <p:spPr>
          <a:xfrm>
            <a:off x="8553875" y="2403124"/>
            <a:ext cx="8698305" cy="4643656"/>
          </a:xfrm>
          <a:prstGeom prst="wedgeEllipseCallout">
            <a:avLst>
              <a:gd name="adj1" fmla="val -47980"/>
              <a:gd name="adj2" fmla="val 46885"/>
            </a:avLst>
          </a:prstGeom>
          <a:solidFill>
            <a:srgbClr val="DAEEF3"/>
          </a:solidFill>
          <a:ln w="25400" cap="flat" cmpd="sng">
            <a:solidFill>
              <a:srgbClr val="21364F"/>
            </a:solidFill>
            <a:prstDash val="solid"/>
            <a:round/>
            <a:headEnd type="none" w="sm" len="sm"/>
            <a:tailEnd type="none" w="sm" len="sm"/>
          </a:ln>
        </p:spPr>
        <p:txBody>
          <a:bodyPr spcFirstLastPara="1" wrap="square" lIns="137138" tIns="68550" rIns="137138" bIns="68550" anchor="ctr" anchorCtr="0">
            <a:noAutofit/>
          </a:bodyPr>
          <a:lstStyle/>
          <a:p>
            <a:pPr algn="ctr">
              <a:buClr>
                <a:srgbClr val="000000"/>
              </a:buClr>
              <a:buSzPts val="2800"/>
            </a:pPr>
            <a:endParaRPr lang="pt-BR" sz="2400" b="1" dirty="0">
              <a:solidFill>
                <a:schemeClr val="dk1"/>
              </a:solidFill>
              <a:latin typeface="Verdana" panose="020B0604030504040204" pitchFamily="34" charset="0"/>
              <a:ea typeface="Verdana" panose="020B0604030504040204" pitchFamily="34" charset="0"/>
              <a:cs typeface="Arial"/>
              <a:sym typeface="Arial"/>
            </a:endParaRPr>
          </a:p>
          <a:p>
            <a:pPr algn="ctr">
              <a:buClr>
                <a:srgbClr val="000000"/>
              </a:buClr>
              <a:buSzPts val="2800"/>
            </a:pPr>
            <a:r>
              <a:rPr lang="pt-BR" sz="2400" b="1" dirty="0">
                <a:effectLst/>
                <a:latin typeface="Verdana" panose="020B0604030504040204" pitchFamily="34" charset="0"/>
                <a:ea typeface="Verdana" panose="020B0604030504040204" pitchFamily="34" charset="0"/>
              </a:rPr>
              <a:t>O “Teste da boneca” foi realizado em diversos países</a:t>
            </a:r>
            <a:r>
              <a:rPr lang="pt-BR" sz="2400" b="1" dirty="0">
                <a:solidFill>
                  <a:srgbClr val="000000"/>
                </a:solidFill>
                <a:effectLst/>
                <a:latin typeface="Verdana" panose="020B0604030504040204" pitchFamily="34" charset="0"/>
                <a:ea typeface="Verdana" panose="020B0604030504040204" pitchFamily="34" charset="0"/>
              </a:rPr>
              <a:t>, e</a:t>
            </a:r>
            <a:r>
              <a:rPr lang="pt-BR" sz="2400" b="1" dirty="0">
                <a:effectLst/>
                <a:latin typeface="Verdana" panose="020B0604030504040204" pitchFamily="34" charset="0"/>
                <a:ea typeface="Verdana" panose="020B0604030504040204" pitchFamily="34" charset="0"/>
              </a:rPr>
              <a:t> há algo em comum em todos </a:t>
            </a:r>
            <a:r>
              <a:rPr lang="pt-BR" sz="2400" b="1" dirty="0">
                <a:solidFill>
                  <a:srgbClr val="000000"/>
                </a:solidFill>
                <a:effectLst/>
                <a:latin typeface="Verdana" panose="020B0604030504040204" pitchFamily="34" charset="0"/>
                <a:ea typeface="Verdana" panose="020B0604030504040204" pitchFamily="34" charset="0"/>
              </a:rPr>
              <a:t>eles:</a:t>
            </a:r>
            <a:r>
              <a:rPr lang="pt-BR" sz="2400" b="1" dirty="0">
                <a:effectLst/>
                <a:latin typeface="Verdana" panose="020B0604030504040204" pitchFamily="34" charset="0"/>
                <a:ea typeface="Verdana" panose="020B0604030504040204" pitchFamily="34" charset="0"/>
              </a:rPr>
              <a:t> a percepção negativa que crianças têm sobre as pessoas negras ou em relação à negritude. O que essa dinâmica informa sobre o racismo entre as crianças?</a:t>
            </a:r>
            <a:endParaRPr sz="2400" b="1" dirty="0">
              <a:solidFill>
                <a:srgbClr val="000000"/>
              </a:solidFill>
              <a:latin typeface="Verdana" panose="020B0604030504040204" pitchFamily="34" charset="0"/>
              <a:ea typeface="Verdana" panose="020B0604030504040204" pitchFamily="34" charset="0"/>
            </a:endParaRPr>
          </a:p>
        </p:txBody>
      </p:sp>
      <p:pic>
        <p:nvPicPr>
          <p:cNvPr id="5" name="Google Shape;168;p27">
            <a:extLst>
              <a:ext uri="{FF2B5EF4-FFF2-40B4-BE49-F238E27FC236}">
                <a16:creationId xmlns:a16="http://schemas.microsoft.com/office/drawing/2014/main" id="{94F7945D-1D6C-2145-EA8A-E90DDE397BC9}"/>
              </a:ext>
            </a:extLst>
          </p:cNvPr>
          <p:cNvPicPr preferRelativeResize="0"/>
          <p:nvPr/>
        </p:nvPicPr>
        <p:blipFill rotWithShape="1">
          <a:blip r:embed="rId5">
            <a:alphaModFix/>
          </a:blip>
          <a:srcRect/>
          <a:stretch/>
        </p:blipFill>
        <p:spPr>
          <a:xfrm>
            <a:off x="6962981" y="5683160"/>
            <a:ext cx="1590894" cy="3930543"/>
          </a:xfrm>
          <a:prstGeom prst="rect">
            <a:avLst/>
          </a:prstGeom>
          <a:noFill/>
          <a:ln>
            <a:noFill/>
          </a:ln>
        </p:spPr>
      </p:pic>
      <p:sp>
        <p:nvSpPr>
          <p:cNvPr id="2" name="Google Shape;115;p3">
            <a:extLst>
              <a:ext uri="{FF2B5EF4-FFF2-40B4-BE49-F238E27FC236}">
                <a16:creationId xmlns:a16="http://schemas.microsoft.com/office/drawing/2014/main" id="{E0BAA88C-BF5E-2B12-9042-CC7D5896A97B}"/>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3" name="Google Shape;123;p3">
            <a:extLst>
              <a:ext uri="{FF2B5EF4-FFF2-40B4-BE49-F238E27FC236}">
                <a16:creationId xmlns:a16="http://schemas.microsoft.com/office/drawing/2014/main" id="{1451D7DE-0D81-FE43-C04E-FCBD1244E48B}"/>
              </a:ext>
            </a:extLst>
          </p:cNvPr>
          <p:cNvPicPr preferRelativeResize="0"/>
          <p:nvPr/>
        </p:nvPicPr>
        <p:blipFill rotWithShape="1">
          <a:blip r:embed="rId6">
            <a:alphaModFix/>
          </a:blip>
          <a:srcRect t="11199" r="10496"/>
          <a:stretch/>
        </p:blipFill>
        <p:spPr>
          <a:xfrm>
            <a:off x="1035821" y="1162594"/>
            <a:ext cx="975859" cy="968196"/>
          </a:xfrm>
          <a:prstGeom prst="rect">
            <a:avLst/>
          </a:prstGeom>
          <a:noFill/>
          <a:ln>
            <a:noFill/>
          </a:ln>
        </p:spPr>
      </p:pic>
      <p:sp>
        <p:nvSpPr>
          <p:cNvPr id="6" name="Google Shape;125;p3">
            <a:extLst>
              <a:ext uri="{FF2B5EF4-FFF2-40B4-BE49-F238E27FC236}">
                <a16:creationId xmlns:a16="http://schemas.microsoft.com/office/drawing/2014/main" id="{53948AE7-B695-56FF-A816-106A39A59690}"/>
              </a:ext>
            </a:extLst>
          </p:cNvPr>
          <p:cNvSpPr txBox="1"/>
          <p:nvPr/>
        </p:nvSpPr>
        <p:spPr>
          <a:xfrm>
            <a:off x="2640032" y="997879"/>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3702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4" name="Imagem 3">
            <a:extLst>
              <a:ext uri="{FF2B5EF4-FFF2-40B4-BE49-F238E27FC236}">
                <a16:creationId xmlns:a16="http://schemas.microsoft.com/office/drawing/2014/main" id="{2C67010D-C373-214E-97FF-BAC538B81530}"/>
              </a:ext>
            </a:extLst>
          </p:cNvPr>
          <p:cNvPicPr>
            <a:picLocks noChangeAspect="1"/>
          </p:cNvPicPr>
          <p:nvPr/>
        </p:nvPicPr>
        <p:blipFill>
          <a:blip r:embed="rId5"/>
          <a:stretch>
            <a:fillRect/>
          </a:stretch>
        </p:blipFill>
        <p:spPr>
          <a:xfrm>
            <a:off x="2339590" y="2403125"/>
            <a:ext cx="13769777" cy="5952225"/>
          </a:xfrm>
          <a:prstGeom prst="rect">
            <a:avLst/>
          </a:prstGeom>
        </p:spPr>
      </p:pic>
      <p:sp>
        <p:nvSpPr>
          <p:cNvPr id="5" name="CaixaDeTexto 4">
            <a:extLst>
              <a:ext uri="{FF2B5EF4-FFF2-40B4-BE49-F238E27FC236}">
                <a16:creationId xmlns:a16="http://schemas.microsoft.com/office/drawing/2014/main" id="{AD31DF8F-FA2D-550E-4CC1-35044FC365E6}"/>
              </a:ext>
            </a:extLst>
          </p:cNvPr>
          <p:cNvSpPr txBox="1"/>
          <p:nvPr/>
        </p:nvSpPr>
        <p:spPr>
          <a:xfrm>
            <a:off x="5318792" y="1888563"/>
            <a:ext cx="8052204" cy="715581"/>
          </a:xfrm>
          <a:prstGeom prst="rect">
            <a:avLst/>
          </a:prstGeom>
          <a:noFill/>
        </p:spPr>
        <p:txBody>
          <a:bodyPr wrap="none" rtlCol="0">
            <a:spAutoFit/>
          </a:bodyPr>
          <a:lstStyle/>
          <a:p>
            <a:pPr algn="ctr">
              <a:buClr>
                <a:srgbClr val="000000"/>
              </a:buClr>
              <a:buSzPts val="1800"/>
            </a:pPr>
            <a:r>
              <a:rPr lang="pt-BR" sz="4050" b="1" kern="0" dirty="0">
                <a:solidFill>
                  <a:srgbClr val="389E94"/>
                </a:solidFill>
                <a:latin typeface="Verdana"/>
                <a:ea typeface="Verdana"/>
              </a:rPr>
              <a:t>Ser criança negra no Brasil</a:t>
            </a:r>
          </a:p>
        </p:txBody>
      </p:sp>
      <p:sp>
        <p:nvSpPr>
          <p:cNvPr id="7" name="CaixaDeTexto 6">
            <a:extLst>
              <a:ext uri="{FF2B5EF4-FFF2-40B4-BE49-F238E27FC236}">
                <a16:creationId xmlns:a16="http://schemas.microsoft.com/office/drawing/2014/main" id="{C5E6075E-AA22-85BE-EF1A-58343E3747B6}"/>
              </a:ext>
            </a:extLst>
          </p:cNvPr>
          <p:cNvSpPr txBox="1"/>
          <p:nvPr/>
        </p:nvSpPr>
        <p:spPr>
          <a:xfrm>
            <a:off x="2498399" y="8441190"/>
            <a:ext cx="13769777" cy="553998"/>
          </a:xfrm>
          <a:prstGeom prst="rect">
            <a:avLst/>
          </a:prstGeom>
          <a:noFill/>
        </p:spPr>
        <p:txBody>
          <a:bodyPr wrap="square">
            <a:spAutoFit/>
          </a:bodyPr>
          <a:lstStyle/>
          <a:p>
            <a:r>
              <a:rPr lang="pt-BR" sz="1500" dirty="0">
                <a:latin typeface="Verdana" panose="020B0604030504040204" pitchFamily="34" charset="0"/>
                <a:ea typeface="Verdana" panose="020B0604030504040204" pitchFamily="34" charset="0"/>
              </a:rPr>
              <a:t>Comitê Científico do Núcleo Ciência Pela Infância. </a:t>
            </a:r>
            <a:r>
              <a:rPr lang="pt-BR" sz="1500" i="1" dirty="0">
                <a:latin typeface="Verdana" panose="020B0604030504040204" pitchFamily="34" charset="0"/>
                <a:ea typeface="Verdana" panose="020B0604030504040204" pitchFamily="34" charset="0"/>
              </a:rPr>
              <a:t>Racismo, educação infantil e desenvolvimento na primeira infância </a:t>
            </a:r>
            <a:r>
              <a:rPr lang="pt-BR" sz="1500" dirty="0">
                <a:latin typeface="Verdana" panose="020B0604030504040204" pitchFamily="34" charset="0"/>
                <a:ea typeface="Verdana" panose="020B0604030504040204" pitchFamily="34" charset="0"/>
              </a:rPr>
              <a:t>[livro eletrônico]. São Paulo : Fundação Maria Cecilia Souto Vidigal, 2021.</a:t>
            </a:r>
          </a:p>
        </p:txBody>
      </p:sp>
      <p:sp>
        <p:nvSpPr>
          <p:cNvPr id="2" name="Google Shape;115;p3">
            <a:extLst>
              <a:ext uri="{FF2B5EF4-FFF2-40B4-BE49-F238E27FC236}">
                <a16:creationId xmlns:a16="http://schemas.microsoft.com/office/drawing/2014/main" id="{A0681558-F0EB-24C3-3C8A-979473BE19F3}"/>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3" name="Google Shape;123;p3">
            <a:extLst>
              <a:ext uri="{FF2B5EF4-FFF2-40B4-BE49-F238E27FC236}">
                <a16:creationId xmlns:a16="http://schemas.microsoft.com/office/drawing/2014/main" id="{AE4D8DA3-E396-EFC4-4CF4-EBED6BFA13F7}"/>
              </a:ext>
            </a:extLst>
          </p:cNvPr>
          <p:cNvPicPr preferRelativeResize="0"/>
          <p:nvPr/>
        </p:nvPicPr>
        <p:blipFill rotWithShape="1">
          <a:blip r:embed="rId6">
            <a:alphaModFix/>
          </a:blip>
          <a:srcRect t="11199" r="10496"/>
          <a:stretch/>
        </p:blipFill>
        <p:spPr>
          <a:xfrm>
            <a:off x="1035821" y="1162594"/>
            <a:ext cx="975859" cy="968196"/>
          </a:xfrm>
          <a:prstGeom prst="rect">
            <a:avLst/>
          </a:prstGeom>
          <a:noFill/>
          <a:ln>
            <a:noFill/>
          </a:ln>
        </p:spPr>
      </p:pic>
      <p:sp>
        <p:nvSpPr>
          <p:cNvPr id="6" name="Google Shape;125;p3">
            <a:extLst>
              <a:ext uri="{FF2B5EF4-FFF2-40B4-BE49-F238E27FC236}">
                <a16:creationId xmlns:a16="http://schemas.microsoft.com/office/drawing/2014/main" id="{F93ADCAE-826E-B299-4E8E-201E226AC010}"/>
              </a:ext>
            </a:extLst>
          </p:cNvPr>
          <p:cNvSpPr txBox="1"/>
          <p:nvPr/>
        </p:nvSpPr>
        <p:spPr>
          <a:xfrm>
            <a:off x="2640032" y="997879"/>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15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grpSp>
        <p:nvGrpSpPr>
          <p:cNvPr id="119" name="Google Shape;119;p3"/>
          <p:cNvGrpSpPr/>
          <p:nvPr/>
        </p:nvGrpSpPr>
        <p:grpSpPr>
          <a:xfrm>
            <a:off x="14560171" y="-967024"/>
            <a:ext cx="4770422" cy="4770422"/>
            <a:chOff x="14497204" y="-1023203"/>
            <a:chExt cx="4770422" cy="4770422"/>
          </a:xfrm>
        </p:grpSpPr>
        <p:pic>
          <p:nvPicPr>
            <p:cNvPr id="120" name="Google Shape;120;p3" descr="Ícone&#10;&#10;Descrição gerada automaticamente"/>
            <p:cNvPicPr preferRelativeResize="0"/>
            <p:nvPr/>
          </p:nvPicPr>
          <p:blipFill rotWithShape="1">
            <a:blip r:embed="rId3">
              <a:alphaModFix/>
            </a:blip>
            <a:srcRect/>
            <a:stretch/>
          </p:blipFill>
          <p:spPr>
            <a:xfrm>
              <a:off x="16205209" y="-507288"/>
              <a:ext cx="2299737" cy="2854233"/>
            </a:xfrm>
            <a:prstGeom prst="rect">
              <a:avLst/>
            </a:prstGeom>
            <a:noFill/>
            <a:ln>
              <a:noFill/>
            </a:ln>
          </p:spPr>
        </p:pic>
        <p:pic>
          <p:nvPicPr>
            <p:cNvPr id="121" name="Google Shape;121;p3" descr="Forma&#10;&#10;Descrição gerada automaticamente"/>
            <p:cNvPicPr preferRelativeResize="0"/>
            <p:nvPr/>
          </p:nvPicPr>
          <p:blipFill rotWithShape="1">
            <a:blip r:embed="rId4">
              <a:alphaModFix/>
            </a:blip>
            <a:srcRect/>
            <a:stretch/>
          </p:blipFill>
          <p:spPr>
            <a:xfrm rot="-2700000">
              <a:off x="15675743" y="-804518"/>
              <a:ext cx="2413343" cy="4333052"/>
            </a:xfrm>
            <a:prstGeom prst="rect">
              <a:avLst/>
            </a:prstGeom>
            <a:noFill/>
            <a:ln>
              <a:noFill/>
            </a:ln>
          </p:spPr>
        </p:pic>
      </p:grpSp>
      <p:pic>
        <p:nvPicPr>
          <p:cNvPr id="3" name="Imagem 2">
            <a:extLst>
              <a:ext uri="{FF2B5EF4-FFF2-40B4-BE49-F238E27FC236}">
                <a16:creationId xmlns:a16="http://schemas.microsoft.com/office/drawing/2014/main" id="{5CCE0622-65B1-4A2F-C0AF-448F0B869726}"/>
              </a:ext>
            </a:extLst>
          </p:cNvPr>
          <p:cNvPicPr>
            <a:picLocks noChangeAspect="1"/>
          </p:cNvPicPr>
          <p:nvPr/>
        </p:nvPicPr>
        <p:blipFill>
          <a:blip r:embed="rId5"/>
          <a:stretch>
            <a:fillRect/>
          </a:stretch>
        </p:blipFill>
        <p:spPr>
          <a:xfrm>
            <a:off x="4298320" y="1837119"/>
            <a:ext cx="8617583" cy="6612762"/>
          </a:xfrm>
          <a:prstGeom prst="rect">
            <a:avLst/>
          </a:prstGeom>
        </p:spPr>
      </p:pic>
      <p:sp>
        <p:nvSpPr>
          <p:cNvPr id="4" name="CaixaDeTexto 3">
            <a:extLst>
              <a:ext uri="{FF2B5EF4-FFF2-40B4-BE49-F238E27FC236}">
                <a16:creationId xmlns:a16="http://schemas.microsoft.com/office/drawing/2014/main" id="{D232D488-C1C6-19AD-CDCF-99479B04341B}"/>
              </a:ext>
            </a:extLst>
          </p:cNvPr>
          <p:cNvSpPr txBox="1"/>
          <p:nvPr/>
        </p:nvSpPr>
        <p:spPr>
          <a:xfrm>
            <a:off x="2756535" y="8635097"/>
            <a:ext cx="12801328" cy="584775"/>
          </a:xfrm>
          <a:prstGeom prst="rect">
            <a:avLst/>
          </a:prstGeom>
          <a:noFill/>
        </p:spPr>
        <p:txBody>
          <a:bodyPr wrap="square">
            <a:spAutoFit/>
          </a:bodyPr>
          <a:lstStyle/>
          <a:p>
            <a:r>
              <a:rPr lang="pt-BR" sz="1600" dirty="0">
                <a:latin typeface="Verdana" panose="020B0604030504040204" pitchFamily="34" charset="0"/>
                <a:ea typeface="Verdana" panose="020B0604030504040204" pitchFamily="34" charset="0"/>
              </a:rPr>
              <a:t>Comitê Científico do Núcleo Ciência Pela Infância. </a:t>
            </a:r>
            <a:r>
              <a:rPr lang="pt-BR" sz="1600" i="1" dirty="0">
                <a:latin typeface="Verdana" panose="020B0604030504040204" pitchFamily="34" charset="0"/>
                <a:ea typeface="Verdana" panose="020B0604030504040204" pitchFamily="34" charset="0"/>
              </a:rPr>
              <a:t>Racismo, educação infantil e desenvolvimento na primeira infância </a:t>
            </a:r>
            <a:r>
              <a:rPr lang="pt-BR" sz="1600" dirty="0">
                <a:latin typeface="Verdana" panose="020B0604030504040204" pitchFamily="34" charset="0"/>
                <a:ea typeface="Verdana" panose="020B0604030504040204" pitchFamily="34" charset="0"/>
              </a:rPr>
              <a:t>[livro eletrônico]. São Paulo : Fundação Maria Cecilia Souto Vidigal, 2021.</a:t>
            </a:r>
          </a:p>
        </p:txBody>
      </p:sp>
      <p:sp>
        <p:nvSpPr>
          <p:cNvPr id="2" name="Google Shape;115;p3">
            <a:extLst>
              <a:ext uri="{FF2B5EF4-FFF2-40B4-BE49-F238E27FC236}">
                <a16:creationId xmlns:a16="http://schemas.microsoft.com/office/drawing/2014/main" id="{0F7F98B6-D3D7-D0EA-0527-574B3A167FF1}"/>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5" name="Google Shape;123;p3">
            <a:extLst>
              <a:ext uri="{FF2B5EF4-FFF2-40B4-BE49-F238E27FC236}">
                <a16:creationId xmlns:a16="http://schemas.microsoft.com/office/drawing/2014/main" id="{76A21858-9D36-9C6E-6F0D-CB72DEE9D5E8}"/>
              </a:ext>
            </a:extLst>
          </p:cNvPr>
          <p:cNvPicPr preferRelativeResize="0"/>
          <p:nvPr/>
        </p:nvPicPr>
        <p:blipFill rotWithShape="1">
          <a:blip r:embed="rId6">
            <a:alphaModFix/>
          </a:blip>
          <a:srcRect t="11199" r="10496"/>
          <a:stretch/>
        </p:blipFill>
        <p:spPr>
          <a:xfrm>
            <a:off x="1035821" y="1162594"/>
            <a:ext cx="975859" cy="968196"/>
          </a:xfrm>
          <a:prstGeom prst="rect">
            <a:avLst/>
          </a:prstGeom>
          <a:noFill/>
          <a:ln>
            <a:noFill/>
          </a:ln>
        </p:spPr>
      </p:pic>
      <p:sp>
        <p:nvSpPr>
          <p:cNvPr id="6" name="Google Shape;125;p3">
            <a:extLst>
              <a:ext uri="{FF2B5EF4-FFF2-40B4-BE49-F238E27FC236}">
                <a16:creationId xmlns:a16="http://schemas.microsoft.com/office/drawing/2014/main" id="{5B7C27F4-8DAF-D3DC-460F-3F2ADF645C97}"/>
              </a:ext>
            </a:extLst>
          </p:cNvPr>
          <p:cNvSpPr txBox="1"/>
          <p:nvPr/>
        </p:nvSpPr>
        <p:spPr>
          <a:xfrm>
            <a:off x="2640032" y="997879"/>
            <a:ext cx="10312181" cy="523348"/>
          </a:xfrm>
          <a:prstGeom prst="rect">
            <a:avLst/>
          </a:prstGeom>
          <a:noFill/>
          <a:ln>
            <a:noFill/>
          </a:ln>
        </p:spPr>
        <p:txBody>
          <a:bodyPr spcFirstLastPara="1" wrap="square" lIns="0" tIns="0" rIns="0" bIns="0" anchor="t" anchorCtr="0">
            <a:spAutoFit/>
          </a:bodyPr>
          <a:lstStyle/>
          <a:p>
            <a:pPr>
              <a:buClr>
                <a:srgbClr val="000000"/>
              </a:buClr>
              <a:buSzPts val="2267"/>
              <a:defRPr/>
            </a:pPr>
            <a:r>
              <a:rPr lang="pt-BR" sz="3401" b="1" spc="700" dirty="0">
                <a:solidFill>
                  <a:srgbClr val="145DA0"/>
                </a:solidFill>
                <a:latin typeface="Verdana"/>
                <a:ea typeface="Verdana"/>
                <a:cs typeface="Verdana"/>
                <a:sym typeface="Verdana"/>
              </a:rPr>
              <a:t>PARA INÍCIO DE CONVERSA </a:t>
            </a:r>
            <a:endParaRPr sz="2100" spc="7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9677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6" name="Google Shape;116;p3"/>
          <p:cNvGrpSpPr/>
          <p:nvPr/>
        </p:nvGrpSpPr>
        <p:grpSpPr>
          <a:xfrm>
            <a:off x="-940011" y="6494410"/>
            <a:ext cx="4781021" cy="4833794"/>
            <a:chOff x="-2326218" y="1580595"/>
            <a:chExt cx="11578910" cy="11307386"/>
          </a:xfrm>
        </p:grpSpPr>
        <p:pic>
          <p:nvPicPr>
            <p:cNvPr id="117" name="Google Shape;117;p3"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118" name="Google Shape;118;p3" descr="Forma&#10;&#10;Descrição gerada automaticamente"/>
            <p:cNvPicPr preferRelativeResize="0"/>
            <p:nvPr/>
          </p:nvPicPr>
          <p:blipFill rotWithShape="1">
            <a:blip r:embed="rId4">
              <a:alphaModFix/>
            </a:blip>
            <a:srcRect/>
            <a:stretch/>
          </p:blipFill>
          <p:spPr>
            <a:xfrm rot="7916522">
              <a:off x="640547" y="1940155"/>
              <a:ext cx="5645381" cy="10493997"/>
            </a:xfrm>
            <a:prstGeom prst="rect">
              <a:avLst/>
            </a:prstGeom>
            <a:noFill/>
            <a:ln>
              <a:noFill/>
            </a:ln>
          </p:spPr>
        </p:pic>
      </p:grpSp>
      <p:sp>
        <p:nvSpPr>
          <p:cNvPr id="5" name="Google Shape;212;g2d3b64fec44_0_32">
            <a:extLst>
              <a:ext uri="{FF2B5EF4-FFF2-40B4-BE49-F238E27FC236}">
                <a16:creationId xmlns:a16="http://schemas.microsoft.com/office/drawing/2014/main" id="{8AD566D1-0A86-BADD-DF76-470D27B3C75C}"/>
              </a:ext>
            </a:extLst>
          </p:cNvPr>
          <p:cNvSpPr txBox="1"/>
          <p:nvPr/>
        </p:nvSpPr>
        <p:spPr>
          <a:xfrm>
            <a:off x="2640032" y="980727"/>
            <a:ext cx="15389550" cy="1046440"/>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pic>
        <p:nvPicPr>
          <p:cNvPr id="7" name="Imagem 6">
            <a:extLst>
              <a:ext uri="{FF2B5EF4-FFF2-40B4-BE49-F238E27FC236}">
                <a16:creationId xmlns:a16="http://schemas.microsoft.com/office/drawing/2014/main" id="{EA44166C-8AB7-14AD-2328-AE5C92408B3E}"/>
              </a:ext>
            </a:extLst>
          </p:cNvPr>
          <p:cNvPicPr>
            <a:picLocks noChangeAspect="1"/>
          </p:cNvPicPr>
          <p:nvPr/>
        </p:nvPicPr>
        <p:blipFill>
          <a:blip r:embed="rId5"/>
          <a:stretch>
            <a:fillRect/>
          </a:stretch>
        </p:blipFill>
        <p:spPr>
          <a:xfrm>
            <a:off x="3807733" y="2090937"/>
            <a:ext cx="4173791" cy="6760367"/>
          </a:xfrm>
          <a:prstGeom prst="rect">
            <a:avLst/>
          </a:prstGeom>
        </p:spPr>
      </p:pic>
      <p:pic>
        <p:nvPicPr>
          <p:cNvPr id="9" name="Imagem 8">
            <a:extLst>
              <a:ext uri="{FF2B5EF4-FFF2-40B4-BE49-F238E27FC236}">
                <a16:creationId xmlns:a16="http://schemas.microsoft.com/office/drawing/2014/main" id="{CC79AE07-0521-1845-6702-B4CC3EEA407F}"/>
              </a:ext>
            </a:extLst>
          </p:cNvPr>
          <p:cNvPicPr>
            <a:picLocks noChangeAspect="1"/>
          </p:cNvPicPr>
          <p:nvPr/>
        </p:nvPicPr>
        <p:blipFill>
          <a:blip r:embed="rId6"/>
          <a:stretch>
            <a:fillRect/>
          </a:stretch>
        </p:blipFill>
        <p:spPr>
          <a:xfrm>
            <a:off x="8862683" y="2756507"/>
            <a:ext cx="5344271" cy="5944430"/>
          </a:xfrm>
          <a:prstGeom prst="rect">
            <a:avLst/>
          </a:prstGeom>
        </p:spPr>
      </p:pic>
      <p:sp>
        <p:nvSpPr>
          <p:cNvPr id="10" name="CaixaDeTexto 9">
            <a:extLst>
              <a:ext uri="{FF2B5EF4-FFF2-40B4-BE49-F238E27FC236}">
                <a16:creationId xmlns:a16="http://schemas.microsoft.com/office/drawing/2014/main" id="{2E1091A7-CC6C-DCA6-2821-769070ECE87A}"/>
              </a:ext>
            </a:extLst>
          </p:cNvPr>
          <p:cNvSpPr txBox="1"/>
          <p:nvPr/>
        </p:nvSpPr>
        <p:spPr>
          <a:xfrm>
            <a:off x="2640032" y="9013885"/>
            <a:ext cx="13333326" cy="584775"/>
          </a:xfrm>
          <a:prstGeom prst="rect">
            <a:avLst/>
          </a:prstGeom>
          <a:noFill/>
        </p:spPr>
        <p:txBody>
          <a:bodyPr wrap="square">
            <a:spAutoFit/>
          </a:bodyPr>
          <a:lstStyle/>
          <a:p>
            <a:r>
              <a:rPr lang="pt-BR" sz="1600" dirty="0">
                <a:latin typeface="Verdana" panose="020B0604030504040204" pitchFamily="34" charset="0"/>
                <a:ea typeface="Verdana" panose="020B0604030504040204" pitchFamily="34" charset="0"/>
              </a:rPr>
              <a:t>Comitê Científico do Núcleo Ciência Pela Infância. </a:t>
            </a:r>
            <a:r>
              <a:rPr lang="pt-BR" sz="1600" i="1" dirty="0">
                <a:latin typeface="Verdana" panose="020B0604030504040204" pitchFamily="34" charset="0"/>
                <a:ea typeface="Verdana" panose="020B0604030504040204" pitchFamily="34" charset="0"/>
              </a:rPr>
              <a:t>Racismo, educação infantil e desenvolvimento na primeira infância </a:t>
            </a:r>
            <a:r>
              <a:rPr lang="pt-BR" sz="1600" dirty="0">
                <a:latin typeface="Verdana" panose="020B0604030504040204" pitchFamily="34" charset="0"/>
                <a:ea typeface="Verdana" panose="020B0604030504040204" pitchFamily="34" charset="0"/>
              </a:rPr>
              <a:t>[livro eletrônico]. São Paulo : Fundação Maria Cecilia Souto Vidigal, 2021.</a:t>
            </a:r>
          </a:p>
        </p:txBody>
      </p:sp>
      <p:sp>
        <p:nvSpPr>
          <p:cNvPr id="2" name="Google Shape;115;p3">
            <a:extLst>
              <a:ext uri="{FF2B5EF4-FFF2-40B4-BE49-F238E27FC236}">
                <a16:creationId xmlns:a16="http://schemas.microsoft.com/office/drawing/2014/main" id="{31E33F72-B318-1E36-6022-1313982DA40F}"/>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pic>
        <p:nvPicPr>
          <p:cNvPr id="3" name="Google Shape;123;p3">
            <a:extLst>
              <a:ext uri="{FF2B5EF4-FFF2-40B4-BE49-F238E27FC236}">
                <a16:creationId xmlns:a16="http://schemas.microsoft.com/office/drawing/2014/main" id="{CA98EDAB-9914-4CD8-BE8B-5566E9AC2A0E}"/>
              </a:ext>
            </a:extLst>
          </p:cNvPr>
          <p:cNvPicPr preferRelativeResize="0"/>
          <p:nvPr/>
        </p:nvPicPr>
        <p:blipFill rotWithShape="1">
          <a:blip r:embed="rId7">
            <a:alphaModFix/>
          </a:blip>
          <a:srcRect t="11199" r="10496"/>
          <a:stretch/>
        </p:blipFill>
        <p:spPr>
          <a:xfrm>
            <a:off x="1035821" y="1162594"/>
            <a:ext cx="975859" cy="968196"/>
          </a:xfrm>
          <a:prstGeom prst="rect">
            <a:avLst/>
          </a:prstGeom>
          <a:noFill/>
          <a:ln>
            <a:noFill/>
          </a:ln>
        </p:spPr>
      </p:pic>
    </p:spTree>
    <p:extLst>
      <p:ext uri="{BB962C8B-B14F-4D97-AF65-F5344CB8AC3E}">
        <p14:creationId xmlns:p14="http://schemas.microsoft.com/office/powerpoint/2010/main" val="784186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4" name="Google Shape;212;g2d3b64fec44_0_32">
            <a:extLst>
              <a:ext uri="{FF2B5EF4-FFF2-40B4-BE49-F238E27FC236}">
                <a16:creationId xmlns:a16="http://schemas.microsoft.com/office/drawing/2014/main" id="{0200A800-F6ED-ED92-D340-DEA21B57C4CE}"/>
              </a:ext>
            </a:extLst>
          </p:cNvPr>
          <p:cNvSpPr txBox="1"/>
          <p:nvPr/>
        </p:nvSpPr>
        <p:spPr>
          <a:xfrm>
            <a:off x="2640032" y="980727"/>
            <a:ext cx="15389550" cy="1046440"/>
          </a:xfrm>
          <a:prstGeom prst="rect">
            <a:avLst/>
          </a:prstGeom>
          <a:noFill/>
          <a:ln>
            <a:noFill/>
          </a:ln>
        </p:spPr>
        <p:txBody>
          <a:bodyPr spcFirstLastPara="1" wrap="square" lIns="0" tIns="0" rIns="0" bIns="0" anchor="t" anchorCtr="0">
            <a:spAutoFit/>
          </a:bodyPr>
          <a:lstStyle/>
          <a:p>
            <a:pPr>
              <a:buClr>
                <a:srgbClr val="000000"/>
              </a:buClr>
              <a:buSzPts val="2000"/>
            </a:pPr>
            <a:r>
              <a:rPr lang="pt-BR" sz="3300" b="1" spc="700" dirty="0">
                <a:solidFill>
                  <a:srgbClr val="145DA0"/>
                </a:solidFill>
                <a:latin typeface="Verdana"/>
                <a:ea typeface="Verdana"/>
                <a:cs typeface="Verdana"/>
                <a:sym typeface="Verdana"/>
              </a:rPr>
              <a:t>DIÁLOGO SOBRE O USO DO MATERIAL DIGITAL: NOSSA EXPERIÊNCIA </a:t>
            </a:r>
            <a:endParaRPr sz="3300" spc="700" dirty="0">
              <a:solidFill>
                <a:srgbClr val="000000"/>
              </a:solidFill>
              <a:latin typeface="Arial"/>
              <a:ea typeface="Arial"/>
              <a:cs typeface="Arial"/>
              <a:sym typeface="Arial"/>
            </a:endParaRPr>
          </a:p>
        </p:txBody>
      </p:sp>
      <p:sp>
        <p:nvSpPr>
          <p:cNvPr id="5" name="Google Shape;115;p3">
            <a:extLst>
              <a:ext uri="{FF2B5EF4-FFF2-40B4-BE49-F238E27FC236}">
                <a16:creationId xmlns:a16="http://schemas.microsoft.com/office/drawing/2014/main" id="{AD4F90FE-C40A-BE71-1C1F-C9936278CC27}"/>
              </a:ext>
            </a:extLst>
          </p:cNvPr>
          <p:cNvSpPr/>
          <p:nvPr/>
        </p:nvSpPr>
        <p:spPr>
          <a:xfrm>
            <a:off x="735378" y="780659"/>
            <a:ext cx="1604211" cy="1604211"/>
          </a:xfrm>
          <a:prstGeom prst="ellipse">
            <a:avLst/>
          </a:prstGeom>
          <a:solidFill>
            <a:schemeClr val="lt1"/>
          </a:solidFill>
          <a:ln w="25400" cap="flat" cmpd="sng">
            <a:solidFill>
              <a:srgbClr val="389E94"/>
            </a:solidFill>
            <a:prstDash val="solid"/>
            <a:round/>
            <a:headEnd type="none" w="sm" len="sm"/>
            <a:tailEnd type="none" w="sm" len="sm"/>
          </a:ln>
        </p:spPr>
        <p:txBody>
          <a:bodyPr spcFirstLastPara="1" wrap="square" lIns="91425" tIns="45675" rIns="91425" bIns="45675" anchor="ctr" anchorCtr="0">
            <a:noAutofit/>
          </a:bodyPr>
          <a:lstStyle/>
          <a:p>
            <a:pPr algn="ctr">
              <a:buClr>
                <a:srgbClr val="000000"/>
              </a:buClr>
              <a:buSzPts val="933"/>
              <a:defRPr/>
            </a:pPr>
            <a:endParaRPr sz="1400" kern="0">
              <a:solidFill>
                <a:srgbClr val="FFFFFF"/>
              </a:solidFill>
              <a:latin typeface="Arial"/>
              <a:ea typeface="Arial"/>
              <a:cs typeface="Arial"/>
              <a:sym typeface="Arial"/>
            </a:endParaRPr>
          </a:p>
        </p:txBody>
      </p:sp>
      <p:grpSp>
        <p:nvGrpSpPr>
          <p:cNvPr id="238" name="Google Shape;238;g2d3bcd922c0_0_6"/>
          <p:cNvGrpSpPr/>
          <p:nvPr/>
        </p:nvGrpSpPr>
        <p:grpSpPr>
          <a:xfrm>
            <a:off x="-942589" y="6528192"/>
            <a:ext cx="3992987" cy="4009599"/>
            <a:chOff x="-2326217" y="1580597"/>
            <a:chExt cx="11578909" cy="11307384"/>
          </a:xfrm>
        </p:grpSpPr>
        <p:pic>
          <p:nvPicPr>
            <p:cNvPr id="239" name="Google Shape;239;g2d3bcd922c0_0_6" descr="Ícone&#10;&#10;Descrição gerada automaticamente"/>
            <p:cNvPicPr preferRelativeResize="0"/>
            <p:nvPr/>
          </p:nvPicPr>
          <p:blipFill rotWithShape="1">
            <a:blip r:embed="rId3">
              <a:alphaModFix/>
            </a:blip>
            <a:srcRect/>
            <a:stretch/>
          </p:blipFill>
          <p:spPr>
            <a:xfrm>
              <a:off x="-1087422" y="6211256"/>
              <a:ext cx="5569615" cy="6676725"/>
            </a:xfrm>
            <a:prstGeom prst="rect">
              <a:avLst/>
            </a:prstGeom>
            <a:noFill/>
            <a:ln>
              <a:noFill/>
            </a:ln>
          </p:spPr>
        </p:pic>
        <p:pic>
          <p:nvPicPr>
            <p:cNvPr id="240" name="Google Shape;240;g2d3bcd922c0_0_6" descr="Forma&#10;&#10;Descrição gerada automaticamente"/>
            <p:cNvPicPr preferRelativeResize="0"/>
            <p:nvPr/>
          </p:nvPicPr>
          <p:blipFill rotWithShape="1">
            <a:blip r:embed="rId4">
              <a:alphaModFix/>
            </a:blip>
            <a:srcRect/>
            <a:stretch/>
          </p:blipFill>
          <p:spPr>
            <a:xfrm rot="7916522">
              <a:off x="640548" y="1940156"/>
              <a:ext cx="5645381" cy="10493995"/>
            </a:xfrm>
            <a:prstGeom prst="rect">
              <a:avLst/>
            </a:prstGeom>
            <a:noFill/>
            <a:ln>
              <a:noFill/>
            </a:ln>
          </p:spPr>
        </p:pic>
      </p:grpSp>
      <p:pic>
        <p:nvPicPr>
          <p:cNvPr id="242" name="Google Shape;242;g2d3bcd922c0_0_6"/>
          <p:cNvPicPr preferRelativeResize="0"/>
          <p:nvPr/>
        </p:nvPicPr>
        <p:blipFill rotWithShape="1">
          <a:blip r:embed="rId5">
            <a:alphaModFix/>
          </a:blip>
          <a:srcRect/>
          <a:stretch/>
        </p:blipFill>
        <p:spPr>
          <a:xfrm>
            <a:off x="980634" y="1022993"/>
            <a:ext cx="1083564" cy="1076706"/>
          </a:xfrm>
          <a:prstGeom prst="rect">
            <a:avLst/>
          </a:prstGeom>
          <a:noFill/>
          <a:ln>
            <a:noFill/>
          </a:ln>
        </p:spPr>
      </p:pic>
      <p:sp>
        <p:nvSpPr>
          <p:cNvPr id="243" name="Google Shape;243;g2d3bcd922c0_0_6"/>
          <p:cNvSpPr txBox="1"/>
          <p:nvPr/>
        </p:nvSpPr>
        <p:spPr>
          <a:xfrm>
            <a:off x="884155" y="3724616"/>
            <a:ext cx="11544300" cy="4262615"/>
          </a:xfrm>
          <a:prstGeom prst="rect">
            <a:avLst/>
          </a:prstGeom>
          <a:noFill/>
          <a:ln>
            <a:noFill/>
          </a:ln>
        </p:spPr>
        <p:txBody>
          <a:bodyPr spcFirstLastPara="1" wrap="square" lIns="91425" tIns="45675" rIns="91425" bIns="45675" anchor="t" anchorCtr="0">
            <a:spAutoFit/>
          </a:bodyPr>
          <a:lstStyle/>
          <a:p>
            <a:r>
              <a:rPr lang="pt-BR" sz="2400" dirty="0">
                <a:solidFill>
                  <a:srgbClr val="000000"/>
                </a:solidFill>
                <a:latin typeface="Verdana" panose="020B0604030504040204" pitchFamily="34" charset="0"/>
                <a:ea typeface="Verdana" panose="020B0604030504040204" pitchFamily="34" charset="0"/>
              </a:rPr>
              <a:t>	“O racismo é uma das variáveis que compõem as chamadas experiências adversas na infância. A experiência de ser criança negra no Brasil ocorre na adversidade do racismo brasileiro e essas crianças podem enfrentar maior exposição ao estresse tóxico por traumas e a situações de pobreza devido ao racismo”, trecho do documento.</a:t>
            </a:r>
          </a:p>
          <a:p>
            <a:endParaRPr lang="pt-BR" sz="2400" dirty="0">
              <a:solidFill>
                <a:srgbClr val="000000"/>
              </a:solidFill>
              <a:latin typeface="Verdana" panose="020B0604030504040204" pitchFamily="34" charset="0"/>
              <a:ea typeface="Verdana" panose="020B0604030504040204" pitchFamily="34" charset="0"/>
            </a:endParaRPr>
          </a:p>
          <a:p>
            <a:r>
              <a:rPr lang="pt-BR" sz="2400" dirty="0">
                <a:solidFill>
                  <a:srgbClr val="000000"/>
                </a:solidFill>
                <a:latin typeface="Verdana" panose="020B0604030504040204" pitchFamily="34" charset="0"/>
                <a:ea typeface="Verdana" panose="020B0604030504040204" pitchFamily="34" charset="0"/>
              </a:rPr>
              <a:t>	Ainda de acordo com o estudo, o maior perigo em ignorar a raça na constituição das relações sociais e nas propostas pedagógicas da educação infantil é o de equiparar negros e brancos, como se eles tivessem as mesmas oportunidades.</a:t>
            </a:r>
          </a:p>
          <a:p>
            <a:pPr indent="685800">
              <a:spcBef>
                <a:spcPts val="1800"/>
              </a:spcBef>
              <a:buClr>
                <a:srgbClr val="000000"/>
              </a:buClr>
              <a:buSzPts val="1700"/>
              <a:defRPr/>
            </a:pPr>
            <a:endParaRPr sz="1400" kern="0" dirty="0">
              <a:solidFill>
                <a:srgbClr val="000000"/>
              </a:solidFill>
              <a:latin typeface="Verdana" panose="020B0604030504040204" pitchFamily="34" charset="0"/>
              <a:ea typeface="Verdana" panose="020B0604030504040204" pitchFamily="34" charset="0"/>
              <a:cs typeface="Arial"/>
              <a:sym typeface="Arial"/>
            </a:endParaRPr>
          </a:p>
        </p:txBody>
      </p:sp>
      <p:sp>
        <p:nvSpPr>
          <p:cNvPr id="244" name="Google Shape;244;g2d3bcd922c0_0_6"/>
          <p:cNvSpPr/>
          <p:nvPr/>
        </p:nvSpPr>
        <p:spPr>
          <a:xfrm>
            <a:off x="12428455" y="2027167"/>
            <a:ext cx="4618574" cy="5762160"/>
          </a:xfrm>
          <a:prstGeom prst="snip2DiagRect">
            <a:avLst>
              <a:gd name="adj1" fmla="val 0"/>
              <a:gd name="adj2" fmla="val 121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267"/>
              <a:defRPr/>
            </a:pPr>
            <a:r>
              <a:rPr lang="pt-BR" sz="1500" b="1" kern="0" dirty="0">
                <a:solidFill>
                  <a:srgbClr val="000000"/>
                </a:solidFill>
                <a:latin typeface="Verdana" panose="020B0604030504040204" pitchFamily="34" charset="0"/>
                <a:ea typeface="Verdana" panose="020B0604030504040204" pitchFamily="34" charset="0"/>
                <a:cs typeface="Verdana"/>
                <a:sym typeface="Verdana"/>
              </a:rPr>
              <a:t>Leitura recomendada</a:t>
            </a:r>
            <a:endParaRPr sz="1500" kern="0" dirty="0">
              <a:solidFill>
                <a:srgbClr val="000000"/>
              </a:solidFill>
              <a:latin typeface="Verdana" panose="020B0604030504040204" pitchFamily="34" charset="0"/>
              <a:ea typeface="Verdana" panose="020B0604030504040204" pitchFamily="34" charset="0"/>
              <a:cs typeface="Arial"/>
              <a:sym typeface="Arial"/>
            </a:endParaRPr>
          </a:p>
          <a:p>
            <a:pPr>
              <a:buClr>
                <a:srgbClr val="000000"/>
              </a:buClr>
              <a:buSzPts val="933"/>
              <a:defRPr/>
            </a:pPr>
            <a:endParaRPr sz="1500" kern="0" dirty="0">
              <a:solidFill>
                <a:srgbClr val="000000"/>
              </a:solidFill>
              <a:latin typeface="Verdana" panose="020B0604030504040204" pitchFamily="34" charset="0"/>
              <a:ea typeface="Verdana" panose="020B0604030504040204" pitchFamily="34" charset="0"/>
              <a:cs typeface="Verdana"/>
              <a:sym typeface="Verdana"/>
            </a:endParaRPr>
          </a:p>
          <a:p>
            <a:pPr>
              <a:buClr>
                <a:srgbClr val="000000"/>
              </a:buClr>
              <a:buSzPts val="1000"/>
            </a:pPr>
            <a:r>
              <a:rPr lang="pt-BR" sz="1500" dirty="0">
                <a:latin typeface="Verdana" panose="020B0604030504040204" pitchFamily="34" charset="0"/>
                <a:ea typeface="Verdana" panose="020B0604030504040204" pitchFamily="34" charset="0"/>
              </a:rPr>
              <a:t>Comitê Científico do Núcleo Ciência Pela Infância. </a:t>
            </a:r>
            <a:r>
              <a:rPr lang="pt-BR" sz="1500" i="1" dirty="0">
                <a:latin typeface="Verdana" panose="020B0604030504040204" pitchFamily="34" charset="0"/>
                <a:ea typeface="Verdana" panose="020B0604030504040204" pitchFamily="34" charset="0"/>
              </a:rPr>
              <a:t>Racismo, educação infantil e desenvolvimento na primeira infância </a:t>
            </a:r>
            <a:r>
              <a:rPr lang="pt-BR" sz="1500" dirty="0">
                <a:latin typeface="Verdana" panose="020B0604030504040204" pitchFamily="34" charset="0"/>
                <a:ea typeface="Verdana" panose="020B0604030504040204" pitchFamily="34" charset="0"/>
              </a:rPr>
              <a:t>[livro eletrônico]. São Paulo : Fundação Maria Cecilia Souto Vidigal, 2021. </a:t>
            </a:r>
          </a:p>
          <a:p>
            <a:pPr>
              <a:buClr>
                <a:srgbClr val="000000"/>
              </a:buClr>
              <a:buSzPts val="1000"/>
            </a:pPr>
            <a:endParaRPr lang="pt-BR" sz="1500" dirty="0">
              <a:solidFill>
                <a:srgbClr val="000000"/>
              </a:solidFill>
              <a:latin typeface="Verdana" panose="020B0604030504040204" pitchFamily="34" charset="0"/>
              <a:ea typeface="Verdana" panose="020B0604030504040204" pitchFamily="34" charset="0"/>
            </a:endParaRPr>
          </a:p>
          <a:p>
            <a:pPr>
              <a:buClr>
                <a:srgbClr val="000000"/>
              </a:buClr>
              <a:buSzPts val="1000"/>
            </a:pPr>
            <a:r>
              <a:rPr lang="pt-BR" sz="1500" dirty="0">
                <a:effectLst/>
                <a:latin typeface="Verdana" panose="020B0604030504040204" pitchFamily="34" charset="0"/>
                <a:ea typeface="Verdana" panose="020B0604030504040204" pitchFamily="34" charset="0"/>
              </a:rPr>
              <a:t>O documento “Racismo, Educação Infantil e Desenvolvimento na Primeira Infância”, publicado em 2021 pelo Núcleo Ciência pela Infância (NCPI), descreve os efeitos do racismo no desenvolvimento infantil, que aparece</a:t>
            </a:r>
            <a:r>
              <a:rPr lang="pt-BR" sz="1500" dirty="0">
                <a:solidFill>
                  <a:srgbClr val="000000"/>
                </a:solidFill>
                <a:effectLst/>
                <a:latin typeface="Verdana" panose="020B0604030504040204" pitchFamily="34" charset="0"/>
                <a:ea typeface="Verdana" panose="020B0604030504040204" pitchFamily="34" charset="0"/>
              </a:rPr>
              <a:t>m</a:t>
            </a:r>
            <a:r>
              <a:rPr lang="pt-BR" sz="1500" dirty="0">
                <a:effectLst/>
                <a:latin typeface="Verdana" panose="020B0604030504040204" pitchFamily="34" charset="0"/>
                <a:ea typeface="Verdana" panose="020B0604030504040204" pitchFamily="34" charset="0"/>
              </a:rPr>
              <a:t> na rejeição da própria imagem e </a:t>
            </a:r>
            <a:r>
              <a:rPr lang="pt-BR" sz="1500" dirty="0">
                <a:solidFill>
                  <a:srgbClr val="000000"/>
                </a:solidFill>
                <a:effectLst/>
                <a:latin typeface="Verdana" panose="020B0604030504040204" pitchFamily="34" charset="0"/>
                <a:ea typeface="Verdana" panose="020B0604030504040204" pitchFamily="34" charset="0"/>
              </a:rPr>
              <a:t>no</a:t>
            </a:r>
            <a:r>
              <a:rPr lang="pt-BR" sz="1500" dirty="0">
                <a:effectLst/>
                <a:latin typeface="Verdana" panose="020B0604030504040204" pitchFamily="34" charset="0"/>
                <a:ea typeface="Verdana" panose="020B0604030504040204" pitchFamily="34" charset="0"/>
              </a:rPr>
              <a:t> impacto </a:t>
            </a:r>
            <a:r>
              <a:rPr lang="pt-BR" sz="1500" dirty="0">
                <a:solidFill>
                  <a:srgbClr val="000000"/>
                </a:solidFill>
                <a:effectLst/>
                <a:latin typeface="Verdana" panose="020B0604030504040204" pitchFamily="34" charset="0"/>
                <a:ea typeface="Verdana" panose="020B0604030504040204" pitchFamily="34" charset="0"/>
              </a:rPr>
              <a:t>da</a:t>
            </a:r>
            <a:r>
              <a:rPr lang="pt-BR" sz="1500" dirty="0">
                <a:effectLst/>
                <a:latin typeface="Verdana" panose="020B0604030504040204" pitchFamily="34" charset="0"/>
                <a:ea typeface="Verdana" panose="020B0604030504040204" pitchFamily="34" charset="0"/>
              </a:rPr>
              <a:t> autoestima</a:t>
            </a:r>
            <a:r>
              <a:rPr lang="pt-BR" sz="1500" dirty="0">
                <a:solidFill>
                  <a:srgbClr val="000000"/>
                </a:solidFill>
                <a:effectLst/>
                <a:latin typeface="Verdana" panose="020B0604030504040204" pitchFamily="34" charset="0"/>
                <a:ea typeface="Verdana" panose="020B0604030504040204" pitchFamily="34" charset="0"/>
              </a:rPr>
              <a:t>; na</a:t>
            </a:r>
            <a:r>
              <a:rPr lang="pt-BR" sz="1500" dirty="0">
                <a:effectLst/>
                <a:latin typeface="Verdana" panose="020B0604030504040204" pitchFamily="34" charset="0"/>
                <a:ea typeface="Verdana" panose="020B0604030504040204" pitchFamily="34" charset="0"/>
              </a:rPr>
              <a:t> construção de uma identidade racial desvalorizada</a:t>
            </a:r>
            <a:r>
              <a:rPr lang="pt-BR" sz="1500" dirty="0">
                <a:solidFill>
                  <a:srgbClr val="000000"/>
                </a:solidFill>
                <a:effectLst/>
                <a:latin typeface="Verdana" panose="020B0604030504040204" pitchFamily="34" charset="0"/>
                <a:ea typeface="Verdana" panose="020B0604030504040204" pitchFamily="34" charset="0"/>
              </a:rPr>
              <a:t>; em</a:t>
            </a:r>
            <a:r>
              <a:rPr lang="pt-BR" sz="1500" dirty="0">
                <a:effectLst/>
                <a:latin typeface="Verdana" panose="020B0604030504040204" pitchFamily="34" charset="0"/>
                <a:ea typeface="Verdana" panose="020B0604030504040204" pitchFamily="34" charset="0"/>
              </a:rPr>
              <a:t> problemas de socialização e inibição de comportamento</a:t>
            </a:r>
            <a:r>
              <a:rPr lang="pt-BR" sz="1500" dirty="0">
                <a:solidFill>
                  <a:srgbClr val="000000"/>
                </a:solidFill>
                <a:effectLst/>
                <a:latin typeface="Verdana" panose="020B0604030504040204" pitchFamily="34" charset="0"/>
                <a:ea typeface="Verdana" panose="020B0604030504040204" pitchFamily="34" charset="0"/>
              </a:rPr>
              <a:t>; </a:t>
            </a:r>
            <a:r>
              <a:rPr lang="pt-BR" sz="1500" dirty="0">
                <a:effectLst/>
                <a:latin typeface="Verdana" panose="020B0604030504040204" pitchFamily="34" charset="0"/>
                <a:ea typeface="Verdana" panose="020B0604030504040204" pitchFamily="34" charset="0"/>
              </a:rPr>
              <a:t>estresse tóxico, ansiedade</a:t>
            </a:r>
            <a:r>
              <a:rPr lang="pt-BR" sz="1500" dirty="0">
                <a:solidFill>
                  <a:srgbClr val="000000"/>
                </a:solidFill>
                <a:effectLst/>
                <a:latin typeface="Verdana" panose="020B0604030504040204" pitchFamily="34" charset="0"/>
                <a:ea typeface="Verdana" panose="020B0604030504040204" pitchFamily="34" charset="0"/>
              </a:rPr>
              <a:t>;</a:t>
            </a:r>
            <a:r>
              <a:rPr lang="pt-BR" sz="1500" dirty="0">
                <a:effectLst/>
                <a:latin typeface="Verdana" panose="020B0604030504040204" pitchFamily="34" charset="0"/>
                <a:ea typeface="Verdana" panose="020B0604030504040204" pitchFamily="34" charset="0"/>
              </a:rPr>
              <a:t> dificuldade de confiar em si, entre outras implicações.</a:t>
            </a:r>
            <a:r>
              <a:rPr lang="pt-BR" sz="1500" kern="0" dirty="0">
                <a:solidFill>
                  <a:srgbClr val="000000"/>
                </a:solidFill>
                <a:latin typeface="Verdana" panose="020B0604030504040204" pitchFamily="34" charset="0"/>
                <a:ea typeface="Verdana" panose="020B0604030504040204" pitchFamily="34" charset="0"/>
                <a:cs typeface="Calibri"/>
                <a:sym typeface="Calibri"/>
              </a:rPr>
              <a:t> </a:t>
            </a:r>
            <a:endParaRPr sz="1500" kern="0" dirty="0">
              <a:solidFill>
                <a:srgbClr val="000000"/>
              </a:solidFill>
              <a:latin typeface="Verdana" panose="020B0604030504040204" pitchFamily="34" charset="0"/>
              <a:ea typeface="Verdana" panose="020B0604030504040204" pitchFamily="34" charset="0"/>
              <a:cs typeface="Verdana"/>
              <a:sym typeface="Verdana"/>
            </a:endParaRPr>
          </a:p>
        </p:txBody>
      </p:sp>
      <p:sp>
        <p:nvSpPr>
          <p:cNvPr id="245" name="Google Shape;245;g2d3bcd922c0_0_6"/>
          <p:cNvSpPr txBox="1"/>
          <p:nvPr/>
        </p:nvSpPr>
        <p:spPr>
          <a:xfrm>
            <a:off x="884155" y="2895825"/>
            <a:ext cx="10493394" cy="523258"/>
          </a:xfrm>
          <a:prstGeom prst="rect">
            <a:avLst/>
          </a:prstGeom>
          <a:noFill/>
          <a:ln>
            <a:noFill/>
          </a:ln>
        </p:spPr>
        <p:txBody>
          <a:bodyPr spcFirstLastPara="1" wrap="square" lIns="91425" tIns="45675" rIns="91425" bIns="45675" anchor="t" anchorCtr="0">
            <a:spAutoFit/>
          </a:bodyPr>
          <a:lstStyle/>
          <a:p>
            <a:pPr>
              <a:buClr>
                <a:srgbClr val="000000"/>
              </a:buClr>
              <a:buSzPts val="1867"/>
              <a:defRPr/>
            </a:pPr>
            <a:r>
              <a:rPr lang="pt-BR" sz="2801" b="1" kern="0" dirty="0">
                <a:solidFill>
                  <a:srgbClr val="145DA0"/>
                </a:solidFill>
                <a:latin typeface="Verdana"/>
                <a:ea typeface="Verdana"/>
                <a:cs typeface="Verdana"/>
                <a:sym typeface="Verdana"/>
              </a:rPr>
              <a:t>LETRAMENTO RACIAL INFANTIL </a:t>
            </a:r>
            <a:endParaRPr sz="2801" kern="0"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3698</Words>
  <Application>Microsoft Office PowerPoint</Application>
  <PresentationFormat>Personalizar</PresentationFormat>
  <Paragraphs>257</Paragraphs>
  <Slides>21</Slides>
  <Notes>21</Notes>
  <HiddenSlides>0</HiddenSlides>
  <MMClips>1</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21</vt:i4>
      </vt:variant>
    </vt:vector>
  </HeadingPairs>
  <TitlesOfParts>
    <vt:vector size="30" baseType="lpstr">
      <vt:lpstr>Aptos</vt:lpstr>
      <vt:lpstr>Roboto</vt:lpstr>
      <vt:lpstr>Lato</vt:lpstr>
      <vt:lpstr>Verdana</vt:lpstr>
      <vt:lpstr>Nunito</vt:lpstr>
      <vt:lpstr>museo-sans</vt:lpstr>
      <vt:lpstr>Arial</vt:lpstr>
      <vt:lpstr>Calibri</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Lucilene Regina Jeronimo</dc:creator>
  <cp:lastModifiedBy>MARCIO CIQUE</cp:lastModifiedBy>
  <cp:revision>13</cp:revision>
  <dcterms:created xsi:type="dcterms:W3CDTF">2024-10-03T13:28:02Z</dcterms:created>
  <dcterms:modified xsi:type="dcterms:W3CDTF">2024-10-11T20:20:41Z</dcterms:modified>
</cp:coreProperties>
</file>